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35999738" cy="25199975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3" autoAdjust="0"/>
    <p:restoredTop sz="94694"/>
  </p:normalViewPr>
  <p:slideViewPr>
    <p:cSldViewPr snapToGrid="0">
      <p:cViewPr>
        <p:scale>
          <a:sx n="37" d="100"/>
          <a:sy n="37" d="100"/>
        </p:scale>
        <p:origin x="2968" y="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44D0511-894F-7E48-9A33-65953EDAA009}" type="datetimeFigureOut">
              <a:rPr lang="he-IL" smtClean="0"/>
              <a:t>ט"ז.טבת.תשפ"ג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1241425"/>
            <a:ext cx="47847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1275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9DCFEA8-6CDB-0E43-86C2-D9ABF46F020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664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CFEA8-6CDB-0E43-86C2-D9ABF46F0202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30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124164"/>
            <a:ext cx="30599777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3235822"/>
            <a:ext cx="26999804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ט"ז.טבת.תשפ"ג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136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ט"ז.טבת.תשפ"ג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23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341665"/>
            <a:ext cx="7762444" cy="21355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341665"/>
            <a:ext cx="22837334" cy="213558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ט"ז.טבת.תשפ"ג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886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ט"ז.טבת.תשפ"ג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864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282501"/>
            <a:ext cx="31049774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6864157"/>
            <a:ext cx="31049774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/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75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ט"ז.טבת.תשפ"ג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656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ט"ז.טבת.תשפ"ג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86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341671"/>
            <a:ext cx="31049774" cy="487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177496"/>
            <a:ext cx="15229574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204991"/>
            <a:ext cx="15229574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177496"/>
            <a:ext cx="15304578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204991"/>
            <a:ext cx="15304578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ט"ז.טבת.תשפ"ג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567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ט"ז.טבת.תשפ"ג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775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ט"ז.טבת.תשפ"ג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560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628335"/>
            <a:ext cx="18224867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ט"ז.טבת.תשפ"ג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04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628335"/>
            <a:ext cx="18224867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ט"ז.טבת.תשפ"ג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15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341671"/>
            <a:ext cx="31049774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6708326"/>
            <a:ext cx="31049774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2114-2DE2-4DBD-88F5-EC34E326FC88}" type="datetimeFigureOut">
              <a:rPr lang="he-IL" smtClean="0"/>
              <a:t>ט"ז.טבת.תשפ"ג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3356649"/>
            <a:ext cx="1214991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006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358062"/>
              </p:ext>
            </p:extLst>
          </p:nvPr>
        </p:nvGraphicFramePr>
        <p:xfrm>
          <a:off x="0" y="2893764"/>
          <a:ext cx="36064336" cy="24018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039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7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6558">
                  <a:extLst>
                    <a:ext uri="{9D8B030D-6E8A-4147-A177-3AD203B41FA5}">
                      <a16:colId xmlns:a16="http://schemas.microsoft.com/office/drawing/2014/main" val="4117049268"/>
                    </a:ext>
                  </a:extLst>
                </a:gridCol>
              </a:tblGrid>
              <a:tr h="22019456"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Introduction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Simulator of a mechanical system of a moving observation and gun post as been built, based on: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measurements of the transfer functions of the real system from input command to strategic placed sensors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measurements of the system under shooting and ground disturbances 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mechanical parameters of the system.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simulator include: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Controllers designs to meet stability and goodness of stabilization demands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Non-linear effects, un-balance and coulomb friction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Feedforward elements  to improve the goodness of stabilization result, reduce the error cause by friction, shooting and ground disturbances. 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Slavery position control system, for the following of the gun after the optics position (angle) state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simulator build on SIMULINK Platform.</a:t>
                      </a:r>
                      <a:endParaRPr lang="en-US" sz="3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Motivation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A reliable simulator based on a good simulation of the mechanical system gives a good predictor of the behavior of the real system.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Saving in resources of time/money, from less field tests on the real system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Check for the possibility for a wanted performances for a given mechanical system in terms of stability and goodness of balance. being an advisor for changes in the real system for the mechanical engineer to meet the demands wanted.</a:t>
                      </a:r>
                      <a:endParaRPr lang="en-US" sz="34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Implementation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6 sub systems as been simulated based on the real system measurements and parameters. for the gun system, 2 axis-Elevation and Traverse, 2 operation modes per axis , Power and stability, and 2 stability operation mode for 2 axis of the optics system. Using molecule models  and unknown coefficients estimation for stiffness and damping of the systems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34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Simulation (blue) vs. measurements (orange) bode—Elevation, stability mode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For the 6-sub systems a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Controllers as build to meet a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stability criteria’s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non-linear effects as been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theoretically planed and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implement to the Simulink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models</a:t>
                      </a:r>
                    </a:p>
                    <a:p>
                      <a:pPr marL="571500" marR="0" lvl="0" indent="-5715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system as been tested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under disturbances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measurements on the real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system, and been calibrated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to stand in the goodness of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balance and stability criteria 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A feedforward techniques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as been implemented to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decrease errors from friction,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ground disturbances and set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point 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gun system as been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slaved to the optics system to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follow the position state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(angle) of the optics system.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All the above using: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Theoretical developments,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SIMULINK and MATLAB tools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4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                                                                  </a:t>
                      </a:r>
                      <a:r>
                        <a:rPr lang="en-US" sz="2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implementation hierarchy</a:t>
                      </a:r>
                      <a:endParaRPr lang="en-US" sz="340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Results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simulator: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simulator of elevation axis (controlled by a control panel, not in the figure)</a:t>
                      </a:r>
                    </a:p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©photos from Dr. Gavriel Davidov “Control 2” course presentation and parameters system list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i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Stability results: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</a:t>
                      </a:r>
                      <a:r>
                        <a:rPr lang="en-US" sz="2800" i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stability results table</a:t>
                      </a:r>
                      <a:endParaRPr lang="en-US" sz="3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Goodness of stabilization results: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i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</a:t>
                      </a:r>
                    </a:p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From top - shooting shocks, ground disturbances, gun angle, optics angle</a:t>
                      </a:r>
                      <a:endParaRPr lang="en-US" sz="28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i="1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ctr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Goodness of stability results table</a:t>
                      </a: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Conclusions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Complex non-linear mechanical system can be simulated using molecule method and non-linear models for coulomb friction and unbalance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Feedforwards techniques improve the system performances in terms of goodness of stabilization</a:t>
                      </a:r>
                    </a:p>
                    <a:p>
                      <a:pPr marL="457200" marR="0" lvl="0" indent="-45720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4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The dynamics of the optics system produce a better stability performances, from that the gun slave to the the optics cause an improvement in the performances overall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Bibliography</a:t>
                      </a:r>
                    </a:p>
                    <a:p>
                      <a:pPr lvl="0" rtl="0"/>
                      <a:r>
                        <a:rPr lang="en-US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[1]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G. Davidov, " SELECTED TOPICS OF THE SYNTHESIS AND ANALYSIS OF ALL-ELECTRIC HEAVY GUN/TURRET DRIVE CONTROL SYSTEMS", conference paper: THE FIRST INTERNATIONAL CONFERENCE ON ALL ELECTRIC COMBAT VEHICLE (AECV), HAIFA ISRAEL DAN-CARMEL HOTEL, May 1995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20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20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315593" y="3678"/>
            <a:ext cx="16737952" cy="30162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b="1" dirty="0"/>
              <a:t>Simulator of a moving </a:t>
            </a:r>
            <a:r>
              <a:rPr lang="en-US" sz="5400" b="1" i="0" u="none" strike="noStrike" dirty="0">
                <a:solidFill>
                  <a:srgbClr val="333333"/>
                </a:solidFill>
                <a:effectLst/>
                <a:latin typeface="Assistant" pitchFamily="2" charset="-79"/>
              </a:rPr>
              <a:t>observation and gun post</a:t>
            </a:r>
            <a:endParaRPr lang="en-US" sz="5400" b="1" dirty="0"/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Project Number</a:t>
            </a:r>
            <a:r>
              <a:rPr lang="he-IL" sz="4400" dirty="0">
                <a:cs typeface="Open Sans Hebrew" panose="00000500000000000000" pitchFamily="2" charset="-79"/>
              </a:rPr>
              <a:t>:</a:t>
            </a:r>
            <a:r>
              <a:rPr lang="en-US" sz="4400" dirty="0">
                <a:cs typeface="Open Sans Hebrew" panose="00000500000000000000" pitchFamily="2" charset="-79"/>
              </a:rPr>
              <a:t> 22-2-1-2206</a:t>
            </a: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Name</a:t>
            </a:r>
            <a:r>
              <a:rPr lang="en-US" sz="4400" dirty="0">
                <a:cs typeface="Open Sans Hebrew" panose="00000500000000000000" pitchFamily="2" charset="-79"/>
              </a:rPr>
              <a:t>: </a:t>
            </a:r>
            <a:r>
              <a:rPr lang="en-US" sz="4800" dirty="0">
                <a:cs typeface="Open Sans Hebrew" panose="00000500000000000000" pitchFamily="2" charset="-79"/>
              </a:rPr>
              <a:t>Ohad Forman</a:t>
            </a:r>
            <a:endParaRPr lang="he-IL" sz="4400" dirty="0">
              <a:cs typeface="Open Sans Hebrew" panose="00000500000000000000" pitchFamily="2" charset="-79"/>
            </a:endParaRP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Advisor</a:t>
            </a:r>
            <a:r>
              <a:rPr lang="he-IL" sz="4400" dirty="0">
                <a:cs typeface="Open Sans Hebrew" panose="00000500000000000000" pitchFamily="2" charset="-79"/>
              </a:rPr>
              <a:t>:</a:t>
            </a:r>
            <a:r>
              <a:rPr lang="en-US" sz="4400" dirty="0">
                <a:cs typeface="Open Sans Hebrew" panose="00000500000000000000" pitchFamily="2" charset="-79"/>
              </a:rPr>
              <a:t> Dr. Gavriel Davidov</a:t>
            </a:r>
            <a:endParaRPr lang="he-IL" sz="4400" dirty="0">
              <a:cs typeface="Open Sans Hebrew" panose="00000500000000000000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5" y="334520"/>
            <a:ext cx="9731241" cy="2217854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238A66FF-A091-C20F-8D9D-F4CAFBD5D4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79" b="6729"/>
          <a:stretch/>
        </p:blipFill>
        <p:spPr>
          <a:xfrm>
            <a:off x="65219" y="21740584"/>
            <a:ext cx="11456524" cy="2637535"/>
          </a:xfrm>
          <a:prstGeom prst="rect">
            <a:avLst/>
          </a:prstGeom>
        </p:spPr>
      </p:pic>
      <p:pic>
        <p:nvPicPr>
          <p:cNvPr id="47" name="תמונה 46">
            <a:extLst>
              <a:ext uri="{FF2B5EF4-FFF2-40B4-BE49-F238E27FC236}">
                <a16:creationId xmlns:a16="http://schemas.microsoft.com/office/drawing/2014/main" id="{BCDD966F-97A9-0D93-1A27-E978F48FDA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5" r="8279" b="6729"/>
          <a:stretch/>
        </p:blipFill>
        <p:spPr>
          <a:xfrm>
            <a:off x="244961" y="21537813"/>
            <a:ext cx="11276782" cy="3016209"/>
          </a:xfrm>
          <a:prstGeom prst="rect">
            <a:avLst/>
          </a:prstGeom>
        </p:spPr>
      </p:pic>
      <p:grpSp>
        <p:nvGrpSpPr>
          <p:cNvPr id="43" name="קבוצה 42">
            <a:extLst>
              <a:ext uri="{FF2B5EF4-FFF2-40B4-BE49-F238E27FC236}">
                <a16:creationId xmlns:a16="http://schemas.microsoft.com/office/drawing/2014/main" id="{2B5432BD-5119-CC67-07E0-B7543E836A1E}"/>
              </a:ext>
            </a:extLst>
          </p:cNvPr>
          <p:cNvGrpSpPr/>
          <p:nvPr/>
        </p:nvGrpSpPr>
        <p:grpSpPr>
          <a:xfrm>
            <a:off x="24776761" y="7899400"/>
            <a:ext cx="10534479" cy="5651500"/>
            <a:chOff x="24437066" y="9800320"/>
            <a:chExt cx="5078899" cy="4173012"/>
          </a:xfrm>
        </p:grpSpPr>
        <p:pic>
          <p:nvPicPr>
            <p:cNvPr id="41" name="תמונה 40">
              <a:extLst>
                <a:ext uri="{FF2B5EF4-FFF2-40B4-BE49-F238E27FC236}">
                  <a16:creationId xmlns:a16="http://schemas.microsoft.com/office/drawing/2014/main" id="{E03BEC6F-B7C7-3D35-6D43-3EF9F02DC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321"/>
            <a:stretch/>
          </p:blipFill>
          <p:spPr>
            <a:xfrm>
              <a:off x="24437066" y="9800320"/>
              <a:ext cx="5078899" cy="1959492"/>
            </a:xfrm>
            <a:prstGeom prst="rect">
              <a:avLst/>
            </a:prstGeom>
          </p:spPr>
        </p:pic>
        <p:pic>
          <p:nvPicPr>
            <p:cNvPr id="42" name="תמונה 41">
              <a:extLst>
                <a:ext uri="{FF2B5EF4-FFF2-40B4-BE49-F238E27FC236}">
                  <a16:creationId xmlns:a16="http://schemas.microsoft.com/office/drawing/2014/main" id="{D28252D2-81A8-4BBB-D428-BE9FD2CB1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593"/>
            <a:stretch/>
          </p:blipFill>
          <p:spPr>
            <a:xfrm>
              <a:off x="24437066" y="11761128"/>
              <a:ext cx="5078899" cy="2212204"/>
            </a:xfrm>
            <a:prstGeom prst="rect">
              <a:avLst/>
            </a:prstGeom>
          </p:spPr>
        </p:pic>
      </p:grpSp>
      <p:pic>
        <p:nvPicPr>
          <p:cNvPr id="45" name="תמונה 44" descr="תמונה שמכילה טקסט, שעון&#10;&#10;התיאור נוצר באופן אוטומטי">
            <a:extLst>
              <a:ext uri="{FF2B5EF4-FFF2-40B4-BE49-F238E27FC236}">
                <a16:creationId xmlns:a16="http://schemas.microsoft.com/office/drawing/2014/main" id="{BD7DC094-D928-F247-5E21-49AECB73AED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"/>
          <a:stretch/>
        </p:blipFill>
        <p:spPr>
          <a:xfrm rot="5400000">
            <a:off x="14425427" y="6497342"/>
            <a:ext cx="12724542" cy="6175054"/>
          </a:xfrm>
          <a:prstGeom prst="rect">
            <a:avLst/>
          </a:prstGeom>
        </p:spPr>
      </p:pic>
      <p:pic>
        <p:nvPicPr>
          <p:cNvPr id="48" name="תמונה 47">
            <a:extLst>
              <a:ext uri="{FF2B5EF4-FFF2-40B4-BE49-F238E27FC236}">
                <a16:creationId xmlns:a16="http://schemas.microsoft.com/office/drawing/2014/main" id="{02F74608-E550-2E17-76A0-53ADDA338BE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653" b="14342"/>
          <a:stretch/>
        </p:blipFill>
        <p:spPr>
          <a:xfrm>
            <a:off x="11963400" y="17678401"/>
            <a:ext cx="11911825" cy="6375400"/>
          </a:xfrm>
          <a:prstGeom prst="rect">
            <a:avLst/>
          </a:prstGeom>
        </p:spPr>
      </p:pic>
      <p:pic>
        <p:nvPicPr>
          <p:cNvPr id="55" name="תמונה 54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8384D17E-AFFA-9915-94B3-8500BD6F51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762" y="14387590"/>
            <a:ext cx="10534478" cy="2450978"/>
          </a:xfrm>
          <a:prstGeom prst="rect">
            <a:avLst/>
          </a:prstGeom>
        </p:spPr>
      </p:pic>
      <p:pic>
        <p:nvPicPr>
          <p:cNvPr id="57" name="תמונה 5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B3E79715-8D8D-6A74-B377-77BE768859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6764" y="3564135"/>
            <a:ext cx="10534477" cy="342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3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של Offic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5584</TotalTime>
  <Words>589</Words>
  <Application>Microsoft Macintosh PowerPoint</Application>
  <PresentationFormat>מותאם אישית</PresentationFormat>
  <Paragraphs>103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Assistant</vt:lpstr>
      <vt:lpstr>Calibri</vt:lpstr>
      <vt:lpstr>Calibri Light</vt:lpstr>
      <vt:lpstr>Office Theme</vt:lpstr>
      <vt:lpstr>מצגת של PowerPoint‏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Galit Botzer</dc:creator>
  <cp:lastModifiedBy>Ohad Forman</cp:lastModifiedBy>
  <cp:revision>100</cp:revision>
  <cp:lastPrinted>2022-12-20T09:03:04Z</cp:lastPrinted>
  <dcterms:created xsi:type="dcterms:W3CDTF">2019-12-02T06:50:52Z</dcterms:created>
  <dcterms:modified xsi:type="dcterms:W3CDTF">2023-01-10T00:05:18Z</dcterms:modified>
</cp:coreProperties>
</file>