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 autoCompressPictures="0">
  <p:sldMasterIdLst>
    <p:sldMasterId id="2147483648" r:id="rId1"/>
  </p:sldMasterIdLst>
  <p:notesMasterIdLst>
    <p:notesMasterId r:id="rId13"/>
  </p:notesMasterIdLst>
  <p:sldIdLst>
    <p:sldId id="257" r:id="rId2"/>
    <p:sldId id="258" r:id="rId3"/>
    <p:sldId id="280" r:id="rId4"/>
    <p:sldId id="271" r:id="rId5"/>
    <p:sldId id="273" r:id="rId6"/>
    <p:sldId id="260" r:id="rId7"/>
    <p:sldId id="262" r:id="rId8"/>
    <p:sldId id="266" r:id="rId9"/>
    <p:sldId id="275" r:id="rId10"/>
    <p:sldId id="276" r:id="rId11"/>
    <p:sldId id="277" r:id="rId12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70"/>
    <p:restoredTop sz="94823"/>
  </p:normalViewPr>
  <p:slideViewPr>
    <p:cSldViewPr snapToGrid="0">
      <p:cViewPr varScale="1">
        <p:scale>
          <a:sx n="131" d="100"/>
          <a:sy n="131" d="100"/>
        </p:scale>
        <p:origin x="32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CCF1B17A-08EF-4748-B6E7-F8E8E7F6F554}" type="datetimeFigureOut">
              <a:rPr lang="he-IL" smtClean="0"/>
              <a:t>ז'.אלול.תשפ"ב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DFD416D1-FF59-C04D-8C35-CD4201579A2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037698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נושאי ההנדסה שקשורים לפרויקט</a:t>
            </a:r>
          </a:p>
          <a:p>
            <a:pPr algn="r" rtl="1"/>
            <a:r>
              <a:rPr lang="he-IL" dirty="0"/>
              <a:t>תאכלס הפרויקט</a:t>
            </a:r>
          </a:p>
          <a:p>
            <a:pPr algn="r" rtl="1"/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A04E83-3A76-47C2-B23E-88D5C2E17E9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0458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*לוז </a:t>
            </a:r>
            <a:r>
              <a:rPr lang="he-IL" dirty="0" err="1"/>
              <a:t>מעודכןמתוכנית</a:t>
            </a:r>
            <a:r>
              <a:rPr lang="he-IL" dirty="0"/>
              <a:t> העבודה</a:t>
            </a:r>
          </a:p>
          <a:p>
            <a:r>
              <a:rPr lang="he-IL" dirty="0"/>
              <a:t>עיקוב עיקרי בשחזורי </a:t>
            </a:r>
            <a:r>
              <a:rPr lang="he-IL" dirty="0" err="1"/>
              <a:t>הPLANTS</a:t>
            </a:r>
            <a:r>
              <a:rPr lang="he-IL" dirty="0"/>
              <a:t> ודרישות הבקרה הראשוניות</a:t>
            </a:r>
          </a:p>
          <a:p>
            <a:r>
              <a:rPr lang="he-IL" dirty="0"/>
              <a:t>חלקים חסרים בתוכנית העבודה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18BBCB-D1D9-824B-92CB-85C8E7783A2B}" type="slidenum">
              <a:rPr lang="he-IL" smtClean="0"/>
              <a:t>11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837542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dirty="0"/>
              <a:t>התוצר הסופי באופן מדויק יותר מהכותרת פרויקט</a:t>
            </a:r>
          </a:p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e-IL" dirty="0"/>
          </a:p>
          <a:p>
            <a:r>
              <a:rPr lang="he-IL" dirty="0"/>
              <a:t>תמצות הדרישות לפי תתי נושאים</a:t>
            </a:r>
          </a:p>
          <a:p>
            <a:endParaRPr lang="he-IL" dirty="0"/>
          </a:p>
          <a:p>
            <a:r>
              <a:rPr lang="he-IL" dirty="0"/>
              <a:t>אופן מימוש נמחק ויתואר במלואו בבלוקים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18BBCB-D1D9-824B-92CB-85C8E7783A2B}" type="slidenum">
              <a:rPr lang="he-IL" smtClean="0"/>
              <a:t>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575011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דיאגרמה לא מפורטת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18BBCB-D1D9-824B-92CB-85C8E7783A2B}" type="slidenum">
              <a:rPr lang="he-IL" smtClean="0"/>
              <a:t>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123002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r>
              <a:rPr lang="he-IL" dirty="0"/>
              <a:t>דיאגרמה עם פירוט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18BBCB-D1D9-824B-92CB-85C8E7783A2B}" type="slidenum">
              <a:rPr lang="he-IL" smtClean="0"/>
              <a:t>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858216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r>
              <a:rPr lang="he-IL" dirty="0"/>
              <a:t>בנייה תיאורטית של אבני הבניין למערכת</a:t>
            </a:r>
          </a:p>
          <a:p>
            <a:pPr marL="0" algn="r" defTabSz="914400" rtl="1" eaLnBrk="1" latinLnBrk="0" hangingPunct="1"/>
            <a:r>
              <a:rPr lang="he-IL" dirty="0"/>
              <a:t>מידול SIMULINK של אבנים אלו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18BBCB-D1D9-824B-92CB-85C8E7783A2B}" type="slidenum">
              <a:rPr lang="he-IL" smtClean="0"/>
              <a:t>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064620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סכמה רק להראות את דרגות החופש לפי המערכת</a:t>
            </a:r>
          </a:p>
          <a:p>
            <a:r>
              <a:rPr lang="he-IL" dirty="0"/>
              <a:t>תוצאות שחזור </a:t>
            </a:r>
            <a:r>
              <a:rPr lang="he-IL" dirty="0" err="1"/>
              <a:t>הPLANTS</a:t>
            </a:r>
            <a:r>
              <a:rPr lang="he-IL" dirty="0"/>
              <a:t> מהמדידות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18BBCB-D1D9-824B-92CB-85C8E7783A2B}" type="slidenum">
              <a:rPr lang="he-IL" smtClean="0"/>
              <a:t>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306560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תוצאות הבקרה עבור ציר צידוד אופן ייצוב בלבד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18BBCB-D1D9-824B-92CB-85C8E7783A2B}" type="slidenum">
              <a:rPr lang="he-IL" smtClean="0"/>
              <a:t>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81713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ציר צידוד כמעט מלא </a:t>
            </a:r>
            <a:r>
              <a:rPr lang="he-IL" dirty="0" err="1"/>
              <a:t>בSIMUKINK</a:t>
            </a:r>
            <a:endParaRPr lang="he-IL" dirty="0"/>
          </a:p>
          <a:p>
            <a:r>
              <a:rPr lang="he-IL" dirty="0"/>
              <a:t>תצוגה של אופן חיבור </a:t>
            </a:r>
            <a:r>
              <a:rPr lang="he-IL" dirty="0" err="1"/>
              <a:t>האילינאריים</a:t>
            </a:r>
            <a:r>
              <a:rPr lang="he-IL" dirty="0"/>
              <a:t> בעומס הסופי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18BBCB-D1D9-824B-92CB-85C8E7783A2B}" type="slidenum">
              <a:rPr lang="he-IL" smtClean="0"/>
              <a:t>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857764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sz="1200" dirty="0"/>
              <a:t>בדיקות תגובת המערכת להפרעות קרקע וירי </a:t>
            </a:r>
          </a:p>
          <a:p>
            <a:pPr marL="0" algn="l" defTabSz="914400" rtl="0" eaLnBrk="1" latinLnBrk="0" hangingPunct="1"/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18BBCB-D1D9-824B-92CB-85C8E7783A2B}" type="slidenum">
              <a:rPr lang="he-IL" smtClean="0"/>
              <a:t>10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550472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1A91362-D6A7-441F-12EC-BBBC1D1525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B79E94DA-853A-3E14-735D-E43C053847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A5D2F3F9-ED4E-D52C-ADB2-FA682ABF3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6324F-17AD-CA4F-B2AC-EBE190829DE8}" type="datetimeFigureOut">
              <a:rPr lang="he-IL" smtClean="0"/>
              <a:t>ז'.אלול.תשפ"ב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3D4FAAC3-F9E3-ABC3-4313-15D976D73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147B7A74-0370-FE0D-DE0C-A5EA95C98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1549F-654C-6541-B72A-0AC46F7DA59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71751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A09A846-BD21-30F4-0E56-98BFD655C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6EE7220B-4776-F7AC-C2CE-91866504F8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C0B0D36B-6F03-FBF5-835D-DEE975A9E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6324F-17AD-CA4F-B2AC-EBE190829DE8}" type="datetimeFigureOut">
              <a:rPr lang="he-IL" smtClean="0"/>
              <a:t>ז'.אלול.תשפ"ב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4D5F413E-A0C0-F456-B83D-94DA7FBAB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D8A5721E-13DC-D1F0-2052-836CF6690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1549F-654C-6541-B72A-0AC46F7DA59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67083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9136F940-A71E-131E-6952-D379957704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1E4A1CA8-D812-413A-6947-51DFA4BE27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E2BBE463-892E-0C2E-8CCA-2BD606064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6324F-17AD-CA4F-B2AC-EBE190829DE8}" type="datetimeFigureOut">
              <a:rPr lang="he-IL" smtClean="0"/>
              <a:t>ז'.אלול.תשפ"ב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58750544-5F3B-21E2-B6E3-C52F9449F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21024162-5882-7E74-FE2F-4BB941564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1549F-654C-6541-B72A-0AC46F7DA59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12778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A3284CD-FF5E-74A5-262F-541060A5E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EB8636D7-05CE-D40C-3508-F0B11444A2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54B91AE9-A80E-6D8C-5538-A31D703E4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6324F-17AD-CA4F-B2AC-EBE190829DE8}" type="datetimeFigureOut">
              <a:rPr lang="he-IL" smtClean="0"/>
              <a:t>ז'.אלול.תשפ"ב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B378AB9C-5B52-7F7A-08A3-EE92628E2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2B2D67D6-C745-C075-AD78-8A4B3B3C3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1549F-654C-6541-B72A-0AC46F7DA59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35134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3AA406F-5A0B-F8D7-01C4-AC4430FD0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AEC1412B-31F6-121E-E733-6CE9ECBC79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F9D0F62E-1B4F-2DB8-3FE7-4B8852DC3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6324F-17AD-CA4F-B2AC-EBE190829DE8}" type="datetimeFigureOut">
              <a:rPr lang="he-IL" smtClean="0"/>
              <a:t>ז'.אלול.תשפ"ב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5ABB8AC4-9FAA-725F-F072-207C1E6DA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EA3BE882-DD44-1A2B-6491-03744EB78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1549F-654C-6541-B72A-0AC46F7DA59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00369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1AC4B33-86EC-3513-14C1-20C5759FE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D6F73EAD-AB0C-63A8-7D8C-C76A20C68E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EB7A8E87-859F-1AE6-DCCA-4435A98E1F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F6AE1A44-9E55-3B38-BD07-84D862F6E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6324F-17AD-CA4F-B2AC-EBE190829DE8}" type="datetimeFigureOut">
              <a:rPr lang="he-IL" smtClean="0"/>
              <a:t>ז'.אלול.תשפ"ב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1368E773-0E90-B67B-539E-29B2218E7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61153B12-CCEF-25FE-F8F6-B125285E3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1549F-654C-6541-B72A-0AC46F7DA59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17674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DFD0FB6-EE7B-F515-3600-74473F7EB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A4568FD9-AA70-47A0-B0E2-FBEEF871FC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F91E8430-1DD8-D459-6C96-EEF22455DA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E42F6236-7076-0B99-54D3-B7BBF239DD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762D41B6-F3B0-700B-E7C8-60A9A77DF7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56036581-8353-527A-1FD2-3DB7FF9E3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6324F-17AD-CA4F-B2AC-EBE190829DE8}" type="datetimeFigureOut">
              <a:rPr lang="he-IL" smtClean="0"/>
              <a:t>ז'.אלול.תשפ"ב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06AF0A4F-995D-D1CE-87E2-2170C7BA7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A55CC528-351F-6C15-A8FC-F2999EC30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1549F-654C-6541-B72A-0AC46F7DA59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13148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B357224-A9B9-27E7-242E-B33C5E72A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CC77F21D-245B-4E02-A534-7C67407E4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6324F-17AD-CA4F-B2AC-EBE190829DE8}" type="datetimeFigureOut">
              <a:rPr lang="he-IL" smtClean="0"/>
              <a:t>ז'.אלול.תשפ"ב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E7C7E2D8-134E-89B5-A3AC-C6CA63A5C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179145D8-3E21-4ABD-0934-DD013B9E4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1549F-654C-6541-B72A-0AC46F7DA59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79841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24641FE7-FD35-5F1F-519A-5AD090A64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6324F-17AD-CA4F-B2AC-EBE190829DE8}" type="datetimeFigureOut">
              <a:rPr lang="he-IL" smtClean="0"/>
              <a:t>ז'.אלול.תשפ"ב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EF7F2A0B-804A-D1F6-CFED-C5B7B235B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10135D00-9148-D5DD-D623-5DC5B4AC9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1549F-654C-6541-B72A-0AC46F7DA59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46366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E320CBF-50A6-234B-7198-466BDD68D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A1217656-AC28-8A74-DCB9-C04BB5CED7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2A203FF6-0498-CBA9-6C9D-3CFE122152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9476169F-7572-EBB1-6DA0-89B325757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6324F-17AD-CA4F-B2AC-EBE190829DE8}" type="datetimeFigureOut">
              <a:rPr lang="he-IL" smtClean="0"/>
              <a:t>ז'.אלול.תשפ"ב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ABA7D721-3D30-8A95-CDAF-714CADB64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A43025FA-993F-CC3E-76D5-EC443097D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1549F-654C-6541-B72A-0AC46F7DA59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087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B96A013-3FA8-F2A2-682D-B6E8A594F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1228123F-D7F4-C6D8-F739-6BE1C547DC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F04F9CFA-338B-1B70-3202-040D1167ED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05F52F00-5258-D150-7E14-2D0B140FA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6324F-17AD-CA4F-B2AC-EBE190829DE8}" type="datetimeFigureOut">
              <a:rPr lang="he-IL" smtClean="0"/>
              <a:t>ז'.אלול.תשפ"ב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B6A36328-D8AA-EDC9-2DD5-3230827BE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5A4F8B1E-128D-8B90-A3BA-B000C9B0C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1549F-654C-6541-B72A-0AC46F7DA59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97612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7465A7A5-E1F4-0F5D-9BC7-DE6D2B369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E67DB0CF-EF93-F71A-43EB-3348A93EF5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CE04F528-6BAC-FCE1-291F-BB8CC3A895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B6324F-17AD-CA4F-B2AC-EBE190829DE8}" type="datetimeFigureOut">
              <a:rPr lang="he-IL" smtClean="0"/>
              <a:t>ז'.אלול.תשפ"ב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E9EA7BFA-286A-86CC-3608-441E68A56C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BC5DD717-BA7B-7B96-D52A-5C3878B4D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81549F-654C-6541-B72A-0AC46F7DA59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85697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jpg"/><Relationship Id="rId3" Type="http://schemas.openxmlformats.org/officeDocument/2006/relationships/image" Target="../media/image40.jpg"/><Relationship Id="rId7" Type="http://schemas.openxmlformats.org/officeDocument/2006/relationships/image" Target="../media/image4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jpeg"/><Relationship Id="rId5" Type="http://schemas.openxmlformats.org/officeDocument/2006/relationships/image" Target="../media/image42.jpg"/><Relationship Id="rId4" Type="http://schemas.openxmlformats.org/officeDocument/2006/relationships/image" Target="../media/image41.jpg"/><Relationship Id="rId9" Type="http://schemas.openxmlformats.org/officeDocument/2006/relationships/image" Target="../media/image45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18" Type="http://schemas.openxmlformats.org/officeDocument/2006/relationships/image" Target="../media/image50.png"/><Relationship Id="rId26" Type="http://schemas.openxmlformats.org/officeDocument/2006/relationships/image" Target="../media/image21.png"/><Relationship Id="rId3" Type="http://schemas.openxmlformats.org/officeDocument/2006/relationships/image" Target="../media/image2.png"/><Relationship Id="rId21" Type="http://schemas.openxmlformats.org/officeDocument/2006/relationships/image" Target="../media/image80.png"/><Relationship Id="rId34" Type="http://schemas.openxmlformats.org/officeDocument/2006/relationships/image" Target="../media/image1.jpe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5.png"/><Relationship Id="rId25" Type="http://schemas.openxmlformats.org/officeDocument/2006/relationships/image" Target="../media/image20.png"/><Relationship Id="rId33" Type="http://schemas.openxmlformats.org/officeDocument/2006/relationships/image" Target="../media/image28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310.png"/><Relationship Id="rId20" Type="http://schemas.openxmlformats.org/officeDocument/2006/relationships/image" Target="../media/image16.png"/><Relationship Id="rId29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19.png"/><Relationship Id="rId32" Type="http://schemas.openxmlformats.org/officeDocument/2006/relationships/image" Target="../media/image27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18.png"/><Relationship Id="rId28" Type="http://schemas.openxmlformats.org/officeDocument/2006/relationships/image" Target="../media/image23.png"/><Relationship Id="rId10" Type="http://schemas.openxmlformats.org/officeDocument/2006/relationships/image" Target="../media/image9.png"/><Relationship Id="rId19" Type="http://schemas.openxmlformats.org/officeDocument/2006/relationships/image" Target="../media/image60.png"/><Relationship Id="rId31" Type="http://schemas.openxmlformats.org/officeDocument/2006/relationships/image" Target="../media/image16.emf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17.png"/><Relationship Id="rId27" Type="http://schemas.openxmlformats.org/officeDocument/2006/relationships/image" Target="../media/image22.png"/><Relationship Id="rId30" Type="http://schemas.openxmlformats.org/officeDocument/2006/relationships/image" Target="../media/image25.png"/><Relationship Id="rId8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6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10" Type="http://schemas.openxmlformats.org/officeDocument/2006/relationships/image" Target="../media/image1.jpe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jpeg"/><Relationship Id="rId5" Type="http://schemas.openxmlformats.org/officeDocument/2006/relationships/image" Target="../media/image37.jpg"/><Relationship Id="rId4" Type="http://schemas.openxmlformats.org/officeDocument/2006/relationships/image" Target="../media/image36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jpeg"/><Relationship Id="rId4" Type="http://schemas.openxmlformats.org/officeDocument/2006/relationships/image" Target="../media/image3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564577" y="994776"/>
            <a:ext cx="8236250" cy="712930"/>
          </a:xfrm>
        </p:spPr>
        <p:txBody>
          <a:bodyPr>
            <a:noAutofit/>
          </a:bodyPr>
          <a:lstStyle/>
          <a:p>
            <a:pPr algn="ctr"/>
            <a:r>
              <a:rPr lang="he-IL" sz="3600" dirty="0"/>
              <a:t>פיתוח סימולטור לבקרת עמדת תצפית ניידת כנגד הפרעות קרקע </a:t>
            </a:r>
            <a:r>
              <a:rPr lang="he-IL" sz="4000" dirty="0"/>
              <a:t>20-2-1-2206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45000" y="2326352"/>
            <a:ext cx="10515600" cy="5107288"/>
          </a:xfrm>
        </p:spPr>
        <p:txBody>
          <a:bodyPr/>
          <a:lstStyle/>
          <a:p>
            <a:pPr algn="r" rtl="1"/>
            <a:endParaRPr lang="he-IL" dirty="0"/>
          </a:p>
          <a:p>
            <a:pPr algn="r" rtl="1"/>
            <a:r>
              <a:rPr lang="he-IL" dirty="0">
                <a:cs typeface="+mj-cs"/>
              </a:rPr>
              <a:t>מקום ביצוע הפרויקט: אוניברסיטת תל אביב.</a:t>
            </a:r>
          </a:p>
          <a:p>
            <a:pPr algn="r" rtl="1"/>
            <a:r>
              <a:rPr lang="he-IL" dirty="0">
                <a:cs typeface="+mj-cs"/>
              </a:rPr>
              <a:t>סטודנטים: - אוהד פורמן 301658852</a:t>
            </a:r>
          </a:p>
          <a:p>
            <a:pPr marL="0" indent="0" algn="r" rtl="1">
              <a:buNone/>
            </a:pPr>
            <a:r>
              <a:rPr lang="he-IL" dirty="0">
                <a:cs typeface="+mj-cs"/>
              </a:rPr>
              <a:t>                  - </a:t>
            </a:r>
            <a:r>
              <a:rPr lang="he-IL" dirty="0" err="1">
                <a:cs typeface="+mj-cs"/>
              </a:rPr>
              <a:t>דוניא</a:t>
            </a:r>
            <a:r>
              <a:rPr lang="he-IL" dirty="0">
                <a:cs typeface="+mj-cs"/>
              </a:rPr>
              <a:t> </a:t>
            </a:r>
            <a:r>
              <a:rPr lang="he-IL" dirty="0" err="1">
                <a:cs typeface="+mj-cs"/>
              </a:rPr>
              <a:t>סרחאן</a:t>
            </a:r>
            <a:r>
              <a:rPr lang="he-IL" dirty="0">
                <a:cs typeface="+mj-cs"/>
              </a:rPr>
              <a:t> 206468480</a:t>
            </a:r>
          </a:p>
          <a:p>
            <a:pPr algn="r" rtl="1"/>
            <a:r>
              <a:rPr lang="he-IL" dirty="0">
                <a:cs typeface="+mj-cs"/>
              </a:rPr>
              <a:t>שם המנחה: ד"ר גבי דוידוב. </a:t>
            </a:r>
          </a:p>
          <a:p>
            <a:pPr algn="r" rtl="1"/>
            <a:r>
              <a:rPr lang="he-IL" dirty="0">
                <a:cs typeface="+mj-cs"/>
              </a:rPr>
              <a:t>אישור המנחה למצגת: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419" y="201787"/>
            <a:ext cx="2925420" cy="666735"/>
          </a:xfrm>
          <a:prstGeom prst="rect">
            <a:avLst/>
          </a:prstGeom>
        </p:spPr>
      </p:pic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52739-273F-4728-8B1A-480EEBF683AC}" type="datetime1">
              <a:rPr lang="en-US" smtClean="0"/>
              <a:t>9/3/22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A11E8-8F25-49C3-8F7D-865FECFDFD18}" type="slidenum">
              <a:rPr lang="en-US" smtClean="0"/>
              <a:t>1</a:t>
            </a:fld>
            <a:endParaRPr lang="en-US"/>
          </a:p>
        </p:txBody>
      </p:sp>
      <p:pic>
        <p:nvPicPr>
          <p:cNvPr id="3" name="תמונה 2" descr="תמונה שמכילה טקסט&#10;&#10;התיאור נוצר באופן אוטומטי">
            <a:extLst>
              <a:ext uri="{FF2B5EF4-FFF2-40B4-BE49-F238E27FC236}">
                <a16:creationId xmlns:a16="http://schemas.microsoft.com/office/drawing/2014/main" id="{70A3A20D-F6AF-22BD-34C8-66AB49BAC6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56" y="0"/>
            <a:ext cx="12095544" cy="6803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4835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תמונה 5" descr="תמונה שמכילה טקסט, שעון&#10;&#10;התיאור נוצר באופן אוטומטי">
            <a:extLst>
              <a:ext uri="{FF2B5EF4-FFF2-40B4-BE49-F238E27FC236}">
                <a16:creationId xmlns:a16="http://schemas.microsoft.com/office/drawing/2014/main" id="{5555C2AA-5413-E31E-0520-006146F5D9C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0295"/>
          <a:stretch/>
        </p:blipFill>
        <p:spPr>
          <a:xfrm>
            <a:off x="6120767" y="719544"/>
            <a:ext cx="5984359" cy="1517818"/>
          </a:xfrm>
          <a:prstGeom prst="rect">
            <a:avLst/>
          </a:prstGeom>
        </p:spPr>
      </p:pic>
      <p:pic>
        <p:nvPicPr>
          <p:cNvPr id="12" name="תמונה 11">
            <a:extLst>
              <a:ext uri="{FF2B5EF4-FFF2-40B4-BE49-F238E27FC236}">
                <a16:creationId xmlns:a16="http://schemas.microsoft.com/office/drawing/2014/main" id="{33C9AA01-7F81-FEED-0DF6-E52FC2CA0FE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1" t="51062" r="1345"/>
          <a:stretch/>
        </p:blipFill>
        <p:spPr>
          <a:xfrm>
            <a:off x="109087" y="2664656"/>
            <a:ext cx="5934827" cy="1110783"/>
          </a:xfrm>
          <a:prstGeom prst="rect">
            <a:avLst/>
          </a:prstGeom>
        </p:spPr>
      </p:pic>
      <p:pic>
        <p:nvPicPr>
          <p:cNvPr id="14" name="תמונה 13" descr="תמונה שמכילה טקסט, שעון&#10;&#10;התיאור נוצר באופן אוטומטי">
            <a:extLst>
              <a:ext uri="{FF2B5EF4-FFF2-40B4-BE49-F238E27FC236}">
                <a16:creationId xmlns:a16="http://schemas.microsoft.com/office/drawing/2014/main" id="{ED8DAD56-CF1C-894E-3240-CE146EEDF90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69" b="50947"/>
          <a:stretch/>
        </p:blipFill>
        <p:spPr>
          <a:xfrm>
            <a:off x="86871" y="661368"/>
            <a:ext cx="6009128" cy="953338"/>
          </a:xfrm>
          <a:prstGeom prst="rect">
            <a:avLst/>
          </a:prstGeom>
        </p:spPr>
      </p:pic>
      <p:pic>
        <p:nvPicPr>
          <p:cNvPr id="20" name="Picture 5">
            <a:extLst>
              <a:ext uri="{FF2B5EF4-FFF2-40B4-BE49-F238E27FC236}">
                <a16:creationId xmlns:a16="http://schemas.microsoft.com/office/drawing/2014/main" id="{E65CC474-2A20-18D6-921D-A00DC0B6045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925420" cy="666735"/>
          </a:xfrm>
          <a:prstGeom prst="rect">
            <a:avLst/>
          </a:prstGeom>
        </p:spPr>
      </p:pic>
      <p:sp>
        <p:nvSpPr>
          <p:cNvPr id="22" name="תיבת טקסט 21">
            <a:extLst>
              <a:ext uri="{FF2B5EF4-FFF2-40B4-BE49-F238E27FC236}">
                <a16:creationId xmlns:a16="http://schemas.microsoft.com/office/drawing/2014/main" id="{0530D99A-3694-E2E8-29B5-42540552D75D}"/>
              </a:ext>
            </a:extLst>
          </p:cNvPr>
          <p:cNvSpPr txBox="1"/>
          <p:nvPr/>
        </p:nvSpPr>
        <p:spPr>
          <a:xfrm>
            <a:off x="7765407" y="715596"/>
            <a:ext cx="264554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>
                <a:solidFill>
                  <a:srgbClr val="FFFF00"/>
                </a:solidFill>
              </a:rPr>
              <a:t>הפרעת קרקע</a:t>
            </a:r>
            <a:r>
              <a:rPr lang="en-US" dirty="0">
                <a:solidFill>
                  <a:srgbClr val="FFFF00"/>
                </a:solidFill>
              </a:rPr>
              <a:t>-</a:t>
            </a:r>
            <a:r>
              <a:rPr lang="he-IL" dirty="0">
                <a:solidFill>
                  <a:srgbClr val="FFFF00"/>
                </a:solidFill>
              </a:rPr>
              <a:t>ציר צידוד</a:t>
            </a:r>
          </a:p>
        </p:txBody>
      </p:sp>
      <p:sp>
        <p:nvSpPr>
          <p:cNvPr id="24" name="תיבת טקסט 23">
            <a:extLst>
              <a:ext uri="{FF2B5EF4-FFF2-40B4-BE49-F238E27FC236}">
                <a16:creationId xmlns:a16="http://schemas.microsoft.com/office/drawing/2014/main" id="{B358F0B6-C629-0FC6-C173-47A0AA10FCB3}"/>
              </a:ext>
            </a:extLst>
          </p:cNvPr>
          <p:cNvSpPr txBox="1"/>
          <p:nvPr/>
        </p:nvSpPr>
        <p:spPr>
          <a:xfrm>
            <a:off x="1462710" y="2690370"/>
            <a:ext cx="299325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>
                <a:solidFill>
                  <a:srgbClr val="FF0000"/>
                </a:solidFill>
              </a:rPr>
              <a:t>זווית תותח עם חיכוך-ציר צידוד</a:t>
            </a:r>
          </a:p>
        </p:txBody>
      </p:sp>
      <p:sp>
        <p:nvSpPr>
          <p:cNvPr id="26" name="תיבת טקסט 25">
            <a:extLst>
              <a:ext uri="{FF2B5EF4-FFF2-40B4-BE49-F238E27FC236}">
                <a16:creationId xmlns:a16="http://schemas.microsoft.com/office/drawing/2014/main" id="{A1B23B6B-7D05-687D-7FF4-1DFBC812C0EF}"/>
              </a:ext>
            </a:extLst>
          </p:cNvPr>
          <p:cNvSpPr txBox="1"/>
          <p:nvPr/>
        </p:nvSpPr>
        <p:spPr>
          <a:xfrm>
            <a:off x="1378629" y="594950"/>
            <a:ext cx="330178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>
                <a:solidFill>
                  <a:srgbClr val="FFFF00"/>
                </a:solidFill>
              </a:rPr>
              <a:t>הפרעת תאוצה-הלמי ירי ציר צידוד</a:t>
            </a:r>
          </a:p>
        </p:txBody>
      </p:sp>
      <p:sp>
        <p:nvSpPr>
          <p:cNvPr id="37" name="תיבת טקסט 36">
            <a:extLst>
              <a:ext uri="{FF2B5EF4-FFF2-40B4-BE49-F238E27FC236}">
                <a16:creationId xmlns:a16="http://schemas.microsoft.com/office/drawing/2014/main" id="{16E327F0-5FF8-770F-8E4F-AEB5A693BF8C}"/>
              </a:ext>
            </a:extLst>
          </p:cNvPr>
          <p:cNvSpPr txBox="1"/>
          <p:nvPr/>
        </p:nvSpPr>
        <p:spPr>
          <a:xfrm>
            <a:off x="766254" y="10264"/>
            <a:ext cx="7680548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3200" dirty="0"/>
              <a:t>תוצרים</a:t>
            </a:r>
            <a:r>
              <a:rPr lang="en-US" sz="3200" dirty="0"/>
              <a:t> </a:t>
            </a:r>
            <a:r>
              <a:rPr lang="he-IL" sz="3200" dirty="0"/>
              <a:t> - תגובה להפרעות</a:t>
            </a:r>
          </a:p>
        </p:txBody>
      </p:sp>
      <p:pic>
        <p:nvPicPr>
          <p:cNvPr id="3" name="תמונה 2" descr="תמונה שמכילה טקסט, שעון&#10;&#10;התיאור נוצר באופן אוטומטי">
            <a:extLst>
              <a:ext uri="{FF2B5EF4-FFF2-40B4-BE49-F238E27FC236}">
                <a16:creationId xmlns:a16="http://schemas.microsoft.com/office/drawing/2014/main" id="{C4D47376-9303-CADA-33A0-5C08820A9E69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-122" t="-918" r="533" b="49162"/>
          <a:stretch/>
        </p:blipFill>
        <p:spPr>
          <a:xfrm>
            <a:off x="6095999" y="3894477"/>
            <a:ext cx="6009127" cy="1473741"/>
          </a:xfrm>
          <a:prstGeom prst="rect">
            <a:avLst/>
          </a:prstGeom>
        </p:spPr>
      </p:pic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6844C319-A2E9-1351-997B-4CC748D44595}"/>
              </a:ext>
            </a:extLst>
          </p:cNvPr>
          <p:cNvSpPr txBox="1"/>
          <p:nvPr/>
        </p:nvSpPr>
        <p:spPr>
          <a:xfrm>
            <a:off x="7912116" y="3894477"/>
            <a:ext cx="264554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>
                <a:solidFill>
                  <a:srgbClr val="FFFF00"/>
                </a:solidFill>
              </a:rPr>
              <a:t>הפרעת קרקע</a:t>
            </a:r>
            <a:r>
              <a:rPr lang="en-US" dirty="0">
                <a:solidFill>
                  <a:srgbClr val="FFFF00"/>
                </a:solidFill>
              </a:rPr>
              <a:t>-</a:t>
            </a:r>
            <a:r>
              <a:rPr lang="he-IL" dirty="0">
                <a:solidFill>
                  <a:srgbClr val="FFFF00"/>
                </a:solidFill>
              </a:rPr>
              <a:t>ציר הגבהה</a:t>
            </a:r>
          </a:p>
        </p:txBody>
      </p:sp>
      <p:pic>
        <p:nvPicPr>
          <p:cNvPr id="11" name="תמונה 10">
            <a:extLst>
              <a:ext uri="{FF2B5EF4-FFF2-40B4-BE49-F238E27FC236}">
                <a16:creationId xmlns:a16="http://schemas.microsoft.com/office/drawing/2014/main" id="{E483150D-D212-2A6B-B3A3-C10CB5B688DC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b="50159"/>
          <a:stretch/>
        </p:blipFill>
        <p:spPr>
          <a:xfrm>
            <a:off x="49530" y="3815703"/>
            <a:ext cx="6046468" cy="954274"/>
          </a:xfrm>
          <a:prstGeom prst="rect">
            <a:avLst/>
          </a:prstGeom>
        </p:spPr>
      </p:pic>
      <p:sp>
        <p:nvSpPr>
          <p:cNvPr id="13" name="תיבת טקסט 12">
            <a:extLst>
              <a:ext uri="{FF2B5EF4-FFF2-40B4-BE49-F238E27FC236}">
                <a16:creationId xmlns:a16="http://schemas.microsoft.com/office/drawing/2014/main" id="{B649B2C2-97CD-708A-6F1C-6CCE2F2F9F6D}"/>
              </a:ext>
            </a:extLst>
          </p:cNvPr>
          <p:cNvSpPr txBox="1"/>
          <p:nvPr/>
        </p:nvSpPr>
        <p:spPr>
          <a:xfrm>
            <a:off x="1220684" y="3733874"/>
            <a:ext cx="357803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>
                <a:solidFill>
                  <a:srgbClr val="FFFF00"/>
                </a:solidFill>
              </a:rPr>
              <a:t>הפרעת תאוצה-הלמי ירי ציר הגבהה</a:t>
            </a:r>
          </a:p>
        </p:txBody>
      </p:sp>
      <p:pic>
        <p:nvPicPr>
          <p:cNvPr id="17" name="תמונה 16">
            <a:extLst>
              <a:ext uri="{FF2B5EF4-FFF2-40B4-BE49-F238E27FC236}">
                <a16:creationId xmlns:a16="http://schemas.microsoft.com/office/drawing/2014/main" id="{B549E8F1-5E2E-AAD5-2A94-CC2FA23A7150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t="49631"/>
          <a:stretch/>
        </p:blipFill>
        <p:spPr>
          <a:xfrm>
            <a:off x="49530" y="5728789"/>
            <a:ext cx="6071237" cy="1129211"/>
          </a:xfrm>
          <a:prstGeom prst="rect">
            <a:avLst/>
          </a:prstGeom>
        </p:spPr>
      </p:pic>
      <p:sp>
        <p:nvSpPr>
          <p:cNvPr id="18" name="תיבת טקסט 17">
            <a:extLst>
              <a:ext uri="{FF2B5EF4-FFF2-40B4-BE49-F238E27FC236}">
                <a16:creationId xmlns:a16="http://schemas.microsoft.com/office/drawing/2014/main" id="{103EED87-0E77-7B02-9AF8-2A34E04D4816}"/>
              </a:ext>
            </a:extLst>
          </p:cNvPr>
          <p:cNvSpPr txBox="1"/>
          <p:nvPr/>
        </p:nvSpPr>
        <p:spPr>
          <a:xfrm>
            <a:off x="1327193" y="5780545"/>
            <a:ext cx="3264289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>
                <a:solidFill>
                  <a:srgbClr val="FF0000"/>
                </a:solidFill>
              </a:rPr>
              <a:t>זווית תותח עם חיכוך-ציר הגבהה</a:t>
            </a:r>
          </a:p>
        </p:txBody>
      </p:sp>
      <p:pic>
        <p:nvPicPr>
          <p:cNvPr id="2" name="תמונה 1" descr="תמונה שמכילה טקסט, שעון&#10;&#10;התיאור נוצר באופן אוטומטי">
            <a:extLst>
              <a:ext uri="{FF2B5EF4-FFF2-40B4-BE49-F238E27FC236}">
                <a16:creationId xmlns:a16="http://schemas.microsoft.com/office/drawing/2014/main" id="{413399EC-348F-545C-C987-59E039FEF1C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28" t="49811" r="1"/>
          <a:stretch/>
        </p:blipFill>
        <p:spPr>
          <a:xfrm>
            <a:off x="6257172" y="2361867"/>
            <a:ext cx="5934828" cy="1532610"/>
          </a:xfrm>
          <a:prstGeom prst="rect">
            <a:avLst/>
          </a:prstGeom>
        </p:spPr>
      </p:pic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01573C01-A455-B594-F109-81AF44ABD235}"/>
              </a:ext>
            </a:extLst>
          </p:cNvPr>
          <p:cNvSpPr txBox="1"/>
          <p:nvPr/>
        </p:nvSpPr>
        <p:spPr>
          <a:xfrm>
            <a:off x="7517215" y="2359111"/>
            <a:ext cx="264554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>
                <a:solidFill>
                  <a:srgbClr val="FF0000"/>
                </a:solidFill>
              </a:rPr>
              <a:t>זווית תותח-ציר צידוד</a:t>
            </a:r>
          </a:p>
        </p:txBody>
      </p:sp>
      <p:sp>
        <p:nvSpPr>
          <p:cNvPr id="10" name="תיבת טקסט 9">
            <a:extLst>
              <a:ext uri="{FF2B5EF4-FFF2-40B4-BE49-F238E27FC236}">
                <a16:creationId xmlns:a16="http://schemas.microsoft.com/office/drawing/2014/main" id="{46DA3F6E-C0A2-A6C7-6C9B-931C53FC73DE}"/>
              </a:ext>
            </a:extLst>
          </p:cNvPr>
          <p:cNvSpPr txBox="1"/>
          <p:nvPr/>
        </p:nvSpPr>
        <p:spPr>
          <a:xfrm>
            <a:off x="5437389" y="3301775"/>
            <a:ext cx="2645546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Std – 8.8848e-06</a:t>
            </a:r>
            <a:endParaRPr lang="he-IL" dirty="0"/>
          </a:p>
          <a:p>
            <a:r>
              <a:rPr lang="en-US" dirty="0">
                <a:solidFill>
                  <a:srgbClr val="FF0000"/>
                </a:solidFill>
              </a:rPr>
              <a:t> </a:t>
            </a:r>
            <a:endParaRPr lang="he-IL" dirty="0">
              <a:solidFill>
                <a:srgbClr val="FF0000"/>
              </a:solidFill>
            </a:endParaRPr>
          </a:p>
        </p:txBody>
      </p:sp>
      <p:pic>
        <p:nvPicPr>
          <p:cNvPr id="16" name="תמונה 15" descr="תמונה שמכילה טקסט, שעון&#10;&#10;התיאור נוצר באופן אוטומטי">
            <a:extLst>
              <a:ext uri="{FF2B5EF4-FFF2-40B4-BE49-F238E27FC236}">
                <a16:creationId xmlns:a16="http://schemas.microsoft.com/office/drawing/2014/main" id="{3C5E4740-9BDF-8E43-86BD-5B96001CF817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821" t="49564"/>
          <a:stretch/>
        </p:blipFill>
        <p:spPr>
          <a:xfrm>
            <a:off x="6147638" y="5368218"/>
            <a:ext cx="5984361" cy="1436150"/>
          </a:xfrm>
          <a:prstGeom prst="rect">
            <a:avLst/>
          </a:prstGeom>
        </p:spPr>
      </p:pic>
      <p:sp>
        <p:nvSpPr>
          <p:cNvPr id="19" name="תיבת טקסט 18">
            <a:extLst>
              <a:ext uri="{FF2B5EF4-FFF2-40B4-BE49-F238E27FC236}">
                <a16:creationId xmlns:a16="http://schemas.microsoft.com/office/drawing/2014/main" id="{F8FE58C5-2457-A9EF-5A39-7D7701237CCA}"/>
              </a:ext>
            </a:extLst>
          </p:cNvPr>
          <p:cNvSpPr txBox="1"/>
          <p:nvPr/>
        </p:nvSpPr>
        <p:spPr>
          <a:xfrm>
            <a:off x="7817045" y="5432804"/>
            <a:ext cx="264554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>
                <a:solidFill>
                  <a:srgbClr val="FF0000"/>
                </a:solidFill>
              </a:rPr>
              <a:t>זווית תותח-ציר הגבהה</a:t>
            </a:r>
          </a:p>
        </p:txBody>
      </p:sp>
      <p:sp>
        <p:nvSpPr>
          <p:cNvPr id="21" name="תיבת טקסט 20">
            <a:extLst>
              <a:ext uri="{FF2B5EF4-FFF2-40B4-BE49-F238E27FC236}">
                <a16:creationId xmlns:a16="http://schemas.microsoft.com/office/drawing/2014/main" id="{9A5EC242-05DF-85F4-02DB-DB64D4716759}"/>
              </a:ext>
            </a:extLst>
          </p:cNvPr>
          <p:cNvSpPr txBox="1"/>
          <p:nvPr/>
        </p:nvSpPr>
        <p:spPr>
          <a:xfrm>
            <a:off x="5437389" y="6222623"/>
            <a:ext cx="2645546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Std – 3.1604e-04</a:t>
            </a:r>
            <a:endParaRPr lang="he-IL" dirty="0"/>
          </a:p>
          <a:p>
            <a:r>
              <a:rPr lang="en-US" dirty="0">
                <a:solidFill>
                  <a:srgbClr val="FF0000"/>
                </a:solidFill>
              </a:rPr>
              <a:t> </a:t>
            </a:r>
            <a:endParaRPr lang="he-IL" dirty="0">
              <a:solidFill>
                <a:srgbClr val="FF0000"/>
              </a:solidFill>
            </a:endParaRPr>
          </a:p>
        </p:txBody>
      </p:sp>
      <p:pic>
        <p:nvPicPr>
          <p:cNvPr id="27" name="תמונה 26" descr="תמונה שמכילה טקסט, שעון&#10;&#10;התיאור נוצר באופן אוטומטי">
            <a:extLst>
              <a:ext uri="{FF2B5EF4-FFF2-40B4-BE49-F238E27FC236}">
                <a16:creationId xmlns:a16="http://schemas.microsoft.com/office/drawing/2014/main" id="{D2A526B6-25DA-926B-2D13-DDF6C518C52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-1" t="49862" r="663" b="-1"/>
          <a:stretch/>
        </p:blipFill>
        <p:spPr>
          <a:xfrm>
            <a:off x="109087" y="1648240"/>
            <a:ext cx="5962147" cy="1074776"/>
          </a:xfrm>
          <a:prstGeom prst="rect">
            <a:avLst/>
          </a:prstGeom>
        </p:spPr>
      </p:pic>
      <p:sp>
        <p:nvSpPr>
          <p:cNvPr id="28" name="תיבת טקסט 27">
            <a:extLst>
              <a:ext uri="{FF2B5EF4-FFF2-40B4-BE49-F238E27FC236}">
                <a16:creationId xmlns:a16="http://schemas.microsoft.com/office/drawing/2014/main" id="{68435339-83A6-7B6B-8FBB-6AF363A5F243}"/>
              </a:ext>
            </a:extLst>
          </p:cNvPr>
          <p:cNvSpPr txBox="1"/>
          <p:nvPr/>
        </p:nvSpPr>
        <p:spPr>
          <a:xfrm>
            <a:off x="1637473" y="1638454"/>
            <a:ext cx="304293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>
                <a:solidFill>
                  <a:srgbClr val="FF0000"/>
                </a:solidFill>
              </a:rPr>
              <a:t>זווית תותח ללא חיכוך-ציר צידוד</a:t>
            </a:r>
          </a:p>
        </p:txBody>
      </p:sp>
      <p:pic>
        <p:nvPicPr>
          <p:cNvPr id="29" name="תמונה 28">
            <a:extLst>
              <a:ext uri="{FF2B5EF4-FFF2-40B4-BE49-F238E27FC236}">
                <a16:creationId xmlns:a16="http://schemas.microsoft.com/office/drawing/2014/main" id="{EF884696-5229-1AEF-6D49-A02789E47EEA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48837"/>
          <a:stretch/>
        </p:blipFill>
        <p:spPr>
          <a:xfrm>
            <a:off x="78477" y="4763674"/>
            <a:ext cx="6017521" cy="1077389"/>
          </a:xfrm>
          <a:prstGeom prst="rect">
            <a:avLst/>
          </a:prstGeom>
        </p:spPr>
      </p:pic>
      <p:sp>
        <p:nvSpPr>
          <p:cNvPr id="31" name="תיבת טקסט 30">
            <a:extLst>
              <a:ext uri="{FF2B5EF4-FFF2-40B4-BE49-F238E27FC236}">
                <a16:creationId xmlns:a16="http://schemas.microsoft.com/office/drawing/2014/main" id="{430066C8-B66B-9EA6-328B-AF0A1AD49359}"/>
              </a:ext>
            </a:extLst>
          </p:cNvPr>
          <p:cNvSpPr txBox="1"/>
          <p:nvPr/>
        </p:nvSpPr>
        <p:spPr>
          <a:xfrm>
            <a:off x="1373587" y="4811338"/>
            <a:ext cx="327222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>
                <a:solidFill>
                  <a:srgbClr val="FF0000"/>
                </a:solidFill>
              </a:rPr>
              <a:t>זווית תותח ללא חיכוך-ציר הגבהה</a:t>
            </a:r>
          </a:p>
        </p:txBody>
      </p:sp>
    </p:spTree>
    <p:extLst>
      <p:ext uri="{BB962C8B-B14F-4D97-AF65-F5344CB8AC3E}">
        <p14:creationId xmlns:p14="http://schemas.microsoft.com/office/powerpoint/2010/main" val="3990137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4" grpId="0"/>
      <p:bldP spid="26" grpId="0"/>
      <p:bldP spid="8" grpId="0"/>
      <p:bldP spid="13" grpId="0"/>
      <p:bldP spid="18" grpId="0"/>
      <p:bldP spid="5" grpId="0"/>
      <p:bldP spid="10" grpId="0"/>
      <p:bldP spid="19" grpId="0"/>
      <p:bldP spid="21" grpId="0"/>
      <p:bldP spid="28" grpId="0"/>
      <p:bldP spid="3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9DC1CA1-63B8-9DF1-87AC-D5EEB41C0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9729" y="35169"/>
            <a:ext cx="8236250" cy="712930"/>
          </a:xfrm>
        </p:spPr>
        <p:txBody>
          <a:bodyPr>
            <a:noAutofit/>
          </a:bodyPr>
          <a:lstStyle/>
          <a:p>
            <a:pPr algn="ctr"/>
            <a:r>
              <a:rPr lang="he-IL" sz="4000" dirty="0"/>
              <a:t>לוח זמנים מעודכן</a:t>
            </a:r>
            <a:endParaRPr lang="en-US" sz="4000" dirty="0"/>
          </a:p>
        </p:txBody>
      </p:sp>
      <p:graphicFrame>
        <p:nvGraphicFramePr>
          <p:cNvPr id="5" name="טבלה 9">
            <a:extLst>
              <a:ext uri="{FF2B5EF4-FFF2-40B4-BE49-F238E27FC236}">
                <a16:creationId xmlns:a16="http://schemas.microsoft.com/office/drawing/2014/main" id="{A388E2F4-F0F7-78E1-4AD1-C725F8B21936}"/>
              </a:ext>
            </a:extLst>
          </p:cNvPr>
          <p:cNvGraphicFramePr>
            <a:graphicFrameLocks noGrp="1"/>
          </p:cNvGraphicFramePr>
          <p:nvPr/>
        </p:nvGraphicFramePr>
        <p:xfrm>
          <a:off x="6567854" y="781390"/>
          <a:ext cx="5519964" cy="5259347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1768349">
                  <a:extLst>
                    <a:ext uri="{9D8B030D-6E8A-4147-A177-3AD203B41FA5}">
                      <a16:colId xmlns:a16="http://schemas.microsoft.com/office/drawing/2014/main" val="694758420"/>
                    </a:ext>
                  </a:extLst>
                </a:gridCol>
                <a:gridCol w="991632">
                  <a:extLst>
                    <a:ext uri="{9D8B030D-6E8A-4147-A177-3AD203B41FA5}">
                      <a16:colId xmlns:a16="http://schemas.microsoft.com/office/drawing/2014/main" val="1078992782"/>
                    </a:ext>
                  </a:extLst>
                </a:gridCol>
                <a:gridCol w="859312">
                  <a:extLst>
                    <a:ext uri="{9D8B030D-6E8A-4147-A177-3AD203B41FA5}">
                      <a16:colId xmlns:a16="http://schemas.microsoft.com/office/drawing/2014/main" val="3169700527"/>
                    </a:ext>
                  </a:extLst>
                </a:gridCol>
                <a:gridCol w="1900671">
                  <a:extLst>
                    <a:ext uri="{9D8B030D-6E8A-4147-A177-3AD203B41FA5}">
                      <a16:colId xmlns:a16="http://schemas.microsoft.com/office/drawing/2014/main" val="709231961"/>
                    </a:ext>
                  </a:extLst>
                </a:gridCol>
              </a:tblGrid>
              <a:tr h="432303">
                <a:tc>
                  <a:txBody>
                    <a:bodyPr/>
                    <a:lstStyle/>
                    <a:p>
                      <a:pPr algn="r" rtl="1"/>
                      <a:r>
                        <a:rPr lang="he-IL" sz="1100" b="1" dirty="0">
                          <a:cs typeface="+mj-cs"/>
                        </a:rPr>
                        <a:t>אבן דרך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sz="1100" b="1" dirty="0">
                          <a:cs typeface="+mj-cs"/>
                        </a:rPr>
                        <a:t>תאריך יעד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sz="1100" b="1" dirty="0">
                          <a:cs typeface="+mj-cs"/>
                        </a:rPr>
                        <a:t>תאריך ביצוע בפועל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sz="1100" b="1" dirty="0">
                          <a:cs typeface="+mj-cs"/>
                        </a:rPr>
                        <a:t>הערות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5591618"/>
                  </a:ext>
                </a:extLst>
              </a:tr>
              <a:tr h="431111">
                <a:tc>
                  <a:txBody>
                    <a:bodyPr/>
                    <a:lstStyle/>
                    <a:p>
                      <a:pPr marL="0" algn="r" defTabSz="914400" rtl="1" eaLnBrk="1" latinLnBrk="0" hangingPunct="1"/>
                      <a:r>
                        <a:rPr lang="he-IL" sz="1000" dirty="0">
                          <a:cs typeface="+mj-cs"/>
                        </a:rPr>
                        <a:t>למידת חומר תיאורטי + ייבוא נתונים והצגתם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sz="1000" dirty="0">
                          <a:cs typeface="+mj-cs"/>
                        </a:rPr>
                        <a:t>25/3/22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sz="1000" dirty="0">
                          <a:cs typeface="+mj-cs"/>
                        </a:rPr>
                        <a:t>25/3/22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endParaRPr lang="he-IL" sz="1000">
                        <a:cs typeface="+mj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5673940"/>
                  </a:ext>
                </a:extLst>
              </a:tr>
              <a:tr h="519442">
                <a:tc>
                  <a:txBody>
                    <a:bodyPr/>
                    <a:lstStyle/>
                    <a:p>
                      <a:pPr algn="r" rtl="1"/>
                      <a:r>
                        <a:rPr lang="he-IL" sz="1000" dirty="0">
                          <a:cs typeface="+mj-cs"/>
                        </a:rPr>
                        <a:t>למידת כלי מטלב שימושיים-</a:t>
                      </a:r>
                    </a:p>
                    <a:p>
                      <a:pPr algn="r" rtl="1"/>
                      <a:r>
                        <a:rPr lang="he-IL" sz="1000" dirty="0">
                          <a:cs typeface="+mj-cs"/>
                        </a:rPr>
                        <a:t>SISOTOOL,SIMULINK,BODE</a:t>
                      </a:r>
                      <a:r>
                        <a:rPr lang="en-US" sz="1000" dirty="0">
                          <a:cs typeface="+mj-cs"/>
                        </a:rPr>
                        <a:t> DESIGN</a:t>
                      </a:r>
                      <a:endParaRPr lang="he-IL" sz="1000" dirty="0"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sz="1000" dirty="0">
                          <a:cs typeface="+mj-cs"/>
                        </a:rPr>
                        <a:t>4/4/22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sz="1000" dirty="0">
                          <a:cs typeface="+mj-cs"/>
                        </a:rPr>
                        <a:t>4/4/22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endParaRPr lang="he-IL" sz="1000">
                        <a:cs typeface="+mj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5773354"/>
                  </a:ext>
                </a:extLst>
              </a:tr>
              <a:tr h="600477">
                <a:tc>
                  <a:txBody>
                    <a:bodyPr/>
                    <a:lstStyle/>
                    <a:p>
                      <a:pPr algn="r" rtl="1"/>
                      <a:r>
                        <a:rPr lang="he-IL" sz="1000" dirty="0">
                          <a:cs typeface="+mj-cs"/>
                        </a:rPr>
                        <a:t>בניית מודלים ב-SIMULINK עבור PLANTS של נשק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sz="1000" dirty="0">
                          <a:cs typeface="+mj-cs"/>
                        </a:rPr>
                        <a:t>25/4/22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sz="1000" dirty="0">
                          <a:cs typeface="+mj-cs"/>
                        </a:rPr>
                        <a:t>25/4/22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sz="1000" dirty="0">
                          <a:cs typeface="+mj-cs"/>
                        </a:rPr>
                        <a:t>אבן דרך מעודכנת (שערוך זמנים קצר מדי בתוכנית)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3849452"/>
                  </a:ext>
                </a:extLst>
              </a:tr>
              <a:tr h="431111">
                <a:tc>
                  <a:txBody>
                    <a:bodyPr/>
                    <a:lstStyle/>
                    <a:p>
                      <a:pPr algn="r" rtl="1"/>
                      <a:r>
                        <a:rPr lang="he-IL" sz="1000" dirty="0">
                          <a:cs typeface="+mj-cs"/>
                        </a:rPr>
                        <a:t>שערוך פרמטרים – התאמת מודלים למדידות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sz="1000" dirty="0">
                          <a:cs typeface="+mj-cs"/>
                        </a:rPr>
                        <a:t>7/5/22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sz="1000" dirty="0">
                          <a:cs typeface="+mj-cs"/>
                        </a:rPr>
                        <a:t>25/5/22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sz="1000" dirty="0">
                          <a:cs typeface="+mj-cs"/>
                        </a:rPr>
                        <a:t>אבן דרך מעודכנת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8294229"/>
                  </a:ext>
                </a:extLst>
              </a:tr>
              <a:tr h="713865">
                <a:tc>
                  <a:txBody>
                    <a:bodyPr/>
                    <a:lstStyle/>
                    <a:p>
                      <a:pPr marL="0" algn="r" defTabSz="914400" rtl="1" eaLnBrk="1" latinLnBrk="0" hangingPunct="1"/>
                      <a:r>
                        <a:rPr lang="he-IL" sz="1000" dirty="0">
                          <a:cs typeface="+mj-cs"/>
                        </a:rPr>
                        <a:t>התאמת בקרים + עמידה בדרישות יציבות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sz="1000" dirty="0">
                          <a:cs typeface="+mj-cs"/>
                        </a:rPr>
                        <a:t>12/4/22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sz="1000" dirty="0">
                          <a:cs typeface="+mj-cs"/>
                        </a:rPr>
                        <a:t>20/7/22 </a:t>
                      </a:r>
                    </a:p>
                    <a:p>
                      <a:pPr algn="r" rtl="1"/>
                      <a:endParaRPr lang="he-IL" sz="1000" dirty="0"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000" dirty="0">
                          <a:cs typeface="+mj-cs"/>
                        </a:rPr>
                        <a:t>כולל </a:t>
                      </a:r>
                      <a:r>
                        <a:rPr lang="he-IL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סגירת חוגים והגעה לצירים שלמים ב-SIMULINK</a:t>
                      </a:r>
                    </a:p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*אבן דרך דינאמית: כוונון מתבצע עד סוף העבודה על הציר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8068805"/>
                  </a:ext>
                </a:extLst>
              </a:tr>
              <a:tr h="939209">
                <a:tc>
                  <a:txBody>
                    <a:bodyPr/>
                    <a:lstStyle/>
                    <a:p>
                      <a:pPr marL="0" algn="r" defTabSz="914400" rtl="1" eaLnBrk="1" latinLnBrk="0" hangingPunct="1"/>
                      <a:r>
                        <a:rPr lang="he-IL" sz="1000" dirty="0">
                          <a:cs typeface="+mj-cs"/>
                        </a:rPr>
                        <a:t>הוספת הפרעות קרקע וכוונון הבקרים לעמידה בדרישות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sz="1000" dirty="0">
                          <a:cs typeface="+mj-cs"/>
                        </a:rPr>
                        <a:t>5/5/22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sz="1000" dirty="0">
                          <a:cs typeface="+mj-cs"/>
                        </a:rPr>
                        <a:t>1/8/22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sz="1000" dirty="0">
                          <a:cs typeface="+mj-cs"/>
                        </a:rPr>
                        <a:t>סדר שונה – לפני הוספת רכיבים אי לינאריים</a:t>
                      </a:r>
                    </a:p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*אבן דרך דינאמית: כוונון מתבצע עד סוף העבודה על הציר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0024762"/>
                  </a:ext>
                </a:extLst>
              </a:tr>
              <a:tr h="431111">
                <a:tc>
                  <a:txBody>
                    <a:bodyPr/>
                    <a:lstStyle/>
                    <a:p>
                      <a:pPr algn="r" rtl="1"/>
                      <a:r>
                        <a:rPr lang="he-IL" sz="1000" dirty="0">
                          <a:cs typeface="+mj-cs"/>
                        </a:rPr>
                        <a:t>הוספת רכיבים אי לינאריים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sz="1000" dirty="0">
                          <a:cs typeface="+mj-cs"/>
                        </a:rPr>
                        <a:t>28/4/22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sz="1050" dirty="0">
                          <a:cs typeface="+mj-cs"/>
                        </a:rPr>
                        <a:t>14/8/22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sz="1050" dirty="0">
                          <a:cs typeface="+mj-cs"/>
                        </a:rPr>
                        <a:t>סדר שונה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8016149"/>
                  </a:ext>
                </a:extLst>
              </a:tr>
              <a:tr h="570294">
                <a:tc>
                  <a:txBody>
                    <a:bodyPr/>
                    <a:lstStyle/>
                    <a:p>
                      <a:pPr algn="r" rtl="1"/>
                      <a:r>
                        <a:rPr lang="he-IL" sz="1000" dirty="0">
                          <a:cs typeface="+mj-cs"/>
                        </a:rPr>
                        <a:t>בדיקות דינאמיות על המערכת – הפרעות תאוצה, תגובה לחיכוך, מדידות ספקטרליות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sz="1000" dirty="0">
                          <a:cs typeface="+mj-cs"/>
                        </a:rPr>
                        <a:t>20/5/22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sz="1050" dirty="0">
                          <a:cs typeface="+mj-cs"/>
                        </a:rPr>
                        <a:t>הווה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sz="1050" dirty="0">
                          <a:cs typeface="+mj-cs"/>
                        </a:rPr>
                        <a:t>תאריך יעד מעודכן – 14/9/22</a:t>
                      </a:r>
                    </a:p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05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*אבן דרך דינאמית: כוונון מתבצע עד סוף העבודה על הציר</a:t>
                      </a:r>
                    </a:p>
                    <a:p>
                      <a:pPr algn="r" rtl="1"/>
                      <a:endParaRPr lang="he-IL" sz="1050" dirty="0">
                        <a:cs typeface="+mj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829896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8FE63F38-B7EC-E46B-DA82-FF746C42140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925420" cy="666735"/>
          </a:xfrm>
          <a:prstGeom prst="rect">
            <a:avLst/>
          </a:prstGeom>
        </p:spPr>
      </p:pic>
      <p:graphicFrame>
        <p:nvGraphicFramePr>
          <p:cNvPr id="7" name="טבלה 9">
            <a:extLst>
              <a:ext uri="{FF2B5EF4-FFF2-40B4-BE49-F238E27FC236}">
                <a16:creationId xmlns:a16="http://schemas.microsoft.com/office/drawing/2014/main" id="{A0835125-D118-35CC-EC65-471B34E8F080}"/>
              </a:ext>
            </a:extLst>
          </p:cNvPr>
          <p:cNvGraphicFramePr>
            <a:graphicFrameLocks noGrp="1"/>
          </p:cNvGraphicFramePr>
          <p:nvPr/>
        </p:nvGraphicFramePr>
        <p:xfrm>
          <a:off x="456013" y="781390"/>
          <a:ext cx="5927118" cy="5918657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1481780">
                  <a:extLst>
                    <a:ext uri="{9D8B030D-6E8A-4147-A177-3AD203B41FA5}">
                      <a16:colId xmlns:a16="http://schemas.microsoft.com/office/drawing/2014/main" val="694758420"/>
                    </a:ext>
                  </a:extLst>
                </a:gridCol>
                <a:gridCol w="1489229">
                  <a:extLst>
                    <a:ext uri="{9D8B030D-6E8A-4147-A177-3AD203B41FA5}">
                      <a16:colId xmlns:a16="http://schemas.microsoft.com/office/drawing/2014/main" val="1078992782"/>
                    </a:ext>
                  </a:extLst>
                </a:gridCol>
                <a:gridCol w="1474329">
                  <a:extLst>
                    <a:ext uri="{9D8B030D-6E8A-4147-A177-3AD203B41FA5}">
                      <a16:colId xmlns:a16="http://schemas.microsoft.com/office/drawing/2014/main" val="3169700527"/>
                    </a:ext>
                  </a:extLst>
                </a:gridCol>
                <a:gridCol w="1481780">
                  <a:extLst>
                    <a:ext uri="{9D8B030D-6E8A-4147-A177-3AD203B41FA5}">
                      <a16:colId xmlns:a16="http://schemas.microsoft.com/office/drawing/2014/main" val="709231961"/>
                    </a:ext>
                  </a:extLst>
                </a:gridCol>
              </a:tblGrid>
              <a:tr h="262544">
                <a:tc>
                  <a:txBody>
                    <a:bodyPr/>
                    <a:lstStyle/>
                    <a:p>
                      <a:pPr algn="r" rtl="1"/>
                      <a:r>
                        <a:rPr lang="he-IL" sz="1100" b="1" dirty="0">
                          <a:cs typeface="+mj-cs"/>
                        </a:rPr>
                        <a:t>אבן דרך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sz="1100" b="1" dirty="0">
                          <a:cs typeface="+mj-cs"/>
                        </a:rPr>
                        <a:t>תאריך יעד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sz="1100" b="1" dirty="0">
                          <a:cs typeface="+mj-cs"/>
                        </a:rPr>
                        <a:t>תאריך </a:t>
                      </a:r>
                      <a:r>
                        <a:rPr lang="he-IL" sz="1100" b="1" dirty="0">
                          <a:solidFill>
                            <a:srgbClr val="FF0000"/>
                          </a:solidFill>
                          <a:cs typeface="+mj-cs"/>
                        </a:rPr>
                        <a:t>יעד</a:t>
                      </a:r>
                      <a:r>
                        <a:rPr lang="he-IL" sz="1100" b="1" dirty="0">
                          <a:cs typeface="+mj-cs"/>
                        </a:rPr>
                        <a:t> מעודכן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sz="1100" b="1" dirty="0">
                          <a:cs typeface="+mj-cs"/>
                        </a:rPr>
                        <a:t>הערות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5591618"/>
                  </a:ext>
                </a:extLst>
              </a:tr>
              <a:tr h="425085">
                <a:tc>
                  <a:txBody>
                    <a:bodyPr/>
                    <a:lstStyle/>
                    <a:p>
                      <a:pPr algn="r" rtl="1"/>
                      <a:r>
                        <a:rPr lang="he-IL" sz="1000" dirty="0">
                          <a:cs typeface="+mj-cs"/>
                        </a:rPr>
                        <a:t>הוספת מנגנוני אנטי חיכוך והפרעות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sz="1000" dirty="0">
                          <a:cs typeface="+mj-cs"/>
                        </a:rPr>
                        <a:t>5/5/22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sz="1000" dirty="0">
                          <a:cs typeface="+mj-cs"/>
                        </a:rPr>
                        <a:t>23/10/22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sz="1000" dirty="0">
                          <a:cs typeface="+mj-cs"/>
                        </a:rPr>
                        <a:t>סדר שונה (סוף תכנון סמסטר א' קודם)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6138603"/>
                  </a:ext>
                </a:extLst>
              </a:tr>
              <a:tr h="592083">
                <a:tc>
                  <a:txBody>
                    <a:bodyPr/>
                    <a:lstStyle/>
                    <a:p>
                      <a:pPr algn="r" rtl="1"/>
                      <a:r>
                        <a:rPr lang="he-IL" sz="1000" dirty="0">
                          <a:cs typeface="+mj-cs"/>
                        </a:rPr>
                        <a:t>בניית מודלים ב-SIMULINK עבור PLANTS של פוד תצפית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sz="1000" dirty="0">
                          <a:cs typeface="+mj-cs"/>
                        </a:rPr>
                        <a:t>עד 3 שבועות מתחילת סמסטר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sz="1000" dirty="0">
                          <a:cs typeface="+mj-cs"/>
                        </a:rPr>
                        <a:t>25/10/22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endParaRPr lang="he-IL" sz="1000" dirty="0">
                        <a:cs typeface="+mj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3849452"/>
                  </a:ext>
                </a:extLst>
              </a:tr>
              <a:tr h="425085">
                <a:tc>
                  <a:txBody>
                    <a:bodyPr/>
                    <a:lstStyle/>
                    <a:p>
                      <a:pPr algn="r" rtl="1"/>
                      <a:r>
                        <a:rPr lang="he-IL" sz="1000" dirty="0">
                          <a:cs typeface="+mj-cs"/>
                        </a:rPr>
                        <a:t>שערוך פרמטרים – התאמת מודלים למדידות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sz="1000" dirty="0">
                          <a:cs typeface="+mj-cs"/>
                        </a:rPr>
                        <a:t>||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sz="1000" dirty="0">
                          <a:cs typeface="+mj-cs"/>
                        </a:rPr>
                        <a:t>5/11/22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endParaRPr lang="he-IL" sz="1000" dirty="0">
                        <a:cs typeface="+mj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8294229"/>
                  </a:ext>
                </a:extLst>
              </a:tr>
              <a:tr h="966839">
                <a:tc>
                  <a:txBody>
                    <a:bodyPr/>
                    <a:lstStyle/>
                    <a:p>
                      <a:pPr marL="0" algn="r" defTabSz="914400" rtl="1" eaLnBrk="1" latinLnBrk="0" hangingPunct="1"/>
                      <a:r>
                        <a:rPr lang="he-IL" sz="1000" dirty="0">
                          <a:cs typeface="+mj-cs"/>
                        </a:rPr>
                        <a:t>התאמת בקרים לעמידה בדרישות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sz="1000" dirty="0">
                          <a:cs typeface="+mj-cs"/>
                        </a:rPr>
                        <a:t>||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000" dirty="0">
                          <a:cs typeface="+mj-cs"/>
                        </a:rPr>
                        <a:t>1/12/22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000" dirty="0">
                          <a:cs typeface="+mj-cs"/>
                        </a:rPr>
                        <a:t>כולל </a:t>
                      </a:r>
                      <a:r>
                        <a:rPr lang="he-IL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סגירת חוגים והגעה לצירים שלמים ב-SIMULINK</a:t>
                      </a:r>
                    </a:p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*אבן דרך דינאמית: כוונון מתבצע עד סוף העבודה על הציר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8068805"/>
                  </a:ext>
                </a:extLst>
              </a:tr>
              <a:tr h="638007">
                <a:tc>
                  <a:txBody>
                    <a:bodyPr/>
                    <a:lstStyle/>
                    <a:p>
                      <a:pPr marL="0" algn="r" defTabSz="914400" rtl="1" eaLnBrk="1" latinLnBrk="0" hangingPunct="1"/>
                      <a:r>
                        <a:rPr lang="he-IL" sz="1000" dirty="0">
                          <a:cs typeface="+mj-cs"/>
                        </a:rPr>
                        <a:t>הוספת הפרעות קרקע וכוונון הבקרים לעמידה בדרישות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sz="1000" dirty="0">
                          <a:cs typeface="+mj-cs"/>
                        </a:rPr>
                        <a:t>||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sz="1000" dirty="0">
                          <a:cs typeface="+mj-cs"/>
                        </a:rPr>
                        <a:t>15/12/22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sz="1000" dirty="0">
                          <a:cs typeface="+mj-cs"/>
                        </a:rPr>
                        <a:t>סדר שונה – לפני הוספת רכיבים אי לינאריים</a:t>
                      </a:r>
                    </a:p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*אבן דרך דינאמית: כוונון מתבצע עד סוף העבודה על הציר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00247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rtl="1"/>
                      <a:r>
                        <a:rPr lang="he-IL" sz="1000" dirty="0">
                          <a:cs typeface="+mj-cs"/>
                        </a:rPr>
                        <a:t>הוספת רכיבים אי לינאריים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sz="1000" dirty="0">
                          <a:cs typeface="+mj-cs"/>
                        </a:rPr>
                        <a:t>||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sz="1050" dirty="0">
                          <a:cs typeface="+mj-cs"/>
                        </a:rPr>
                        <a:t>17/12/22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sz="1050" dirty="0">
                          <a:cs typeface="+mj-cs"/>
                        </a:rPr>
                        <a:t>סדר שונה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80161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rtl="1"/>
                      <a:r>
                        <a:rPr lang="he-IL" sz="1000" dirty="0">
                          <a:cs typeface="+mj-cs"/>
                        </a:rPr>
                        <a:t>בדיקות דינאמיות על המערכת – הפרעות תאוצה, תגובה לחיכוך, מדידות ספקטרליות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sz="1000" dirty="0">
                          <a:cs typeface="+mj-cs"/>
                        </a:rPr>
                        <a:t>||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sz="1050" dirty="0">
                          <a:cs typeface="+mj-cs"/>
                        </a:rPr>
                        <a:t>1/1/23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05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*אבן דרך דינאמית: כוונון מתבצע עד סוף העבודה על הציר</a:t>
                      </a:r>
                    </a:p>
                    <a:p>
                      <a:pPr algn="r" rtl="1"/>
                      <a:endParaRPr lang="he-IL" sz="1050" dirty="0">
                        <a:cs typeface="+mj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829896"/>
                  </a:ext>
                </a:extLst>
              </a:tr>
              <a:tr h="356067">
                <a:tc>
                  <a:txBody>
                    <a:bodyPr/>
                    <a:lstStyle/>
                    <a:p>
                      <a:pPr algn="r" rtl="1"/>
                      <a:r>
                        <a:rPr lang="he-IL" sz="1000" dirty="0">
                          <a:cs typeface="+mj-cs"/>
                        </a:rPr>
                        <a:t>הגשת פוסטר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sz="1000" dirty="0">
                          <a:cs typeface="+mj-cs"/>
                        </a:rPr>
                        <a:t>20/1/23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sz="1050" dirty="0">
                          <a:cs typeface="+mj-cs"/>
                        </a:rPr>
                        <a:t>1/1/23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sz="1050" dirty="0">
                          <a:cs typeface="+mj-cs"/>
                        </a:rPr>
                        <a:t>בהינתן תאריך תקין להגשה</a:t>
                      </a:r>
                    </a:p>
                    <a:p>
                      <a:pPr algn="r" rtl="1"/>
                      <a:r>
                        <a:rPr lang="he-IL" sz="1050" dirty="0">
                          <a:cs typeface="+mj-cs"/>
                        </a:rPr>
                        <a:t>בהינתן מלוא תוצרים להצגה בפוסטר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7769292"/>
                  </a:ext>
                </a:extLst>
              </a:tr>
              <a:tr h="443990">
                <a:tc>
                  <a:txBody>
                    <a:bodyPr/>
                    <a:lstStyle/>
                    <a:p>
                      <a:pPr algn="r" rtl="1"/>
                      <a:r>
                        <a:rPr lang="he-IL" sz="1000" dirty="0">
                          <a:cs typeface="+mj-cs"/>
                        </a:rPr>
                        <a:t>שעבוד מערכות התותח והתצפית + בדיקה דינאמית משותפת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endParaRPr lang="he-IL" sz="1000" dirty="0"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sz="1050" dirty="0">
                          <a:cs typeface="+mj-cs"/>
                        </a:rPr>
                        <a:t>15/1/22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sz="1050" dirty="0">
                          <a:cs typeface="+mj-cs"/>
                        </a:rPr>
                        <a:t>לוח זמנים הוגדר כפתוח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0733078"/>
                  </a:ext>
                </a:extLst>
              </a:tr>
              <a:tr h="194288">
                <a:tc>
                  <a:txBody>
                    <a:bodyPr/>
                    <a:lstStyle/>
                    <a:p>
                      <a:pPr algn="r" rtl="1"/>
                      <a:r>
                        <a:rPr lang="he-IL" sz="1000" dirty="0">
                          <a:cs typeface="+mj-cs"/>
                        </a:rPr>
                        <a:t>סיום פרויקט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sz="1000" dirty="0">
                          <a:cs typeface="+mj-cs"/>
                        </a:rPr>
                        <a:t>22/1/23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endParaRPr lang="he-IL" sz="1050" dirty="0"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endParaRPr lang="he-IL" sz="1050" dirty="0">
                        <a:cs typeface="+mj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078039"/>
                  </a:ext>
                </a:extLst>
              </a:tr>
            </a:tbl>
          </a:graphicData>
        </a:graphic>
      </p:graphicFrame>
      <p:sp>
        <p:nvSpPr>
          <p:cNvPr id="8" name="Title 3">
            <a:extLst>
              <a:ext uri="{FF2B5EF4-FFF2-40B4-BE49-F238E27FC236}">
                <a16:creationId xmlns:a16="http://schemas.microsoft.com/office/drawing/2014/main" id="{7F7FE494-E0B7-D553-402E-A7E9F5D4A40A}"/>
              </a:ext>
            </a:extLst>
          </p:cNvPr>
          <p:cNvSpPr txBox="1">
            <a:spLocks/>
          </p:cNvSpPr>
          <p:nvPr/>
        </p:nvSpPr>
        <p:spPr>
          <a:xfrm>
            <a:off x="8703111" y="310270"/>
            <a:ext cx="1856035" cy="712930"/>
          </a:xfrm>
          <a:prstGeom prst="rect">
            <a:avLst/>
          </a:prstGeom>
        </p:spPr>
        <p:txBody>
          <a:bodyPr vert="horz" lIns="91440" tIns="45720" rIns="91440" bIns="45720" rtlCol="1" anchor="ctr"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he-IL" sz="2400" dirty="0"/>
              <a:t>סמסטר א'</a:t>
            </a:r>
            <a:endParaRPr lang="en-US" sz="2400" dirty="0"/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A76F319C-FBB6-6731-3AFD-72674430F7C0}"/>
              </a:ext>
            </a:extLst>
          </p:cNvPr>
          <p:cNvSpPr txBox="1">
            <a:spLocks/>
          </p:cNvSpPr>
          <p:nvPr/>
        </p:nvSpPr>
        <p:spPr>
          <a:xfrm>
            <a:off x="2068721" y="274792"/>
            <a:ext cx="2840338" cy="712930"/>
          </a:xfrm>
          <a:prstGeom prst="rect">
            <a:avLst/>
          </a:prstGeom>
        </p:spPr>
        <p:txBody>
          <a:bodyPr vert="horz" lIns="91440" tIns="45720" rIns="91440" bIns="45720" rtlCol="1" anchor="ctr"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he-IL" sz="2400" dirty="0"/>
              <a:t>סמסטר ב'(+עד תחילתו)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1207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40B1062E-CA75-951A-EE34-9567BE106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7F67C-1AAC-41A5-BA08-7B0723E42167}" type="datetime1">
              <a:rPr lang="en-US" smtClean="0"/>
              <a:t>9/3/22</a:t>
            </a:fld>
            <a:endParaRPr lang="en-US" dirty="0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27040CFA-371B-66C1-9CDD-35A45BD68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A11E8-8F25-49C3-8F7D-865FECFDFD18}" type="slidenum">
              <a:rPr lang="en-US" smtClean="0"/>
              <a:t>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F481A1B-42F7-DE22-BCBA-896EA8EC80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419" y="201787"/>
            <a:ext cx="2925420" cy="666735"/>
          </a:xfrm>
          <a:prstGeom prst="rect">
            <a:avLst/>
          </a:prstGeom>
        </p:spPr>
      </p:pic>
      <p:sp>
        <p:nvSpPr>
          <p:cNvPr id="7" name="Title 3">
            <a:extLst>
              <a:ext uri="{FF2B5EF4-FFF2-40B4-BE49-F238E27FC236}">
                <a16:creationId xmlns:a16="http://schemas.microsoft.com/office/drawing/2014/main" id="{16370526-27DC-F347-283D-586B51BA3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0939" y="345905"/>
            <a:ext cx="3007025" cy="712930"/>
          </a:xfrm>
        </p:spPr>
        <p:txBody>
          <a:bodyPr>
            <a:noAutofit/>
          </a:bodyPr>
          <a:lstStyle/>
          <a:p>
            <a:pPr algn="ctr"/>
            <a:r>
              <a:rPr lang="he-IL" sz="4000" dirty="0"/>
              <a:t>נושא הפרויקט</a:t>
            </a:r>
            <a:endParaRPr lang="en-US" sz="4000" dirty="0"/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2EC98F66-15B1-D241-9759-66763CD8CA45}"/>
              </a:ext>
            </a:extLst>
          </p:cNvPr>
          <p:cNvSpPr txBox="1">
            <a:spLocks/>
          </p:cNvSpPr>
          <p:nvPr/>
        </p:nvSpPr>
        <p:spPr>
          <a:xfrm>
            <a:off x="8680938" y="1488633"/>
            <a:ext cx="3007025" cy="712930"/>
          </a:xfrm>
          <a:prstGeom prst="rect">
            <a:avLst/>
          </a:prstGeom>
        </p:spPr>
        <p:txBody>
          <a:bodyPr vert="horz" lIns="91440" tIns="45720" rIns="91440" bIns="45720" rtlCol="1" anchor="ctr"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he-IL" sz="4000" dirty="0"/>
              <a:t>מהות הפרויקט</a:t>
            </a:r>
            <a:endParaRPr lang="en-US" sz="4000" dirty="0"/>
          </a:p>
        </p:txBody>
      </p:sp>
      <p:sp>
        <p:nvSpPr>
          <p:cNvPr id="10" name="מציין מיקום תוכן 2">
            <a:extLst>
              <a:ext uri="{FF2B5EF4-FFF2-40B4-BE49-F238E27FC236}">
                <a16:creationId xmlns:a16="http://schemas.microsoft.com/office/drawing/2014/main" id="{412CAAC4-9B4C-F018-A911-C823987CB6E4}"/>
              </a:ext>
            </a:extLst>
          </p:cNvPr>
          <p:cNvSpPr txBox="1">
            <a:spLocks/>
          </p:cNvSpPr>
          <p:nvPr/>
        </p:nvSpPr>
        <p:spPr>
          <a:xfrm>
            <a:off x="689937" y="2328722"/>
            <a:ext cx="10515600" cy="765373"/>
          </a:xfrm>
          <a:prstGeom prst="rect">
            <a:avLst/>
          </a:prstGeom>
        </p:spPr>
        <p:txBody>
          <a:bodyPr vert="horz" lIns="91440" tIns="45720" rIns="91440" bIns="45720" rtlCol="1">
            <a:normAutofit lnSpcReduction="10000"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sz="2000" dirty="0"/>
              <a:t>תכנון סימולציה על בסיס תמסורות מדודות: סכמות בודה</a:t>
            </a:r>
          </a:p>
          <a:p>
            <a:r>
              <a:rPr lang="he-IL" sz="2000" dirty="0"/>
              <a:t>תכנון סימולציה על בסיס פרמטרי מערכת מכנית</a:t>
            </a:r>
          </a:p>
          <a:p>
            <a:pPr marL="0" indent="0">
              <a:buNone/>
            </a:pPr>
            <a:endParaRPr lang="he-IL" sz="2000" dirty="0"/>
          </a:p>
          <a:p>
            <a:endParaRPr lang="he-IL" sz="2000" dirty="0"/>
          </a:p>
          <a:p>
            <a:endParaRPr lang="he-IL" dirty="0"/>
          </a:p>
          <a:p>
            <a:pPr marL="0" indent="0">
              <a:buFont typeface="Arial" panose="020B0604020202020204" pitchFamily="34" charset="0"/>
              <a:buNone/>
            </a:pPr>
            <a:endParaRPr lang="he-IL" dirty="0"/>
          </a:p>
        </p:txBody>
      </p:sp>
      <p:sp>
        <p:nvSpPr>
          <p:cNvPr id="11" name="מציין מיקום תוכן 2">
            <a:extLst>
              <a:ext uri="{FF2B5EF4-FFF2-40B4-BE49-F238E27FC236}">
                <a16:creationId xmlns:a16="http://schemas.microsoft.com/office/drawing/2014/main" id="{B978D832-C039-3338-D93B-F4CE050A509B}"/>
              </a:ext>
            </a:extLst>
          </p:cNvPr>
          <p:cNvSpPr txBox="1">
            <a:spLocks/>
          </p:cNvSpPr>
          <p:nvPr/>
        </p:nvSpPr>
        <p:spPr>
          <a:xfrm>
            <a:off x="-2117911" y="999273"/>
            <a:ext cx="10417937" cy="40282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sz="2000" dirty="0"/>
              <a:t>בקרה של מערכת אלקטרו-מכנית</a:t>
            </a:r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he-IL" dirty="0"/>
          </a:p>
          <a:p>
            <a:pPr marL="0" indent="0">
              <a:buFont typeface="Arial" panose="020B0604020202020204" pitchFamily="34" charset="0"/>
              <a:buNone/>
            </a:pPr>
            <a:endParaRPr lang="he-IL" dirty="0"/>
          </a:p>
        </p:txBody>
      </p:sp>
      <p:sp>
        <p:nvSpPr>
          <p:cNvPr id="2" name="מציין מיקום תוכן 2">
            <a:extLst>
              <a:ext uri="{FF2B5EF4-FFF2-40B4-BE49-F238E27FC236}">
                <a16:creationId xmlns:a16="http://schemas.microsoft.com/office/drawing/2014/main" id="{18E339C6-96EE-48E4-90DF-545161BD7CE2}"/>
              </a:ext>
            </a:extLst>
          </p:cNvPr>
          <p:cNvSpPr txBox="1">
            <a:spLocks/>
          </p:cNvSpPr>
          <p:nvPr/>
        </p:nvSpPr>
        <p:spPr>
          <a:xfrm>
            <a:off x="2399472" y="5622164"/>
            <a:ext cx="7393056" cy="955874"/>
          </a:xfrm>
          <a:prstGeom prst="rect">
            <a:avLst/>
          </a:prstGeom>
        </p:spPr>
        <p:txBody>
          <a:bodyPr vert="horz" lIns="91440" tIns="45720" rIns="91440" bIns="45720" rtlCol="1">
            <a:normAutofit fontScale="70000" lnSpcReduction="20000"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he-IL" sz="2400" dirty="0"/>
          </a:p>
          <a:p>
            <a:r>
              <a:rPr lang="he-IL" sz="3300" u="sng" dirty="0"/>
              <a:t>כל </a:t>
            </a:r>
            <a:r>
              <a:rPr lang="he-IL" sz="3300" u="sng" dirty="0" err="1"/>
              <a:t>הנ</a:t>
            </a:r>
            <a:r>
              <a:rPr lang="he-IL" sz="3300" u="sng" dirty="0"/>
              <a:t>''ל מקיימים את תפקיד מהנדס הבקרה בתכנון המוצר.</a:t>
            </a:r>
          </a:p>
          <a:p>
            <a:pPr marL="0" indent="0">
              <a:buNone/>
            </a:pPr>
            <a:endParaRPr lang="he-IL" sz="2400" dirty="0"/>
          </a:p>
          <a:p>
            <a:endParaRPr lang="he-IL" sz="2400" dirty="0"/>
          </a:p>
          <a:p>
            <a:endParaRPr lang="he-IL" sz="3200" dirty="0"/>
          </a:p>
          <a:p>
            <a:pPr marL="0" indent="0">
              <a:buFont typeface="Arial" panose="020B0604020202020204" pitchFamily="34" charset="0"/>
              <a:buNone/>
            </a:pPr>
            <a:endParaRPr lang="he-IL" sz="3200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119293E0-ED37-E554-7DF5-5DA41AC3A4EF}"/>
              </a:ext>
            </a:extLst>
          </p:cNvPr>
          <p:cNvSpPr txBox="1">
            <a:spLocks/>
          </p:cNvSpPr>
          <p:nvPr/>
        </p:nvSpPr>
        <p:spPr>
          <a:xfrm>
            <a:off x="689937" y="4116546"/>
            <a:ext cx="10515600" cy="1859544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he-IL" sz="2000" dirty="0"/>
          </a:p>
          <a:p>
            <a:r>
              <a:rPr lang="he-IL" sz="2000" dirty="0"/>
              <a:t>בדיקת התכנות ביצועי מערכת מכנית על פי סימולציה ועדכונה בהתאם לתוצאות.</a:t>
            </a:r>
          </a:p>
          <a:p>
            <a:r>
              <a:rPr lang="he-IL" sz="2000" dirty="0"/>
              <a:t>שיפור יעילות ניסויי השטח וכוונון המערכת. השגת תוצאות מיטביות וחסכון במשאבי זמן וכסף.</a:t>
            </a:r>
          </a:p>
          <a:p>
            <a:r>
              <a:rPr lang="he-IL" sz="2000" dirty="0"/>
              <a:t>פלטפורמה למידול/בקרה כללי של מערכת במבנה מכני דומה.</a:t>
            </a:r>
          </a:p>
          <a:p>
            <a:endParaRPr lang="he-IL" sz="2000" dirty="0"/>
          </a:p>
          <a:p>
            <a:pPr marL="0" indent="0">
              <a:buNone/>
            </a:pPr>
            <a:endParaRPr lang="he-IL" sz="2000" dirty="0"/>
          </a:p>
          <a:p>
            <a:endParaRPr lang="he-IL" sz="2000" dirty="0"/>
          </a:p>
          <a:p>
            <a:endParaRPr lang="he-IL" dirty="0"/>
          </a:p>
          <a:p>
            <a:pPr marL="0" indent="0">
              <a:buFont typeface="Arial" panose="020B0604020202020204" pitchFamily="34" charset="0"/>
              <a:buNone/>
            </a:pPr>
            <a:endParaRPr lang="he-IL" dirty="0"/>
          </a:p>
        </p:txBody>
      </p:sp>
      <p:sp>
        <p:nvSpPr>
          <p:cNvPr id="8" name="מציין מיקום תוכן 2">
            <a:extLst>
              <a:ext uri="{FF2B5EF4-FFF2-40B4-BE49-F238E27FC236}">
                <a16:creationId xmlns:a16="http://schemas.microsoft.com/office/drawing/2014/main" id="{BAFBDE9E-2F29-9012-C221-866627A2E099}"/>
              </a:ext>
            </a:extLst>
          </p:cNvPr>
          <p:cNvSpPr txBox="1">
            <a:spLocks/>
          </p:cNvSpPr>
          <p:nvPr/>
        </p:nvSpPr>
        <p:spPr>
          <a:xfrm>
            <a:off x="689937" y="3473064"/>
            <a:ext cx="10515600" cy="40282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sz="2000" dirty="0"/>
              <a:t>תכנון בקרה של מערכת אלקטרו-מכנית</a:t>
            </a:r>
          </a:p>
          <a:p>
            <a:pPr marL="0" indent="0">
              <a:buNone/>
            </a:pPr>
            <a:endParaRPr lang="he-IL" sz="2000" dirty="0"/>
          </a:p>
          <a:p>
            <a:endParaRPr lang="he-IL" sz="2000" dirty="0"/>
          </a:p>
          <a:p>
            <a:endParaRPr lang="he-IL" dirty="0"/>
          </a:p>
          <a:p>
            <a:pPr marL="0" indent="0">
              <a:buFont typeface="Arial" panose="020B0604020202020204" pitchFamily="34" charset="0"/>
              <a:buNone/>
            </a:pPr>
            <a:endParaRPr lang="he-IL" dirty="0"/>
          </a:p>
        </p:txBody>
      </p:sp>
      <p:sp>
        <p:nvSpPr>
          <p:cNvPr id="12" name="מציין מיקום תוכן 2">
            <a:extLst>
              <a:ext uri="{FF2B5EF4-FFF2-40B4-BE49-F238E27FC236}">
                <a16:creationId xmlns:a16="http://schemas.microsoft.com/office/drawing/2014/main" id="{ADEBA6AE-3DC8-3847-438D-4B2FFA0A0738}"/>
              </a:ext>
            </a:extLst>
          </p:cNvPr>
          <p:cNvSpPr txBox="1">
            <a:spLocks/>
          </p:cNvSpPr>
          <p:nvPr/>
        </p:nvSpPr>
        <p:spPr>
          <a:xfrm>
            <a:off x="689937" y="3071892"/>
            <a:ext cx="10515600" cy="441430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sz="2000" dirty="0"/>
              <a:t>זיהוי פרמטרים לא ידועים באמצעות סימולציית המערכת אלקטרו-מכנית</a:t>
            </a:r>
          </a:p>
          <a:p>
            <a:pPr marL="0" indent="0">
              <a:buNone/>
            </a:pPr>
            <a:endParaRPr lang="he-IL" sz="2000" dirty="0"/>
          </a:p>
          <a:p>
            <a:endParaRPr lang="he-IL" sz="2000" dirty="0"/>
          </a:p>
          <a:p>
            <a:endParaRPr lang="he-IL" dirty="0"/>
          </a:p>
          <a:p>
            <a:pPr marL="0" indent="0">
              <a:buFont typeface="Arial" panose="020B0604020202020204" pitchFamily="34" charset="0"/>
              <a:buNone/>
            </a:pPr>
            <a:endParaRPr lang="he-IL" dirty="0"/>
          </a:p>
        </p:txBody>
      </p:sp>
      <p:sp>
        <p:nvSpPr>
          <p:cNvPr id="13" name="מציין מיקום תוכן 2">
            <a:extLst>
              <a:ext uri="{FF2B5EF4-FFF2-40B4-BE49-F238E27FC236}">
                <a16:creationId xmlns:a16="http://schemas.microsoft.com/office/drawing/2014/main" id="{301B050A-DCAE-CFA8-E9B9-2F9EB1FD24FF}"/>
              </a:ext>
            </a:extLst>
          </p:cNvPr>
          <p:cNvSpPr txBox="1">
            <a:spLocks/>
          </p:cNvSpPr>
          <p:nvPr/>
        </p:nvSpPr>
        <p:spPr>
          <a:xfrm>
            <a:off x="689937" y="3863016"/>
            <a:ext cx="10515600" cy="47130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sz="2000" dirty="0"/>
              <a:t>כיוונון הסימולציה והבקרה על בסיס מדידות הפרעה: עיבוד אותות</a:t>
            </a:r>
          </a:p>
          <a:p>
            <a:pPr marL="0" indent="0">
              <a:buNone/>
            </a:pPr>
            <a:endParaRPr lang="he-IL" sz="2000" dirty="0"/>
          </a:p>
          <a:p>
            <a:endParaRPr lang="he-IL" sz="2000" dirty="0"/>
          </a:p>
          <a:p>
            <a:endParaRPr lang="he-IL" dirty="0"/>
          </a:p>
          <a:p>
            <a:pPr marL="0" indent="0">
              <a:buFont typeface="Arial" panose="020B0604020202020204" pitchFamily="34" charset="0"/>
              <a:buNone/>
            </a:pPr>
            <a:endParaRPr lang="he-IL" dirty="0"/>
          </a:p>
        </p:txBody>
      </p:sp>
      <p:sp>
        <p:nvSpPr>
          <p:cNvPr id="14" name="סוגר מסולסל שמאלי 13">
            <a:extLst>
              <a:ext uri="{FF2B5EF4-FFF2-40B4-BE49-F238E27FC236}">
                <a16:creationId xmlns:a16="http://schemas.microsoft.com/office/drawing/2014/main" id="{BE3CCF5E-73C8-50B2-2031-5F172C651876}"/>
              </a:ext>
            </a:extLst>
          </p:cNvPr>
          <p:cNvSpPr/>
          <p:nvPr/>
        </p:nvSpPr>
        <p:spPr>
          <a:xfrm>
            <a:off x="3192839" y="2328722"/>
            <a:ext cx="1048421" cy="1912538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5" name="תיבת טקסט 14">
            <a:extLst>
              <a:ext uri="{FF2B5EF4-FFF2-40B4-BE49-F238E27FC236}">
                <a16:creationId xmlns:a16="http://schemas.microsoft.com/office/drawing/2014/main" id="{E01CD2C7-D02F-5AC6-F6D6-FD384E480FE5}"/>
              </a:ext>
            </a:extLst>
          </p:cNvPr>
          <p:cNvSpPr txBox="1"/>
          <p:nvPr/>
        </p:nvSpPr>
        <p:spPr>
          <a:xfrm>
            <a:off x="418288" y="3094342"/>
            <a:ext cx="258755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מיקרו</a:t>
            </a:r>
            <a:endParaRPr lang="he-IL" dirty="0"/>
          </a:p>
        </p:txBody>
      </p:sp>
      <p:sp>
        <p:nvSpPr>
          <p:cNvPr id="16" name="סוגר מסולסל שמאלי 15">
            <a:extLst>
              <a:ext uri="{FF2B5EF4-FFF2-40B4-BE49-F238E27FC236}">
                <a16:creationId xmlns:a16="http://schemas.microsoft.com/office/drawing/2014/main" id="{B083588C-7AA6-D5A7-482A-5154E1FEE726}"/>
              </a:ext>
            </a:extLst>
          </p:cNvPr>
          <p:cNvSpPr/>
          <p:nvPr/>
        </p:nvSpPr>
        <p:spPr>
          <a:xfrm>
            <a:off x="1187857" y="4484451"/>
            <a:ext cx="1048421" cy="1419469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7" name="תיבת טקסט 16">
            <a:extLst>
              <a:ext uri="{FF2B5EF4-FFF2-40B4-BE49-F238E27FC236}">
                <a16:creationId xmlns:a16="http://schemas.microsoft.com/office/drawing/2014/main" id="{F6FCD4DF-A21A-F443-DA49-4CD28B2509DD}"/>
              </a:ext>
            </a:extLst>
          </p:cNvPr>
          <p:cNvSpPr txBox="1"/>
          <p:nvPr/>
        </p:nvSpPr>
        <p:spPr>
          <a:xfrm>
            <a:off x="-1601095" y="5020897"/>
            <a:ext cx="258755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מאקרו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956689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  <p:bldP spid="11" grpId="0"/>
      <p:bldP spid="2" grpId="0"/>
      <p:bldP spid="3" grpId="0"/>
      <p:bldP spid="8" grpId="0"/>
      <p:bldP spid="12" grpId="0"/>
      <p:bldP spid="13" grpId="0"/>
      <p:bldP spid="14" grpId="0" animBg="1"/>
      <p:bldP spid="15" grpId="0"/>
      <p:bldP spid="16" grpId="0" animBg="1"/>
      <p:bldP spid="1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תוכן 2">
            <a:extLst>
              <a:ext uri="{FF2B5EF4-FFF2-40B4-BE49-F238E27FC236}">
                <a16:creationId xmlns:a16="http://schemas.microsoft.com/office/drawing/2014/main" id="{C83B82E1-0D84-D363-52E5-990B3B7D49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2075" y="1893067"/>
            <a:ext cx="10637294" cy="1664711"/>
          </a:xfrm>
        </p:spPr>
        <p:txBody>
          <a:bodyPr>
            <a:normAutofit/>
          </a:bodyPr>
          <a:lstStyle/>
          <a:p>
            <a:pPr algn="r" rtl="1"/>
            <a:r>
              <a:rPr lang="he-IL" sz="3900" dirty="0">
                <a:cs typeface="+mj-cs"/>
              </a:rPr>
              <a:t>דרישות הפרויקט</a:t>
            </a:r>
          </a:p>
          <a:p>
            <a:pPr algn="r" rtl="1">
              <a:buFont typeface="Wingdings" pitchFamily="2" charset="2"/>
              <a:buChar char="Ø"/>
            </a:pPr>
            <a:r>
              <a:rPr lang="he-IL" sz="2600" dirty="0">
                <a:cs typeface="+mj-cs"/>
              </a:rPr>
              <a:t>דרישות סימולציית המערכת המכנית:</a:t>
            </a:r>
          </a:p>
          <a:p>
            <a:pPr marL="0" indent="0" algn="ctr" rtl="1">
              <a:buNone/>
            </a:pPr>
            <a:r>
              <a:rPr lang="he-IL" sz="1700" dirty="0">
                <a:cs typeface="+mj-cs"/>
              </a:rPr>
              <a:t>שחזור מדויק ככל הניתן של PLANTS המדידות (קביעת הגעה למטרה על בסיס משוב מהמנחה)</a:t>
            </a:r>
          </a:p>
          <a:p>
            <a:pPr marL="0" indent="0" algn="r" rtl="1">
              <a:buNone/>
            </a:pPr>
            <a:endParaRPr lang="he-IL" sz="2400" dirty="0"/>
          </a:p>
          <a:p>
            <a:pPr algn="r" rtl="1">
              <a:buFont typeface="Wingdings" pitchFamily="2" charset="2"/>
              <a:buChar char="Ø"/>
            </a:pPr>
            <a:endParaRPr lang="he-IL" sz="2400" dirty="0"/>
          </a:p>
          <a:p>
            <a:pPr algn="r" rtl="1">
              <a:buFont typeface="Wingdings" pitchFamily="2" charset="2"/>
              <a:buChar char="Ø"/>
            </a:pPr>
            <a:endParaRPr lang="he-IL" sz="2400" dirty="0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63D445E0-63AC-0B61-677E-4D8134C6B3D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419" y="201787"/>
            <a:ext cx="2925420" cy="666735"/>
          </a:xfrm>
          <a:prstGeom prst="rect">
            <a:avLst/>
          </a:prstGeom>
        </p:spPr>
      </p:pic>
      <p:sp>
        <p:nvSpPr>
          <p:cNvPr id="6" name="Title 3">
            <a:extLst>
              <a:ext uri="{FF2B5EF4-FFF2-40B4-BE49-F238E27FC236}">
                <a16:creationId xmlns:a16="http://schemas.microsoft.com/office/drawing/2014/main" id="{DDF48358-A6C5-F658-7B3C-08217D97E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1968" y="71476"/>
            <a:ext cx="8236250" cy="712930"/>
          </a:xfrm>
        </p:spPr>
        <p:txBody>
          <a:bodyPr>
            <a:noAutofit/>
          </a:bodyPr>
          <a:lstStyle/>
          <a:p>
            <a:pPr algn="ctr"/>
            <a:r>
              <a:rPr lang="he-IL" sz="4000" dirty="0"/>
              <a:t>דרישות המערכת המעודכנות</a:t>
            </a:r>
            <a:endParaRPr lang="en-US" sz="4000" dirty="0"/>
          </a:p>
        </p:txBody>
      </p:sp>
      <p:sp>
        <p:nvSpPr>
          <p:cNvPr id="8" name="מציין מיקום תוכן 2">
            <a:extLst>
              <a:ext uri="{FF2B5EF4-FFF2-40B4-BE49-F238E27FC236}">
                <a16:creationId xmlns:a16="http://schemas.microsoft.com/office/drawing/2014/main" id="{85142418-7657-F722-62BC-B0911BCCE6ED}"/>
              </a:ext>
            </a:extLst>
          </p:cNvPr>
          <p:cNvSpPr txBox="1">
            <a:spLocks/>
          </p:cNvSpPr>
          <p:nvPr/>
        </p:nvSpPr>
        <p:spPr>
          <a:xfrm>
            <a:off x="1303769" y="5181723"/>
            <a:ext cx="10515600" cy="955026"/>
          </a:xfrm>
          <a:prstGeom prst="rect">
            <a:avLst/>
          </a:prstGeom>
        </p:spPr>
        <p:txBody>
          <a:bodyPr vert="horz" lIns="91440" tIns="45720" rIns="91440" bIns="45720" rtlCol="1">
            <a:normAutofit fontScale="92500" lnSpcReduction="10000"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Ø"/>
            </a:pPr>
            <a:r>
              <a:rPr lang="he-IL" sz="2400" dirty="0">
                <a:cs typeface="+mj-cs"/>
              </a:rPr>
              <a:t>דרישות תגובה להפרעות:</a:t>
            </a:r>
          </a:p>
          <a:p>
            <a:pPr marL="0" indent="0" algn="ctr">
              <a:buNone/>
            </a:pPr>
            <a:r>
              <a:rPr lang="he-IL" sz="1400" dirty="0">
                <a:cs typeface="+mj-cs"/>
              </a:rPr>
              <a:t>STANDART DEVIATION&gt;0.5</a:t>
            </a:r>
            <a:r>
              <a:rPr lang="en-US" sz="1400" dirty="0">
                <a:cs typeface="+mj-cs"/>
              </a:rPr>
              <a:t>mrad</a:t>
            </a:r>
            <a:r>
              <a:rPr lang="he-IL" sz="1400" dirty="0">
                <a:cs typeface="+mj-cs"/>
              </a:rPr>
              <a:t> של תפוקת זווית הנשק/תצפית בהכנסת הפרעות קרקע</a:t>
            </a:r>
          </a:p>
          <a:p>
            <a:pPr marL="0" indent="0" algn="ctr">
              <a:buNone/>
            </a:pPr>
            <a:r>
              <a:rPr lang="he-IL" sz="1400" dirty="0" err="1">
                <a:cs typeface="+mj-cs"/>
              </a:rPr>
              <a:t>אופטמיזציה</a:t>
            </a:r>
            <a:r>
              <a:rPr lang="he-IL" sz="1400" dirty="0">
                <a:cs typeface="+mj-cs"/>
              </a:rPr>
              <a:t> של תוצאות להפרעות תאוצה – לפי הנחיית מדריך</a:t>
            </a:r>
          </a:p>
          <a:p>
            <a:pPr marL="0" indent="0" algn="ctr">
              <a:buNone/>
            </a:pPr>
            <a:endParaRPr lang="he-IL" sz="2400" dirty="0">
              <a:cs typeface="+mj-cs"/>
            </a:endParaRPr>
          </a:p>
          <a:p>
            <a:pPr marL="0" indent="0" algn="ctr">
              <a:buNone/>
            </a:pPr>
            <a:endParaRPr lang="he-IL" sz="2400" dirty="0"/>
          </a:p>
          <a:p>
            <a:pPr>
              <a:buFont typeface="Wingdings" pitchFamily="2" charset="2"/>
              <a:buChar char="Ø"/>
            </a:pPr>
            <a:endParaRPr lang="he-IL" sz="2400" dirty="0"/>
          </a:p>
          <a:p>
            <a:pPr marL="0" indent="0">
              <a:buNone/>
            </a:pPr>
            <a:endParaRPr lang="he-IL" sz="2400" dirty="0"/>
          </a:p>
        </p:txBody>
      </p:sp>
      <p:sp>
        <p:nvSpPr>
          <p:cNvPr id="9" name="מציין מיקום תוכן 2">
            <a:extLst>
              <a:ext uri="{FF2B5EF4-FFF2-40B4-BE49-F238E27FC236}">
                <a16:creationId xmlns:a16="http://schemas.microsoft.com/office/drawing/2014/main" id="{5B7ED2D8-E8F5-CD9A-654E-14B3EB13EAE9}"/>
              </a:ext>
            </a:extLst>
          </p:cNvPr>
          <p:cNvSpPr txBox="1">
            <a:spLocks/>
          </p:cNvSpPr>
          <p:nvPr/>
        </p:nvSpPr>
        <p:spPr>
          <a:xfrm>
            <a:off x="1182075" y="721251"/>
            <a:ext cx="10637294" cy="1286206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sz="3600" dirty="0">
                <a:cs typeface="+mj-cs"/>
              </a:rPr>
              <a:t>תוצרי הפרויקט/מטרה</a:t>
            </a:r>
          </a:p>
          <a:p>
            <a:pPr marL="0" indent="0">
              <a:buNone/>
            </a:pPr>
            <a:r>
              <a:rPr lang="he-IL" sz="1800" dirty="0"/>
              <a:t>סימולציה של עמדה ניידת של נשק ותצפית, לא מאוישת. העומדת בתנאי המידול, תנאי היציבות, דרישות התגובה להפרעות. עבור המערכת המאופיינת </a:t>
            </a:r>
            <a:r>
              <a:rPr lang="he-IL" sz="1800" dirty="0" err="1"/>
              <a:t>ע''י</a:t>
            </a:r>
            <a:r>
              <a:rPr lang="he-IL" sz="1800" dirty="0"/>
              <a:t> המדידות והפרמטרים שהתקבלו</a:t>
            </a:r>
            <a:endParaRPr lang="he-IL" sz="1800" dirty="0">
              <a:cs typeface="+mj-cs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he-IL" sz="2400" dirty="0"/>
          </a:p>
          <a:p>
            <a:pPr>
              <a:buFont typeface="Wingdings" pitchFamily="2" charset="2"/>
              <a:buChar char="Ø"/>
            </a:pPr>
            <a:endParaRPr lang="he-IL" sz="2400" dirty="0"/>
          </a:p>
          <a:p>
            <a:pPr>
              <a:buFont typeface="Wingdings" pitchFamily="2" charset="2"/>
              <a:buChar char="Ø"/>
            </a:pPr>
            <a:endParaRPr lang="he-IL" sz="2400" dirty="0"/>
          </a:p>
        </p:txBody>
      </p:sp>
      <p:grpSp>
        <p:nvGrpSpPr>
          <p:cNvPr id="10" name="קבוצה 9">
            <a:extLst>
              <a:ext uri="{FF2B5EF4-FFF2-40B4-BE49-F238E27FC236}">
                <a16:creationId xmlns:a16="http://schemas.microsoft.com/office/drawing/2014/main" id="{EC8DBB9E-2911-7E34-F69A-1624D0F37279}"/>
              </a:ext>
            </a:extLst>
          </p:cNvPr>
          <p:cNvGrpSpPr/>
          <p:nvPr/>
        </p:nvGrpSpPr>
        <p:grpSpPr>
          <a:xfrm>
            <a:off x="4042422" y="3419165"/>
            <a:ext cx="7776947" cy="1662221"/>
            <a:chOff x="4042422" y="3419165"/>
            <a:chExt cx="7776947" cy="1662221"/>
          </a:xfrm>
        </p:grpSpPr>
        <p:sp>
          <p:nvSpPr>
            <p:cNvPr id="7" name="תיבת טקסט 6">
              <a:extLst>
                <a:ext uri="{FF2B5EF4-FFF2-40B4-BE49-F238E27FC236}">
                  <a16:creationId xmlns:a16="http://schemas.microsoft.com/office/drawing/2014/main" id="{12F660F3-44BA-BE27-7D06-E263248C4224}"/>
                </a:ext>
              </a:extLst>
            </p:cNvPr>
            <p:cNvSpPr txBox="1"/>
            <p:nvPr/>
          </p:nvSpPr>
          <p:spPr>
            <a:xfrm>
              <a:off x="4042422" y="3696391"/>
              <a:ext cx="5038294" cy="138499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marL="285750" indent="-285750" algn="l" rtl="0">
                <a:buFont typeface="Wingdings" pitchFamily="2" charset="2"/>
                <a:buChar char="Ø"/>
              </a:pPr>
              <a:r>
                <a:rPr lang="en-US" sz="1400" dirty="0"/>
                <a:t>PM &gt; 40 </a:t>
              </a:r>
            </a:p>
            <a:p>
              <a:pPr marL="285750" indent="-285750" algn="l" rtl="0">
                <a:buFont typeface="Wingdings" pitchFamily="2" charset="2"/>
                <a:buChar char="Ø"/>
              </a:pPr>
              <a:r>
                <a:rPr lang="en-US" sz="1400" dirty="0"/>
                <a:t>GM&gt;7</a:t>
              </a:r>
            </a:p>
            <a:p>
              <a:pPr marL="285750" indent="-285750" algn="l" rtl="0">
                <a:buFont typeface="Wingdings" pitchFamily="2" charset="2"/>
                <a:buChar char="Ø"/>
              </a:pPr>
              <a:r>
                <a:rPr lang="he-IL" sz="1400" dirty="0" err="1"/>
                <a:t>O</a:t>
              </a:r>
              <a:r>
                <a:rPr lang="en-US" sz="1400" dirty="0"/>
                <a:t>pen loop Gain at 1[Hz] &gt; 20 dB</a:t>
              </a:r>
            </a:p>
            <a:p>
              <a:pPr marL="285750" indent="-285750" algn="l" rtl="0">
                <a:buFont typeface="Wingdings" pitchFamily="2" charset="2"/>
                <a:buChar char="Ø"/>
              </a:pPr>
              <a:r>
                <a:rPr lang="en-US" sz="1400" dirty="0"/>
                <a:t>Bandwidth &gt; 5[Hz]</a:t>
              </a:r>
            </a:p>
            <a:p>
              <a:pPr marL="285750" indent="-285750" algn="l" rtl="0">
                <a:buFont typeface="Wingdings" pitchFamily="2" charset="2"/>
                <a:buChar char="Ø"/>
              </a:pPr>
              <a:r>
                <a:rPr lang="en-US" sz="1400" dirty="0"/>
                <a:t>Ramp ss error = 0</a:t>
              </a:r>
            </a:p>
            <a:p>
              <a:pPr marL="285750" indent="-285750" algn="l" rtl="0">
                <a:buFont typeface="Wingdings" pitchFamily="2" charset="2"/>
                <a:buChar char="Ø"/>
              </a:pPr>
              <a:r>
                <a:rPr lang="en-US" sz="1400" dirty="0"/>
                <a:t>Overshoot</a:t>
              </a:r>
              <a:r>
                <a:rPr lang="he-IL" sz="1400" dirty="0"/>
                <a:t> </a:t>
              </a:r>
              <a:r>
                <a:rPr lang="en-US" sz="1400" dirty="0"/>
                <a:t>(step 0.05[rad/sec] 1[rad/sec]</a:t>
              </a:r>
              <a:r>
                <a:rPr lang="he-IL" sz="1400" dirty="0"/>
                <a:t>(</a:t>
              </a:r>
              <a:r>
                <a:rPr lang="en-US" sz="1400" dirty="0"/>
                <a:t> &lt; 25%  </a:t>
              </a:r>
              <a:endParaRPr lang="he-IL" sz="1400" dirty="0"/>
            </a:p>
          </p:txBody>
        </p:sp>
        <p:sp>
          <p:nvSpPr>
            <p:cNvPr id="3" name="מציין מיקום תוכן 2">
              <a:extLst>
                <a:ext uri="{FF2B5EF4-FFF2-40B4-BE49-F238E27FC236}">
                  <a16:creationId xmlns:a16="http://schemas.microsoft.com/office/drawing/2014/main" id="{CA5CEB91-E094-FBB1-5742-B4115099AD17}"/>
                </a:ext>
              </a:extLst>
            </p:cNvPr>
            <p:cNvSpPr txBox="1">
              <a:spLocks/>
            </p:cNvSpPr>
            <p:nvPr/>
          </p:nvSpPr>
          <p:spPr>
            <a:xfrm>
              <a:off x="8222353" y="3419165"/>
              <a:ext cx="3597016" cy="569828"/>
            </a:xfrm>
            <a:prstGeom prst="rect">
              <a:avLst/>
            </a:prstGeom>
          </p:spPr>
          <p:txBody>
            <a:bodyPr vert="horz" lIns="91440" tIns="45720" rIns="91440" bIns="45720" rtlCol="1">
              <a:normAutofit/>
            </a:bodyPr>
            <a:lstStyle>
              <a:lvl1pPr marL="228600" indent="-228600" algn="r" defTabSz="914400" rtl="1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r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r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r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r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r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r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r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r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buFont typeface="Wingdings" pitchFamily="2" charset="2"/>
                <a:buChar char="Ø"/>
              </a:pPr>
              <a:r>
                <a:rPr lang="he-IL" sz="2400" dirty="0">
                  <a:cs typeface="+mj-cs"/>
                </a:rPr>
                <a:t>דרישות יציבות - בקרה:</a:t>
              </a:r>
            </a:p>
            <a:p>
              <a:pPr marL="0" indent="0">
                <a:buFont typeface="Arial" panose="020B0604020202020204" pitchFamily="34" charset="0"/>
                <a:buNone/>
              </a:pPr>
              <a:endParaRPr lang="he-IL" sz="2400" dirty="0"/>
            </a:p>
            <a:p>
              <a:pPr>
                <a:buFont typeface="Wingdings" pitchFamily="2" charset="2"/>
                <a:buChar char="Ø"/>
              </a:pPr>
              <a:endParaRPr lang="he-IL" sz="2400" dirty="0"/>
            </a:p>
            <a:p>
              <a:pPr>
                <a:buFont typeface="Wingdings" pitchFamily="2" charset="2"/>
                <a:buChar char="Ø"/>
              </a:pPr>
              <a:endParaRPr lang="he-IL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164243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8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תיבת טקסט 30">
            <a:extLst>
              <a:ext uri="{FF2B5EF4-FFF2-40B4-BE49-F238E27FC236}">
                <a16:creationId xmlns:a16="http://schemas.microsoft.com/office/drawing/2014/main" id="{8D619656-D2D0-38DA-782E-D5F6499AEE49}"/>
              </a:ext>
            </a:extLst>
          </p:cNvPr>
          <p:cNvSpPr txBox="1"/>
          <p:nvPr/>
        </p:nvSpPr>
        <p:spPr>
          <a:xfrm>
            <a:off x="5132974" y="1056575"/>
            <a:ext cx="955992" cy="307777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marL="0" algn="l" defTabSz="914400" rtl="0" eaLnBrk="1" latinLnBrk="0" hangingPunct="1"/>
            <a:r>
              <a:rPr lang="he-IL" sz="1400" dirty="0"/>
              <a:t>מסלול נשק</a:t>
            </a:r>
            <a:endParaRPr lang="he-IL" sz="1100" dirty="0"/>
          </a:p>
        </p:txBody>
      </p:sp>
      <p:sp>
        <p:nvSpPr>
          <p:cNvPr id="33" name="תיבת טקסט 32">
            <a:extLst>
              <a:ext uri="{FF2B5EF4-FFF2-40B4-BE49-F238E27FC236}">
                <a16:creationId xmlns:a16="http://schemas.microsoft.com/office/drawing/2014/main" id="{CE6B5771-599B-59D6-B3B6-32F2A300839B}"/>
              </a:ext>
            </a:extLst>
          </p:cNvPr>
          <p:cNvSpPr txBox="1"/>
          <p:nvPr/>
        </p:nvSpPr>
        <p:spPr>
          <a:xfrm>
            <a:off x="4756783" y="4837714"/>
            <a:ext cx="1560809" cy="307777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marL="0" algn="r" defTabSz="914400" eaLnBrk="1" latinLnBrk="0" hangingPunct="1"/>
            <a:r>
              <a:rPr lang="he-IL" sz="1400" dirty="0">
                <a:solidFill>
                  <a:sysClr val="windowText" lastClr="000000"/>
                </a:solidFill>
              </a:rPr>
              <a:t>מסלול פוד/אופטיקה</a:t>
            </a:r>
            <a:endParaRPr lang="he-IL" sz="1100" dirty="0">
              <a:solidFill>
                <a:sysClr val="windowText" lastClr="000000"/>
              </a:solidFill>
            </a:endParaRPr>
          </a:p>
        </p:txBody>
      </p:sp>
      <p:sp>
        <p:nvSpPr>
          <p:cNvPr id="34" name="תיבת טקסט 33">
            <a:extLst>
              <a:ext uri="{FF2B5EF4-FFF2-40B4-BE49-F238E27FC236}">
                <a16:creationId xmlns:a16="http://schemas.microsoft.com/office/drawing/2014/main" id="{CAA245A1-A814-7A15-9BA7-615A3D93F56F}"/>
              </a:ext>
            </a:extLst>
          </p:cNvPr>
          <p:cNvSpPr txBox="1"/>
          <p:nvPr/>
        </p:nvSpPr>
        <p:spPr>
          <a:xfrm>
            <a:off x="7940114" y="2956198"/>
            <a:ext cx="1358201" cy="307777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marL="0" algn="r" defTabSz="914400" eaLnBrk="1" latinLnBrk="0" hangingPunct="1"/>
            <a:r>
              <a:rPr lang="he-IL" sz="1400" dirty="0"/>
              <a:t>מסלול משולב</a:t>
            </a:r>
            <a:endParaRPr lang="he-IL" sz="1100" dirty="0"/>
          </a:p>
        </p:txBody>
      </p:sp>
      <p:sp>
        <p:nvSpPr>
          <p:cNvPr id="35" name="תיבת טקסט 34">
            <a:extLst>
              <a:ext uri="{FF2B5EF4-FFF2-40B4-BE49-F238E27FC236}">
                <a16:creationId xmlns:a16="http://schemas.microsoft.com/office/drawing/2014/main" id="{3C59C04B-9AC7-6B63-D956-25663F2AC540}"/>
              </a:ext>
            </a:extLst>
          </p:cNvPr>
          <p:cNvSpPr txBox="1"/>
          <p:nvPr/>
        </p:nvSpPr>
        <p:spPr>
          <a:xfrm>
            <a:off x="538871" y="2972888"/>
            <a:ext cx="2501585" cy="523220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marL="0" algn="r" defTabSz="914400" eaLnBrk="1" latinLnBrk="0" hangingPunct="1"/>
            <a:r>
              <a:rPr lang="he-IL" sz="1400" dirty="0"/>
              <a:t>שלב 0 – תכנון המערכת המכנית ומדידות תמסורות והפרעות</a:t>
            </a:r>
            <a:endParaRPr lang="he-IL" sz="1100" dirty="0"/>
          </a:p>
        </p:txBody>
      </p:sp>
      <p:sp>
        <p:nvSpPr>
          <p:cNvPr id="36" name="תיבת טקסט 35">
            <a:extLst>
              <a:ext uri="{FF2B5EF4-FFF2-40B4-BE49-F238E27FC236}">
                <a16:creationId xmlns:a16="http://schemas.microsoft.com/office/drawing/2014/main" id="{5BFB22EC-EB6D-BF9A-DD09-1BA87BC1CE2D}"/>
              </a:ext>
            </a:extLst>
          </p:cNvPr>
          <p:cNvSpPr txBox="1"/>
          <p:nvPr/>
        </p:nvSpPr>
        <p:spPr>
          <a:xfrm>
            <a:off x="973674" y="65104"/>
            <a:ext cx="6403329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3200" dirty="0"/>
              <a:t>דיאגרמת בלוקים</a:t>
            </a:r>
          </a:p>
        </p:txBody>
      </p:sp>
      <p:sp>
        <p:nvSpPr>
          <p:cNvPr id="11" name="חץ ימינה 10">
            <a:extLst>
              <a:ext uri="{FF2B5EF4-FFF2-40B4-BE49-F238E27FC236}">
                <a16:creationId xmlns:a16="http://schemas.microsoft.com/office/drawing/2014/main" id="{0DAE0FFB-392F-412A-33F5-A4E74858ADA0}"/>
              </a:ext>
            </a:extLst>
          </p:cNvPr>
          <p:cNvSpPr/>
          <p:nvPr/>
        </p:nvSpPr>
        <p:spPr>
          <a:xfrm>
            <a:off x="6348074" y="1785012"/>
            <a:ext cx="312487" cy="355853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marL="0" algn="ctr" defTabSz="914400" rtl="1" eaLnBrk="1" latinLnBrk="0" hangingPunct="1"/>
            <a:endParaRPr lang="he-IL" sz="1400"/>
          </a:p>
        </p:txBody>
      </p:sp>
      <p:sp>
        <p:nvSpPr>
          <p:cNvPr id="12" name="תיבת טקסט 11">
            <a:extLst>
              <a:ext uri="{FF2B5EF4-FFF2-40B4-BE49-F238E27FC236}">
                <a16:creationId xmlns:a16="http://schemas.microsoft.com/office/drawing/2014/main" id="{3E2304CC-8C73-5C51-76E5-227F089EA290}"/>
              </a:ext>
            </a:extLst>
          </p:cNvPr>
          <p:cNvSpPr txBox="1"/>
          <p:nvPr/>
        </p:nvSpPr>
        <p:spPr>
          <a:xfrm>
            <a:off x="6729297" y="1809049"/>
            <a:ext cx="1328467" cy="30777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marL="0" algn="r" defTabSz="914400" eaLnBrk="1" latinLnBrk="0" hangingPunct="1"/>
            <a:r>
              <a:rPr lang="he-IL" sz="1400" dirty="0">
                <a:solidFill>
                  <a:schemeClr val="tx1"/>
                </a:solidFill>
              </a:rPr>
              <a:t>פיתוח דינאמי</a:t>
            </a:r>
            <a:endParaRPr lang="he-IL" sz="1100" dirty="0">
              <a:solidFill>
                <a:schemeClr val="tx1"/>
              </a:solidFill>
            </a:endParaRPr>
          </a:p>
        </p:txBody>
      </p:sp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9DDA8332-8539-2A09-00B0-315813B1EF1B}"/>
              </a:ext>
            </a:extLst>
          </p:cNvPr>
          <p:cNvSpPr txBox="1"/>
          <p:nvPr/>
        </p:nvSpPr>
        <p:spPr>
          <a:xfrm>
            <a:off x="3327995" y="1624383"/>
            <a:ext cx="1195891" cy="67710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r>
              <a:rPr lang="he-IL" sz="1600" dirty="0">
                <a:solidFill>
                  <a:sysClr val="windowText" lastClr="000000"/>
                </a:solidFill>
              </a:rPr>
              <a:t>סימולציה</a:t>
            </a:r>
            <a:endParaRPr lang="en-US" sz="1600" dirty="0">
              <a:solidFill>
                <a:sysClr val="windowText" lastClr="000000"/>
              </a:solidFill>
            </a:endParaRPr>
          </a:p>
          <a:p>
            <a:r>
              <a:rPr lang="he-IL" sz="1100" dirty="0">
                <a:solidFill>
                  <a:sysClr val="windowText" lastClr="000000"/>
                </a:solidFill>
              </a:rPr>
              <a:t>פיתוח סימולטור אלקטרו-מכני מלא</a:t>
            </a:r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13D4E713-9AEB-886B-1F85-B1074C2A996C}"/>
              </a:ext>
            </a:extLst>
          </p:cNvPr>
          <p:cNvSpPr txBox="1"/>
          <p:nvPr/>
        </p:nvSpPr>
        <p:spPr>
          <a:xfrm>
            <a:off x="4942601" y="1524786"/>
            <a:ext cx="1336738" cy="86177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r>
              <a:rPr lang="he-IL" sz="1400" dirty="0">
                <a:solidFill>
                  <a:sysClr val="windowText" lastClr="000000"/>
                </a:solidFill>
              </a:rPr>
              <a:t>פיתוח מערכת בקרה</a:t>
            </a:r>
            <a:endParaRPr lang="en-US" sz="1400" dirty="0">
              <a:solidFill>
                <a:sysClr val="windowText" lastClr="000000"/>
              </a:solidFill>
            </a:endParaRPr>
          </a:p>
          <a:p>
            <a:r>
              <a:rPr lang="he-IL" sz="1100" dirty="0">
                <a:solidFill>
                  <a:sysClr val="windowText" lastClr="000000"/>
                </a:solidFill>
              </a:rPr>
              <a:t>תכנון חוגי בקרה תחת דרישות יציבות</a:t>
            </a:r>
          </a:p>
        </p:txBody>
      </p:sp>
      <p:sp>
        <p:nvSpPr>
          <p:cNvPr id="6" name="חץ ימינה 5">
            <a:extLst>
              <a:ext uri="{FF2B5EF4-FFF2-40B4-BE49-F238E27FC236}">
                <a16:creationId xmlns:a16="http://schemas.microsoft.com/office/drawing/2014/main" id="{80E4EE5C-52BB-C3B2-DD91-1FB28415707C}"/>
              </a:ext>
            </a:extLst>
          </p:cNvPr>
          <p:cNvSpPr/>
          <p:nvPr/>
        </p:nvSpPr>
        <p:spPr>
          <a:xfrm>
            <a:off x="4592622" y="1753701"/>
            <a:ext cx="304928" cy="40394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marL="0" algn="ctr" defTabSz="914400" rtl="1" eaLnBrk="1" latinLnBrk="0" hangingPunct="1"/>
            <a:endParaRPr lang="he-IL" sz="1400" dirty="0"/>
          </a:p>
        </p:txBody>
      </p:sp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617F6E43-4326-C41E-5666-5026BA532E92}"/>
              </a:ext>
            </a:extLst>
          </p:cNvPr>
          <p:cNvSpPr txBox="1"/>
          <p:nvPr/>
        </p:nvSpPr>
        <p:spPr>
          <a:xfrm>
            <a:off x="1705514" y="3698530"/>
            <a:ext cx="1835823" cy="81560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marL="0" algn="r" defTabSz="914400" eaLnBrk="1" latinLnBrk="0" hangingPunct="1"/>
            <a:r>
              <a:rPr lang="he-IL" sz="1400" dirty="0"/>
              <a:t>מדידות מערכת</a:t>
            </a:r>
            <a:endParaRPr lang="en-US" sz="1400" dirty="0"/>
          </a:p>
          <a:p>
            <a:pPr marL="0" algn="r" defTabSz="914400" eaLnBrk="1" latinLnBrk="0" hangingPunct="1"/>
            <a:r>
              <a:rPr lang="he-IL" sz="1100" dirty="0"/>
              <a:t>מדידת תמסורות PLANTS מחיישנים אל זרם המנוע. מדידת הפרעות </a:t>
            </a:r>
          </a:p>
        </p:txBody>
      </p:sp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E220BB2E-DC45-974B-DE5E-473E56810A44}"/>
              </a:ext>
            </a:extLst>
          </p:cNvPr>
          <p:cNvSpPr txBox="1"/>
          <p:nvPr/>
        </p:nvSpPr>
        <p:spPr>
          <a:xfrm>
            <a:off x="262634" y="3801191"/>
            <a:ext cx="1050276" cy="70788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marL="0" algn="r" defTabSz="914400" eaLnBrk="1" latinLnBrk="0" hangingPunct="1"/>
            <a:r>
              <a:rPr lang="he-IL" sz="1000" dirty="0"/>
              <a:t>אנליזה מכנית – קבלת פרמטרי חלקים נעים וחשמליים</a:t>
            </a:r>
            <a:endParaRPr lang="he-IL" sz="800" dirty="0"/>
          </a:p>
        </p:txBody>
      </p:sp>
      <p:sp>
        <p:nvSpPr>
          <p:cNvPr id="9" name="חץ ימינה 8">
            <a:extLst>
              <a:ext uri="{FF2B5EF4-FFF2-40B4-BE49-F238E27FC236}">
                <a16:creationId xmlns:a16="http://schemas.microsoft.com/office/drawing/2014/main" id="{51F8A8EF-FB22-1403-17D4-853B36C01B14}"/>
              </a:ext>
            </a:extLst>
          </p:cNvPr>
          <p:cNvSpPr/>
          <p:nvPr/>
        </p:nvSpPr>
        <p:spPr>
          <a:xfrm>
            <a:off x="1332350" y="4000496"/>
            <a:ext cx="305141" cy="263823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marL="0" algn="ctr" defTabSz="914400" rtl="1" eaLnBrk="1" latinLnBrk="0" hangingPunct="1"/>
            <a:endParaRPr lang="he-IL" sz="1400"/>
          </a:p>
        </p:txBody>
      </p:sp>
      <p:sp>
        <p:nvSpPr>
          <p:cNvPr id="10" name="חץ ימינה 9">
            <a:extLst>
              <a:ext uri="{FF2B5EF4-FFF2-40B4-BE49-F238E27FC236}">
                <a16:creationId xmlns:a16="http://schemas.microsoft.com/office/drawing/2014/main" id="{92601AB4-C378-BA73-9652-04733511B2C0}"/>
              </a:ext>
            </a:extLst>
          </p:cNvPr>
          <p:cNvSpPr/>
          <p:nvPr/>
        </p:nvSpPr>
        <p:spPr>
          <a:xfrm rot="18408340">
            <a:off x="3277723" y="3002703"/>
            <a:ext cx="1012643" cy="143272"/>
          </a:xfrm>
          <a:prstGeom prst="rightArrow">
            <a:avLst>
              <a:gd name="adj1" fmla="val 43404"/>
              <a:gd name="adj2" fmla="val 50000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marL="0" algn="ctr" defTabSz="914400" rtl="1" eaLnBrk="1" latinLnBrk="0" hangingPunct="1"/>
            <a:endParaRPr lang="he-IL" sz="1400"/>
          </a:p>
        </p:txBody>
      </p:sp>
      <p:sp>
        <p:nvSpPr>
          <p:cNvPr id="16" name="חץ ימינה 15">
            <a:extLst>
              <a:ext uri="{FF2B5EF4-FFF2-40B4-BE49-F238E27FC236}">
                <a16:creationId xmlns:a16="http://schemas.microsoft.com/office/drawing/2014/main" id="{26198EBF-BCBC-1DEB-4F6D-72A04CD43D7A}"/>
              </a:ext>
            </a:extLst>
          </p:cNvPr>
          <p:cNvSpPr/>
          <p:nvPr/>
        </p:nvSpPr>
        <p:spPr>
          <a:xfrm rot="3145568">
            <a:off x="3188461" y="4932873"/>
            <a:ext cx="910748" cy="117461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marL="0" algn="ctr" defTabSz="914400" rtl="1" eaLnBrk="1" latinLnBrk="0" hangingPunct="1"/>
            <a:endParaRPr lang="he-IL" sz="1400"/>
          </a:p>
        </p:txBody>
      </p:sp>
      <p:sp>
        <p:nvSpPr>
          <p:cNvPr id="18" name="תיבת טקסט 17">
            <a:extLst>
              <a:ext uri="{FF2B5EF4-FFF2-40B4-BE49-F238E27FC236}">
                <a16:creationId xmlns:a16="http://schemas.microsoft.com/office/drawing/2014/main" id="{E598A331-DEFB-C7D5-B167-490C2D8A539E}"/>
              </a:ext>
            </a:extLst>
          </p:cNvPr>
          <p:cNvSpPr txBox="1"/>
          <p:nvPr/>
        </p:nvSpPr>
        <p:spPr>
          <a:xfrm>
            <a:off x="3221394" y="5479817"/>
            <a:ext cx="1377514" cy="64633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marL="0" algn="r" defTabSz="914400" eaLnBrk="1" latinLnBrk="0" hangingPunct="1"/>
            <a:r>
              <a:rPr lang="he-IL" sz="1400" dirty="0">
                <a:solidFill>
                  <a:sysClr val="windowText" lastClr="000000"/>
                </a:solidFill>
              </a:rPr>
              <a:t>סימולציה</a:t>
            </a:r>
            <a:endParaRPr lang="en-US" sz="1400" dirty="0">
              <a:solidFill>
                <a:sysClr val="windowText" lastClr="000000"/>
              </a:solidFill>
            </a:endParaRPr>
          </a:p>
          <a:p>
            <a:pPr marL="0" algn="r" defTabSz="914400" eaLnBrk="1" latinLnBrk="0" hangingPunct="1"/>
            <a:r>
              <a:rPr lang="he-IL" sz="1100" dirty="0">
                <a:solidFill>
                  <a:sysClr val="windowText" lastClr="000000"/>
                </a:solidFill>
              </a:rPr>
              <a:t>פיתוח סימולטור אלקטרו-מכני מלא</a:t>
            </a:r>
          </a:p>
        </p:txBody>
      </p:sp>
      <p:sp>
        <p:nvSpPr>
          <p:cNvPr id="19" name="תיבת טקסט 18">
            <a:extLst>
              <a:ext uri="{FF2B5EF4-FFF2-40B4-BE49-F238E27FC236}">
                <a16:creationId xmlns:a16="http://schemas.microsoft.com/office/drawing/2014/main" id="{8D286E3B-2645-93A4-7B5D-4A7D8A59AD3C}"/>
              </a:ext>
            </a:extLst>
          </p:cNvPr>
          <p:cNvSpPr txBox="1"/>
          <p:nvPr/>
        </p:nvSpPr>
        <p:spPr>
          <a:xfrm>
            <a:off x="5036492" y="5285900"/>
            <a:ext cx="1171086" cy="103105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marL="0" algn="r" defTabSz="914400" eaLnBrk="1" latinLnBrk="0" hangingPunct="1"/>
            <a:r>
              <a:rPr lang="he-IL" sz="1400" dirty="0">
                <a:solidFill>
                  <a:sysClr val="windowText" lastClr="000000"/>
                </a:solidFill>
              </a:rPr>
              <a:t>פיתוח מערכת בקרה</a:t>
            </a:r>
            <a:endParaRPr lang="en-US" sz="1400" dirty="0">
              <a:solidFill>
                <a:sysClr val="windowText" lastClr="000000"/>
              </a:solidFill>
            </a:endParaRPr>
          </a:p>
          <a:p>
            <a:pPr marL="0" algn="r" defTabSz="914400" eaLnBrk="1" latinLnBrk="0" hangingPunct="1"/>
            <a:r>
              <a:rPr lang="he-IL" sz="1100" dirty="0">
                <a:solidFill>
                  <a:sysClr val="windowText" lastClr="000000"/>
                </a:solidFill>
              </a:rPr>
              <a:t>תכנון חוגי בקרה תחת דרישות יציבות</a:t>
            </a:r>
          </a:p>
        </p:txBody>
      </p:sp>
      <p:sp>
        <p:nvSpPr>
          <p:cNvPr id="20" name="חץ ימינה 19">
            <a:extLst>
              <a:ext uri="{FF2B5EF4-FFF2-40B4-BE49-F238E27FC236}">
                <a16:creationId xmlns:a16="http://schemas.microsoft.com/office/drawing/2014/main" id="{1BF801FB-0216-1511-13E5-BCFC46FDB5E5}"/>
              </a:ext>
            </a:extLst>
          </p:cNvPr>
          <p:cNvSpPr/>
          <p:nvPr/>
        </p:nvSpPr>
        <p:spPr>
          <a:xfrm>
            <a:off x="4678288" y="5601011"/>
            <a:ext cx="304928" cy="403942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marL="0" algn="ctr" defTabSz="914400" rtl="1" eaLnBrk="1" latinLnBrk="0" hangingPunct="1"/>
            <a:endParaRPr lang="he-IL" sz="1400"/>
          </a:p>
        </p:txBody>
      </p:sp>
      <p:sp>
        <p:nvSpPr>
          <p:cNvPr id="22" name="חץ ימינה 21">
            <a:extLst>
              <a:ext uri="{FF2B5EF4-FFF2-40B4-BE49-F238E27FC236}">
                <a16:creationId xmlns:a16="http://schemas.microsoft.com/office/drawing/2014/main" id="{60408F36-2ECB-DFC2-1E52-DCD358E19CBB}"/>
              </a:ext>
            </a:extLst>
          </p:cNvPr>
          <p:cNvSpPr/>
          <p:nvPr/>
        </p:nvSpPr>
        <p:spPr>
          <a:xfrm>
            <a:off x="6343288" y="5613726"/>
            <a:ext cx="312487" cy="355853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marL="0" algn="ctr" defTabSz="914400" rtl="1" eaLnBrk="1" latinLnBrk="0" hangingPunct="1"/>
            <a:endParaRPr lang="he-IL" sz="1400"/>
          </a:p>
        </p:txBody>
      </p:sp>
      <p:sp>
        <p:nvSpPr>
          <p:cNvPr id="23" name="תיבת טקסט 22">
            <a:extLst>
              <a:ext uri="{FF2B5EF4-FFF2-40B4-BE49-F238E27FC236}">
                <a16:creationId xmlns:a16="http://schemas.microsoft.com/office/drawing/2014/main" id="{BA1078B3-8DCB-C32E-53F2-5B6B4CE4DC95}"/>
              </a:ext>
            </a:extLst>
          </p:cNvPr>
          <p:cNvSpPr txBox="1"/>
          <p:nvPr/>
        </p:nvSpPr>
        <p:spPr>
          <a:xfrm>
            <a:off x="6807987" y="5647536"/>
            <a:ext cx="1171086" cy="3077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marL="0" algn="l" defTabSz="914400" rtl="0" eaLnBrk="1" latinLnBrk="0" hangingPunct="1"/>
            <a:r>
              <a:rPr lang="he-IL" sz="1400" dirty="0">
                <a:solidFill>
                  <a:sysClr val="windowText" lastClr="000000"/>
                </a:solidFill>
              </a:rPr>
              <a:t>פיתוח דינאמי</a:t>
            </a:r>
            <a:endParaRPr lang="he-IL" sz="1100" dirty="0">
              <a:solidFill>
                <a:sysClr val="windowText" lastClr="000000"/>
              </a:solidFill>
            </a:endParaRPr>
          </a:p>
        </p:txBody>
      </p:sp>
      <p:sp>
        <p:nvSpPr>
          <p:cNvPr id="25" name="תיבת טקסט 24">
            <a:extLst>
              <a:ext uri="{FF2B5EF4-FFF2-40B4-BE49-F238E27FC236}">
                <a16:creationId xmlns:a16="http://schemas.microsoft.com/office/drawing/2014/main" id="{8DD68703-8709-C4BD-6F0D-61F8D98BAD99}"/>
              </a:ext>
            </a:extLst>
          </p:cNvPr>
          <p:cNvSpPr txBox="1"/>
          <p:nvPr/>
        </p:nvSpPr>
        <p:spPr>
          <a:xfrm>
            <a:off x="6882313" y="3649260"/>
            <a:ext cx="1171086" cy="307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marL="0" algn="l" defTabSz="914400" rtl="0" eaLnBrk="1" latinLnBrk="0" hangingPunct="1"/>
            <a:r>
              <a:rPr lang="he-IL" sz="1400" dirty="0"/>
              <a:t>שילוב מערכות</a:t>
            </a:r>
            <a:endParaRPr lang="he-IL" sz="1100" dirty="0"/>
          </a:p>
        </p:txBody>
      </p:sp>
      <p:sp>
        <p:nvSpPr>
          <p:cNvPr id="26" name="תיבת טקסט 25">
            <a:extLst>
              <a:ext uri="{FF2B5EF4-FFF2-40B4-BE49-F238E27FC236}">
                <a16:creationId xmlns:a16="http://schemas.microsoft.com/office/drawing/2014/main" id="{5EF5D3F2-4598-0A22-F49F-CC4CD9C567F0}"/>
              </a:ext>
            </a:extLst>
          </p:cNvPr>
          <p:cNvSpPr txBox="1"/>
          <p:nvPr/>
        </p:nvSpPr>
        <p:spPr>
          <a:xfrm>
            <a:off x="8717368" y="3468899"/>
            <a:ext cx="1355362" cy="6924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marL="0" algn="r" defTabSz="914400" eaLnBrk="1" latinLnBrk="0" hangingPunct="1"/>
            <a:r>
              <a:rPr lang="he-IL" sz="1400" dirty="0"/>
              <a:t>פיתוח דינאמי של מערכת משולבת</a:t>
            </a:r>
            <a:endParaRPr lang="he-IL" sz="1100" dirty="0"/>
          </a:p>
          <a:p>
            <a:pPr marL="0" algn="l" defTabSz="914400" rtl="0" eaLnBrk="1" latinLnBrk="0" hangingPunct="1"/>
            <a:endParaRPr lang="he-IL" sz="1100" dirty="0"/>
          </a:p>
        </p:txBody>
      </p:sp>
      <p:sp>
        <p:nvSpPr>
          <p:cNvPr id="27" name="חץ ימינה 26">
            <a:extLst>
              <a:ext uri="{FF2B5EF4-FFF2-40B4-BE49-F238E27FC236}">
                <a16:creationId xmlns:a16="http://schemas.microsoft.com/office/drawing/2014/main" id="{951D07D1-6741-BDE7-06A4-E5CD4585250D}"/>
              </a:ext>
            </a:extLst>
          </p:cNvPr>
          <p:cNvSpPr/>
          <p:nvPr/>
        </p:nvSpPr>
        <p:spPr>
          <a:xfrm rot="5400000">
            <a:off x="7051586" y="2727378"/>
            <a:ext cx="832537" cy="181704"/>
          </a:xfrm>
          <a:prstGeom prst="rightArrow">
            <a:avLst>
              <a:gd name="adj1" fmla="val 43404"/>
              <a:gd name="adj2" fmla="val 5000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marL="0" algn="ctr" defTabSz="914400" rtl="1" eaLnBrk="1" latinLnBrk="0" hangingPunct="1"/>
            <a:endParaRPr lang="he-IL" sz="1400"/>
          </a:p>
        </p:txBody>
      </p:sp>
      <p:sp>
        <p:nvSpPr>
          <p:cNvPr id="28" name="חץ ימינה 27">
            <a:extLst>
              <a:ext uri="{FF2B5EF4-FFF2-40B4-BE49-F238E27FC236}">
                <a16:creationId xmlns:a16="http://schemas.microsoft.com/office/drawing/2014/main" id="{AFE1B723-40CE-D8C6-D244-3CB65522ECF9}"/>
              </a:ext>
            </a:extLst>
          </p:cNvPr>
          <p:cNvSpPr/>
          <p:nvPr/>
        </p:nvSpPr>
        <p:spPr>
          <a:xfrm rot="16200000">
            <a:off x="7031115" y="4725822"/>
            <a:ext cx="903348" cy="178518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marL="0" algn="ctr" defTabSz="914400" rtl="1" eaLnBrk="1" latinLnBrk="0" hangingPunct="1"/>
            <a:endParaRPr lang="he-IL" sz="1400"/>
          </a:p>
        </p:txBody>
      </p:sp>
      <p:sp>
        <p:nvSpPr>
          <p:cNvPr id="29" name="חץ ימינה 28">
            <a:extLst>
              <a:ext uri="{FF2B5EF4-FFF2-40B4-BE49-F238E27FC236}">
                <a16:creationId xmlns:a16="http://schemas.microsoft.com/office/drawing/2014/main" id="{26EEA181-EC70-0AD8-D5AE-BD08D5E46620}"/>
              </a:ext>
            </a:extLst>
          </p:cNvPr>
          <p:cNvSpPr/>
          <p:nvPr/>
        </p:nvSpPr>
        <p:spPr>
          <a:xfrm>
            <a:off x="8229140" y="3698530"/>
            <a:ext cx="312486" cy="2401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algn="ctr" defTabSz="914400" rtl="1" eaLnBrk="1" latinLnBrk="0" hangingPunct="1"/>
            <a:endParaRPr lang="he-IL" sz="1400"/>
          </a:p>
        </p:txBody>
      </p:sp>
      <p:sp>
        <p:nvSpPr>
          <p:cNvPr id="37" name="חץ ימינה 36">
            <a:extLst>
              <a:ext uri="{FF2B5EF4-FFF2-40B4-BE49-F238E27FC236}">
                <a16:creationId xmlns:a16="http://schemas.microsoft.com/office/drawing/2014/main" id="{5BA13CE5-5B55-8154-38AC-F261920962B9}"/>
              </a:ext>
            </a:extLst>
          </p:cNvPr>
          <p:cNvSpPr/>
          <p:nvPr/>
        </p:nvSpPr>
        <p:spPr>
          <a:xfrm>
            <a:off x="10122657" y="3698530"/>
            <a:ext cx="435117" cy="27283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marL="0" algn="ctr" defTabSz="914400" rtl="1" eaLnBrk="1" latinLnBrk="0" hangingPunct="1"/>
            <a:endParaRPr lang="he-IL"/>
          </a:p>
        </p:txBody>
      </p:sp>
      <p:sp>
        <p:nvSpPr>
          <p:cNvPr id="40" name="תיבת טקסט 39">
            <a:extLst>
              <a:ext uri="{FF2B5EF4-FFF2-40B4-BE49-F238E27FC236}">
                <a16:creationId xmlns:a16="http://schemas.microsoft.com/office/drawing/2014/main" id="{37CBD874-C214-B741-390E-29B483C3DF1A}"/>
              </a:ext>
            </a:extLst>
          </p:cNvPr>
          <p:cNvSpPr txBox="1"/>
          <p:nvPr/>
        </p:nvSpPr>
        <p:spPr>
          <a:xfrm>
            <a:off x="10594334" y="3553537"/>
            <a:ext cx="1516883" cy="5232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marL="0" algn="r" defTabSz="914400" eaLnBrk="1" latinLnBrk="0" hangingPunct="1"/>
            <a:r>
              <a:rPr lang="he-IL" sz="1400" dirty="0"/>
              <a:t>מבחני שטח – אופטימיזציה ועדכון</a:t>
            </a:r>
            <a:endParaRPr lang="he-IL" sz="1100" dirty="0"/>
          </a:p>
        </p:txBody>
      </p:sp>
      <p:sp>
        <p:nvSpPr>
          <p:cNvPr id="41" name="חץ פניית פרסה 40">
            <a:extLst>
              <a:ext uri="{FF2B5EF4-FFF2-40B4-BE49-F238E27FC236}">
                <a16:creationId xmlns:a16="http://schemas.microsoft.com/office/drawing/2014/main" id="{E3ECC028-AED8-8A51-97B2-2FE23D22626F}"/>
              </a:ext>
            </a:extLst>
          </p:cNvPr>
          <p:cNvSpPr/>
          <p:nvPr/>
        </p:nvSpPr>
        <p:spPr>
          <a:xfrm flipH="1">
            <a:off x="9679722" y="3039996"/>
            <a:ext cx="1264829" cy="389004"/>
          </a:xfrm>
          <a:prstGeom prst="uturnArrow">
            <a:avLst>
              <a:gd name="adj1" fmla="val 17201"/>
              <a:gd name="adj2" fmla="val 25000"/>
              <a:gd name="adj3" fmla="val 25000"/>
              <a:gd name="adj4" fmla="val 47650"/>
              <a:gd name="adj5" fmla="val 75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marL="0" algn="ctr" defTabSz="914400" rtl="1" eaLnBrk="1" latinLnBrk="0" hangingPunct="1"/>
            <a:endParaRPr lang="he-IL">
              <a:solidFill>
                <a:schemeClr val="tx1"/>
              </a:solidFill>
            </a:endParaRPr>
          </a:p>
        </p:txBody>
      </p:sp>
      <p:grpSp>
        <p:nvGrpSpPr>
          <p:cNvPr id="51" name="קבוצה 50">
            <a:extLst>
              <a:ext uri="{FF2B5EF4-FFF2-40B4-BE49-F238E27FC236}">
                <a16:creationId xmlns:a16="http://schemas.microsoft.com/office/drawing/2014/main" id="{F94A4D12-6DA7-88E1-AE2D-2F3CDC01A04B}"/>
              </a:ext>
            </a:extLst>
          </p:cNvPr>
          <p:cNvGrpSpPr/>
          <p:nvPr/>
        </p:nvGrpSpPr>
        <p:grpSpPr>
          <a:xfrm>
            <a:off x="7854986" y="809545"/>
            <a:ext cx="4254657" cy="650052"/>
            <a:chOff x="7853031" y="1076545"/>
            <a:chExt cx="4254657" cy="650052"/>
          </a:xfrm>
        </p:grpSpPr>
        <p:grpSp>
          <p:nvGrpSpPr>
            <p:cNvPr id="48" name="קבוצה 47">
              <a:extLst>
                <a:ext uri="{FF2B5EF4-FFF2-40B4-BE49-F238E27FC236}">
                  <a16:creationId xmlns:a16="http://schemas.microsoft.com/office/drawing/2014/main" id="{05945229-2011-F525-F217-D58158230E59}"/>
                </a:ext>
              </a:extLst>
            </p:cNvPr>
            <p:cNvGrpSpPr/>
            <p:nvPr/>
          </p:nvGrpSpPr>
          <p:grpSpPr>
            <a:xfrm>
              <a:off x="8175674" y="1076545"/>
              <a:ext cx="3932014" cy="650052"/>
              <a:chOff x="7878423" y="1588563"/>
              <a:chExt cx="3932014" cy="574489"/>
            </a:xfrm>
          </p:grpSpPr>
          <p:grpSp>
            <p:nvGrpSpPr>
              <p:cNvPr id="47" name="קבוצה 46">
                <a:extLst>
                  <a:ext uri="{FF2B5EF4-FFF2-40B4-BE49-F238E27FC236}">
                    <a16:creationId xmlns:a16="http://schemas.microsoft.com/office/drawing/2014/main" id="{A19F9CD7-DBB2-BF21-69CF-6BAFE7BE777C}"/>
                  </a:ext>
                </a:extLst>
              </p:cNvPr>
              <p:cNvGrpSpPr/>
              <p:nvPr/>
            </p:nvGrpSpPr>
            <p:grpSpPr>
              <a:xfrm rot="5400000">
                <a:off x="9343840" y="1330746"/>
                <a:ext cx="270412" cy="786046"/>
                <a:chOff x="12240019" y="638469"/>
                <a:chExt cx="270412" cy="786046"/>
              </a:xfrm>
            </p:grpSpPr>
            <p:sp>
              <p:nvSpPr>
                <p:cNvPr id="43" name="תיבת טקסט 42">
                  <a:extLst>
                    <a:ext uri="{FF2B5EF4-FFF2-40B4-BE49-F238E27FC236}">
                      <a16:creationId xmlns:a16="http://schemas.microsoft.com/office/drawing/2014/main" id="{573FA560-CEAD-0A59-DB71-F58A09039ACE}"/>
                    </a:ext>
                  </a:extLst>
                </p:cNvPr>
                <p:cNvSpPr txBox="1"/>
                <p:nvPr/>
              </p:nvSpPr>
              <p:spPr>
                <a:xfrm>
                  <a:off x="12248865" y="638469"/>
                  <a:ext cx="261566" cy="261610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wrap="square" rtlCol="1">
                  <a:spAutoFit/>
                </a:bodyPr>
                <a:lstStyle/>
                <a:p>
                  <a:pPr marL="0" algn="r" defTabSz="914400" rtl="1" eaLnBrk="1" latinLnBrk="0" hangingPunct="1"/>
                  <a:endParaRPr lang="he-IL" sz="1100" dirty="0"/>
                </a:p>
              </p:txBody>
            </p:sp>
            <p:sp>
              <p:nvSpPr>
                <p:cNvPr id="44" name="תיבת טקסט 43">
                  <a:extLst>
                    <a:ext uri="{FF2B5EF4-FFF2-40B4-BE49-F238E27FC236}">
                      <a16:creationId xmlns:a16="http://schemas.microsoft.com/office/drawing/2014/main" id="{CA4CD15B-AE83-9BF3-0E94-FAB2F7C66A8B}"/>
                    </a:ext>
                  </a:extLst>
                </p:cNvPr>
                <p:cNvSpPr txBox="1"/>
                <p:nvPr/>
              </p:nvSpPr>
              <p:spPr>
                <a:xfrm>
                  <a:off x="12240019" y="1162905"/>
                  <a:ext cx="264814" cy="26161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1">
                  <a:spAutoFit/>
                </a:bodyPr>
                <a:lstStyle/>
                <a:p>
                  <a:pPr marL="0" algn="r" defTabSz="914400" rtl="1" eaLnBrk="1" latinLnBrk="0" hangingPunct="1"/>
                  <a:endParaRPr lang="he-IL" sz="1100" dirty="0"/>
                </a:p>
              </p:txBody>
            </p:sp>
            <p:sp>
              <p:nvSpPr>
                <p:cNvPr id="45" name="תיבת טקסט 44">
                  <a:extLst>
                    <a:ext uri="{FF2B5EF4-FFF2-40B4-BE49-F238E27FC236}">
                      <a16:creationId xmlns:a16="http://schemas.microsoft.com/office/drawing/2014/main" id="{4E76FEE5-3B6E-45BC-CF23-48718494BE9B}"/>
                    </a:ext>
                  </a:extLst>
                </p:cNvPr>
                <p:cNvSpPr txBox="1"/>
                <p:nvPr/>
              </p:nvSpPr>
              <p:spPr>
                <a:xfrm>
                  <a:off x="12244463" y="900081"/>
                  <a:ext cx="264814" cy="261610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wrap="square" rtlCol="1">
                  <a:spAutoFit/>
                </a:bodyPr>
                <a:lstStyle/>
                <a:p>
                  <a:pPr marL="0" algn="r" defTabSz="914400" rtl="1" eaLnBrk="1" latinLnBrk="0" hangingPunct="1"/>
                  <a:endParaRPr lang="he-IL" sz="1100" dirty="0"/>
                </a:p>
              </p:txBody>
            </p:sp>
          </p:grpSp>
          <p:sp>
            <p:nvSpPr>
              <p:cNvPr id="46" name="תיבת טקסט 45">
                <a:extLst>
                  <a:ext uri="{FF2B5EF4-FFF2-40B4-BE49-F238E27FC236}">
                    <a16:creationId xmlns:a16="http://schemas.microsoft.com/office/drawing/2014/main" id="{70B5F59E-BB4C-E04C-7077-2E20799A25CB}"/>
                  </a:ext>
                </a:extLst>
              </p:cNvPr>
              <p:cNvSpPr txBox="1"/>
              <p:nvPr/>
            </p:nvSpPr>
            <p:spPr>
              <a:xfrm>
                <a:off x="7878423" y="1591852"/>
                <a:ext cx="3932014" cy="571200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marL="285750" indent="-285750" defTabSz="914400" eaLnBrk="1" latinLnBrk="0" hangingPunct="1">
                  <a:buFont typeface="Wingdings" pitchFamily="2" charset="2"/>
                  <a:buChar char="Ø"/>
                </a:pPr>
                <a:r>
                  <a:rPr lang="he-IL" dirty="0"/>
                  <a:t>מסלולי הפרויקט</a:t>
                </a:r>
              </a:p>
              <a:p>
                <a:pPr marL="285750" indent="-285750" defTabSz="914400" eaLnBrk="1" latinLnBrk="0" hangingPunct="1">
                  <a:buFont typeface="Wingdings" pitchFamily="2" charset="2"/>
                  <a:buChar char="Ø"/>
                </a:pPr>
                <a:r>
                  <a:rPr lang="he-IL" dirty="0"/>
                  <a:t>שלבים צמודים לא במסגרת הפרויקט</a:t>
                </a:r>
              </a:p>
            </p:txBody>
          </p:sp>
        </p:grpSp>
        <p:sp>
          <p:nvSpPr>
            <p:cNvPr id="49" name="תיבת טקסט 48">
              <a:extLst>
                <a:ext uri="{FF2B5EF4-FFF2-40B4-BE49-F238E27FC236}">
                  <a16:creationId xmlns:a16="http://schemas.microsoft.com/office/drawing/2014/main" id="{BF16B762-BAE0-2383-F846-E80BBF92EFE6}"/>
                </a:ext>
              </a:extLst>
            </p:cNvPr>
            <p:cNvSpPr txBox="1"/>
            <p:nvPr/>
          </p:nvSpPr>
          <p:spPr>
            <a:xfrm>
              <a:off x="8149142" y="1407806"/>
              <a:ext cx="303559" cy="26161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marL="0" algn="r" defTabSz="914400" rtl="1" eaLnBrk="1" latinLnBrk="0" hangingPunct="1"/>
              <a:endParaRPr lang="he-IL" sz="1100" dirty="0"/>
            </a:p>
          </p:txBody>
        </p:sp>
        <p:sp>
          <p:nvSpPr>
            <p:cNvPr id="50" name="תיבת טקסט 49">
              <a:extLst>
                <a:ext uri="{FF2B5EF4-FFF2-40B4-BE49-F238E27FC236}">
                  <a16:creationId xmlns:a16="http://schemas.microsoft.com/office/drawing/2014/main" id="{E16ED50E-A585-1D25-2235-F73EDD9ACD31}"/>
                </a:ext>
              </a:extLst>
            </p:cNvPr>
            <p:cNvSpPr txBox="1"/>
            <p:nvPr/>
          </p:nvSpPr>
          <p:spPr>
            <a:xfrm>
              <a:off x="7853031" y="1407806"/>
              <a:ext cx="296111" cy="26161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marL="0" algn="r" defTabSz="914400" rtl="1" eaLnBrk="1" latinLnBrk="0" hangingPunct="1"/>
              <a:endParaRPr lang="he-IL" sz="1100" dirty="0"/>
            </a:p>
          </p:txBody>
        </p:sp>
      </p:grpSp>
      <p:pic>
        <p:nvPicPr>
          <p:cNvPr id="2" name="Picture 5">
            <a:extLst>
              <a:ext uri="{FF2B5EF4-FFF2-40B4-BE49-F238E27FC236}">
                <a16:creationId xmlns:a16="http://schemas.microsoft.com/office/drawing/2014/main" id="{D03A4CEB-8C9E-6E69-B368-5BAD75F51CB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51" y="49942"/>
            <a:ext cx="2925420" cy="666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966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3" grpId="0" animBg="1"/>
      <p:bldP spid="34" grpId="0" animBg="1"/>
      <p:bldP spid="35" grpId="0" animBg="1"/>
      <p:bldP spid="11" grpId="0" animBg="1"/>
      <p:bldP spid="12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6" grpId="0" animBg="1"/>
      <p:bldP spid="18" grpId="0" animBg="1"/>
      <p:bldP spid="19" grpId="0" animBg="1"/>
      <p:bldP spid="20" grpId="0" animBg="1"/>
      <p:bldP spid="22" grpId="0" animBg="1"/>
      <p:bldP spid="23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7" grpId="0" animBg="1"/>
      <p:bldP spid="40" grpId="0" animBg="1"/>
      <p:bldP spid="4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תיבת טקסט 30">
            <a:extLst>
              <a:ext uri="{FF2B5EF4-FFF2-40B4-BE49-F238E27FC236}">
                <a16:creationId xmlns:a16="http://schemas.microsoft.com/office/drawing/2014/main" id="{2AB2EAA3-4F32-97F8-BC82-0E698F97923A}"/>
              </a:ext>
            </a:extLst>
          </p:cNvPr>
          <p:cNvSpPr txBox="1"/>
          <p:nvPr/>
        </p:nvSpPr>
        <p:spPr>
          <a:xfrm>
            <a:off x="104079" y="2875002"/>
            <a:ext cx="2954922" cy="115416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r"/>
            <a:r>
              <a:rPr lang="he-IL" sz="1400" dirty="0"/>
              <a:t>אנליזה מכנית </a:t>
            </a:r>
          </a:p>
          <a:p>
            <a:pPr algn="r"/>
            <a:r>
              <a:rPr lang="he-IL" sz="1100" dirty="0"/>
              <a:t>קבלת הפרמטרים של המערכת על פי דרישות הבנייה – מומנטי אינרציה, קבועי מנועים וכו'</a:t>
            </a:r>
          </a:p>
          <a:p>
            <a:pPr marL="0" defTabSz="914400" rtl="0" eaLnBrk="1" latinLnBrk="0" hangingPunct="1"/>
            <a:r>
              <a:rPr lang="he-IL" sz="1100" dirty="0"/>
              <a:t>יבוא למטלב</a:t>
            </a:r>
          </a:p>
          <a:p>
            <a:pPr marL="0" defTabSz="914400" rtl="0" eaLnBrk="1" latinLnBrk="0" hangingPunct="1"/>
            <a:endParaRPr lang="he-IL" sz="1100" dirty="0"/>
          </a:p>
          <a:p>
            <a:pPr marL="0" defTabSz="914400" rtl="0" eaLnBrk="1" latinLnBrk="0" hangingPunct="1"/>
            <a:r>
              <a:rPr lang="he-IL" sz="1100" b="1" dirty="0"/>
              <a:t>מסופק על ידי החונך</a:t>
            </a:r>
            <a:endParaRPr lang="en-US" sz="1100" b="1" dirty="0"/>
          </a:p>
        </p:txBody>
      </p:sp>
      <p:sp>
        <p:nvSpPr>
          <p:cNvPr id="32" name="תיבת טקסט 31">
            <a:extLst>
              <a:ext uri="{FF2B5EF4-FFF2-40B4-BE49-F238E27FC236}">
                <a16:creationId xmlns:a16="http://schemas.microsoft.com/office/drawing/2014/main" id="{D37BB27D-7AFF-8951-9FE0-42B711B4BBED}"/>
              </a:ext>
            </a:extLst>
          </p:cNvPr>
          <p:cNvSpPr txBox="1"/>
          <p:nvPr/>
        </p:nvSpPr>
        <p:spPr>
          <a:xfrm>
            <a:off x="104079" y="4088712"/>
            <a:ext cx="2954922" cy="115416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r>
              <a:rPr lang="he-IL" sz="1400" dirty="0"/>
              <a:t>מדידות מערכת</a:t>
            </a:r>
            <a:endParaRPr lang="en-US" sz="1400" dirty="0"/>
          </a:p>
          <a:p>
            <a:pPr marL="0" defTabSz="914400" rtl="0" eaLnBrk="1" latinLnBrk="0" hangingPunct="1"/>
            <a:r>
              <a:rPr lang="he-IL" sz="1100" dirty="0"/>
              <a:t>קבלת תמסורות מתפוקת החיישנים וזרם המנוע.</a:t>
            </a:r>
          </a:p>
          <a:p>
            <a:pPr marL="0" defTabSz="914400" rtl="0" eaLnBrk="1" latinLnBrk="0" hangingPunct="1"/>
            <a:r>
              <a:rPr lang="he-IL" sz="1100" dirty="0"/>
              <a:t>קבלת מדידות הפרעות.</a:t>
            </a:r>
          </a:p>
          <a:p>
            <a:pPr marL="0" defTabSz="914400" rtl="0" eaLnBrk="1" latinLnBrk="0" hangingPunct="1"/>
            <a:r>
              <a:rPr lang="he-IL" sz="1100" dirty="0"/>
              <a:t>יבוא והצגה במטלב</a:t>
            </a:r>
          </a:p>
          <a:p>
            <a:pPr marL="0" defTabSz="914400" rtl="0" eaLnBrk="1" latinLnBrk="0" hangingPunct="1"/>
            <a:endParaRPr lang="he-IL" sz="1100" dirty="0"/>
          </a:p>
          <a:p>
            <a:pPr marL="0" defTabSz="914400" rtl="0" eaLnBrk="1" latinLnBrk="0" hangingPunct="1"/>
            <a:r>
              <a:rPr lang="he-IL" sz="1100" b="1" dirty="0"/>
              <a:t>מסופק על ידי החונך</a:t>
            </a:r>
          </a:p>
        </p:txBody>
      </p:sp>
      <p:sp>
        <p:nvSpPr>
          <p:cNvPr id="33" name="תיבת טקסט 32">
            <a:extLst>
              <a:ext uri="{FF2B5EF4-FFF2-40B4-BE49-F238E27FC236}">
                <a16:creationId xmlns:a16="http://schemas.microsoft.com/office/drawing/2014/main" id="{41677097-447E-7B29-8386-3EAE39B3D5D1}"/>
              </a:ext>
            </a:extLst>
          </p:cNvPr>
          <p:cNvSpPr txBox="1"/>
          <p:nvPr/>
        </p:nvSpPr>
        <p:spPr>
          <a:xfrm>
            <a:off x="3106837" y="2874714"/>
            <a:ext cx="3654237" cy="355481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marL="0" algn="r" defTabSz="914400" eaLnBrk="1" latinLnBrk="0" hangingPunct="1"/>
            <a:r>
              <a:rPr lang="he-IL" sz="1400" dirty="0"/>
              <a:t>סימולציה</a:t>
            </a:r>
            <a:endParaRPr lang="en-US" sz="1400" dirty="0"/>
          </a:p>
          <a:p>
            <a:pPr marL="0" algn="r" defTabSz="914400" eaLnBrk="1" latinLnBrk="0" hangingPunct="1"/>
            <a:r>
              <a:rPr lang="he-IL" sz="1200" u="sng" dirty="0"/>
              <a:t>שלב לינארי-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he-IL" sz="1100" dirty="0"/>
              <a:t>פירוק המערכת המורכבת ליחידות אינרציה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he-IL" sz="1100" dirty="0"/>
              <a:t>פירוק יחידה למניע מונע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he-IL" sz="1100" dirty="0"/>
              <a:t>פיתוח משוואות דינמיקה של סיבוב, קשיחות וריסון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he-IL" sz="1100" dirty="0"/>
              <a:t>מעבר ממודל תיאורטי למודל SIMULINK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he-IL" sz="1100" dirty="0"/>
              <a:t>הערכת מקדמי DAMPING ו-</a:t>
            </a:r>
            <a:r>
              <a:rPr lang="en-US" sz="1100" dirty="0"/>
              <a:t>  </a:t>
            </a:r>
            <a:r>
              <a:rPr lang="he-IL" sz="1100" dirty="0"/>
              <a:t>STIFFNESS באמצעות מיקומי קטבים ואפסים מהמדידות ובאמצעות כלי מטלב- SISOTOOL, CONTROL SYSTEM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he-IL" sz="1100" dirty="0"/>
              <a:t> חיבור טורי של יחידות לקבלת צירים שלמים SIMULINK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he-IL" sz="1100" dirty="0"/>
              <a:t>כוונון פרמטרים לקבלת שחזור של </a:t>
            </a:r>
            <a:r>
              <a:rPr lang="he-IL" sz="1100" dirty="0" err="1"/>
              <a:t>פלאנט</a:t>
            </a:r>
            <a:r>
              <a:rPr lang="he-IL" sz="1100" dirty="0"/>
              <a:t> המדידות בסימולציה SIMULINK</a:t>
            </a:r>
          </a:p>
          <a:p>
            <a:endParaRPr lang="he-IL" sz="1100" dirty="0"/>
          </a:p>
          <a:p>
            <a:r>
              <a:rPr lang="he-IL" sz="1200" u="sng" dirty="0"/>
              <a:t>שלב אי לינארי (מעשית לאחר שלב בקרה והפרעות קרקע)-</a:t>
            </a:r>
            <a:endParaRPr lang="he-IL" sz="1100" dirty="0"/>
          </a:p>
          <a:p>
            <a:pPr marL="285750" indent="-285750">
              <a:buFont typeface="Wingdings" pitchFamily="2" charset="2"/>
              <a:buChar char="Ø"/>
            </a:pPr>
            <a:r>
              <a:rPr lang="he-IL" sz="1100" dirty="0"/>
              <a:t>הוספה לסימולציה אלמנטים אי-לינאריים </a:t>
            </a:r>
            <a:r>
              <a:rPr lang="he-IL" sz="1100" b="1" dirty="0"/>
              <a:t>(רכיבי </a:t>
            </a:r>
            <a:r>
              <a:rPr lang="he-IL" sz="1100" b="1" dirty="0" err="1"/>
              <a:t>סימולינק</a:t>
            </a:r>
            <a:r>
              <a:rPr lang="he-IL" sz="1100" b="1" dirty="0"/>
              <a:t> לחיכוך מסופקים ע''י החונך) </a:t>
            </a:r>
            <a:r>
              <a:rPr lang="he-IL" sz="1100" dirty="0"/>
              <a:t>מימוש </a:t>
            </a:r>
            <a:r>
              <a:rPr lang="he-IL" sz="1100" dirty="0" err="1"/>
              <a:t>בSIMULINK</a:t>
            </a:r>
            <a:endParaRPr lang="he-IL" sz="1100" b="1" dirty="0"/>
          </a:p>
          <a:p>
            <a:pPr marL="285750" indent="-285750">
              <a:buFont typeface="Wingdings" pitchFamily="2" charset="2"/>
              <a:buChar char="Ø"/>
            </a:pPr>
            <a:r>
              <a:rPr lang="he-IL" sz="1100" dirty="0"/>
              <a:t>בדיקה ספקטרלית של המערכת (</a:t>
            </a:r>
            <a:r>
              <a:rPr lang="he-IL" sz="1100" b="1" dirty="0"/>
              <a:t>מודל ספקטרום </a:t>
            </a:r>
            <a:r>
              <a:rPr lang="he-IL" sz="1100" b="1" dirty="0" err="1"/>
              <a:t>אנלייזר</a:t>
            </a:r>
            <a:r>
              <a:rPr lang="he-IL" sz="1100" b="1" dirty="0"/>
              <a:t> מסופק ע''י החונך</a:t>
            </a:r>
            <a:r>
              <a:rPr lang="he-IL" sz="1100" dirty="0"/>
              <a:t>) מימוש </a:t>
            </a:r>
            <a:r>
              <a:rPr lang="he-IL" sz="1100" dirty="0" err="1"/>
              <a:t>בSIMULINK</a:t>
            </a:r>
            <a:endParaRPr lang="he-IL" sz="1100" dirty="0"/>
          </a:p>
          <a:p>
            <a:pPr marL="285750" indent="-285750">
              <a:buFont typeface="Wingdings" pitchFamily="2" charset="2"/>
              <a:buChar char="Ø"/>
            </a:pPr>
            <a:r>
              <a:rPr lang="he-IL" sz="1100" dirty="0"/>
              <a:t>הוספה של רכיבים אנטי אי-לינאריים ואנטי הפרעות לשיפור תפקוד המערכת באי לינאריות מימוש ב SIMULINK</a:t>
            </a:r>
          </a:p>
        </p:txBody>
      </p:sp>
      <p:sp>
        <p:nvSpPr>
          <p:cNvPr id="34" name="תיבת טקסט 33">
            <a:extLst>
              <a:ext uri="{FF2B5EF4-FFF2-40B4-BE49-F238E27FC236}">
                <a16:creationId xmlns:a16="http://schemas.microsoft.com/office/drawing/2014/main" id="{F784B4CA-B88C-2B50-1627-EC3178177DC0}"/>
              </a:ext>
            </a:extLst>
          </p:cNvPr>
          <p:cNvSpPr txBox="1"/>
          <p:nvPr/>
        </p:nvSpPr>
        <p:spPr>
          <a:xfrm>
            <a:off x="6818444" y="2871759"/>
            <a:ext cx="3282888" cy="141577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marL="0" algn="r" defTabSz="914400" eaLnBrk="1" latinLnBrk="0" hangingPunct="1"/>
            <a:r>
              <a:rPr lang="he-IL" sz="1200" dirty="0"/>
              <a:t>תכנון בקרים</a:t>
            </a:r>
            <a:endParaRPr lang="he-IL" sz="1050" dirty="0"/>
          </a:p>
          <a:p>
            <a:pPr marL="285750" indent="-285750">
              <a:buFont typeface="Wingdings" pitchFamily="2" charset="2"/>
              <a:buChar char="Ø"/>
            </a:pPr>
            <a:r>
              <a:rPr lang="he-IL" sz="1200" dirty="0"/>
              <a:t>יישום מערכות בקרה תוך עמידה בתנאי יציבות</a:t>
            </a:r>
            <a:r>
              <a:rPr lang="en-US" sz="1200" dirty="0"/>
              <a:t> </a:t>
            </a:r>
            <a:r>
              <a:rPr lang="he-IL" sz="1200" dirty="0"/>
              <a:t> </a:t>
            </a:r>
            <a:r>
              <a:rPr lang="he-IL" sz="1200" b="1" dirty="0"/>
              <a:t>על פי דרישות מהחונך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he-IL" sz="1200" dirty="0"/>
              <a:t>שימוש ברכיבי בקרה LAG,PI,PID,NOTCH,LEAD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he-IL" sz="1200" dirty="0"/>
              <a:t>שימוש בכלי מטלב – SISOTOOL,</a:t>
            </a:r>
            <a:r>
              <a:rPr lang="en-US" sz="1200" dirty="0"/>
              <a:t>SIMULINK</a:t>
            </a:r>
            <a:r>
              <a:rPr lang="he-IL" sz="1200" dirty="0"/>
              <a:t> PIDTUNER,CONTROL SYSTEM PACKEGE</a:t>
            </a:r>
          </a:p>
          <a:p>
            <a:pPr marL="0" defTabSz="914400" rtl="0" eaLnBrk="1" latinLnBrk="0" hangingPunct="1"/>
            <a:endParaRPr lang="en-US" sz="1400" dirty="0"/>
          </a:p>
        </p:txBody>
      </p:sp>
      <p:sp>
        <p:nvSpPr>
          <p:cNvPr id="35" name="תיבת טקסט 34">
            <a:extLst>
              <a:ext uri="{FF2B5EF4-FFF2-40B4-BE49-F238E27FC236}">
                <a16:creationId xmlns:a16="http://schemas.microsoft.com/office/drawing/2014/main" id="{FDA5D964-0568-A7A6-2F14-49B106BCC18B}"/>
              </a:ext>
            </a:extLst>
          </p:cNvPr>
          <p:cNvSpPr txBox="1"/>
          <p:nvPr/>
        </p:nvSpPr>
        <p:spPr>
          <a:xfrm>
            <a:off x="6820757" y="4431612"/>
            <a:ext cx="3280575" cy="138499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marL="0" algn="r" defTabSz="914400" eaLnBrk="1" latinLnBrk="0" hangingPunct="1"/>
            <a:r>
              <a:rPr lang="he-IL" sz="1200" dirty="0"/>
              <a:t>פיתוח דינאמי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he-IL" sz="1200" dirty="0"/>
              <a:t>הכנסת ההפרעות למודל SIMULINK והרצה שלהן.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he-IL" sz="1200" dirty="0"/>
              <a:t>קבלת תפוקת זווית היציאה ועמידה </a:t>
            </a:r>
            <a:r>
              <a:rPr lang="he-IL" sz="1200" b="1" dirty="0" err="1"/>
              <a:t>בקרטריונים</a:t>
            </a:r>
            <a:r>
              <a:rPr lang="he-IL" sz="1200" b="1" dirty="0"/>
              <a:t> הנתונים </a:t>
            </a:r>
            <a:r>
              <a:rPr lang="he-IL" sz="1200" b="1" dirty="0" err="1"/>
              <a:t>ע''י</a:t>
            </a:r>
            <a:r>
              <a:rPr lang="he-IL" sz="1200" b="1" dirty="0"/>
              <a:t> החונך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he-IL" sz="1200" dirty="0"/>
              <a:t>כיוון הפרמטרים לאופטימיזציה על בסיס מודל SIMULINK</a:t>
            </a:r>
          </a:p>
        </p:txBody>
      </p:sp>
      <p:sp>
        <p:nvSpPr>
          <p:cNvPr id="36" name="תיבת טקסט 35">
            <a:extLst>
              <a:ext uri="{FF2B5EF4-FFF2-40B4-BE49-F238E27FC236}">
                <a16:creationId xmlns:a16="http://schemas.microsoft.com/office/drawing/2014/main" id="{C21F9480-153D-166E-7540-CCB1243E07DD}"/>
              </a:ext>
            </a:extLst>
          </p:cNvPr>
          <p:cNvSpPr txBox="1"/>
          <p:nvPr/>
        </p:nvSpPr>
        <p:spPr>
          <a:xfrm>
            <a:off x="3106837" y="2877018"/>
            <a:ext cx="1895986" cy="21834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marL="0" algn="r" defTabSz="914400" rtl="1" eaLnBrk="1" latinLnBrk="0" hangingPunct="1"/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37" name="תיבת טקסט 36">
            <a:extLst>
              <a:ext uri="{FF2B5EF4-FFF2-40B4-BE49-F238E27FC236}">
                <a16:creationId xmlns:a16="http://schemas.microsoft.com/office/drawing/2014/main" id="{97946619-2E0B-9246-33D9-19E25ED3D025}"/>
              </a:ext>
            </a:extLst>
          </p:cNvPr>
          <p:cNvSpPr txBox="1"/>
          <p:nvPr/>
        </p:nvSpPr>
        <p:spPr>
          <a:xfrm>
            <a:off x="6818444" y="2868215"/>
            <a:ext cx="1691059" cy="21916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marL="0" algn="r" defTabSz="914400" rtl="1" eaLnBrk="1" latinLnBrk="0" hangingPunct="1"/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38" name="תיבת טקסט 37">
            <a:extLst>
              <a:ext uri="{FF2B5EF4-FFF2-40B4-BE49-F238E27FC236}">
                <a16:creationId xmlns:a16="http://schemas.microsoft.com/office/drawing/2014/main" id="{76D4CC9F-17D2-AA83-D0BF-3D932473FD25}"/>
              </a:ext>
            </a:extLst>
          </p:cNvPr>
          <p:cNvSpPr txBox="1"/>
          <p:nvPr/>
        </p:nvSpPr>
        <p:spPr>
          <a:xfrm>
            <a:off x="6818444" y="4424432"/>
            <a:ext cx="1034201" cy="21834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marL="0" algn="r" defTabSz="914400" rtl="1" eaLnBrk="1" latinLnBrk="0" hangingPunct="1"/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39" name="תיבת טקסט 38">
            <a:extLst>
              <a:ext uri="{FF2B5EF4-FFF2-40B4-BE49-F238E27FC236}">
                <a16:creationId xmlns:a16="http://schemas.microsoft.com/office/drawing/2014/main" id="{4B60A784-4DF5-F805-CB41-88FDE3C90F20}"/>
              </a:ext>
            </a:extLst>
          </p:cNvPr>
          <p:cNvSpPr txBox="1"/>
          <p:nvPr/>
        </p:nvSpPr>
        <p:spPr>
          <a:xfrm>
            <a:off x="6808910" y="5967868"/>
            <a:ext cx="3282888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marL="0" algn="r" defTabSz="914400" eaLnBrk="1" latinLnBrk="0" hangingPunct="1"/>
            <a:r>
              <a:rPr lang="he-IL" sz="1200" dirty="0"/>
              <a:t>שילוב מערכות</a:t>
            </a:r>
          </a:p>
          <a:p>
            <a:pPr marL="171450" indent="-171450" defTabSz="914400" eaLnBrk="1" latinLnBrk="0" hangingPunct="1">
              <a:buFont typeface="Wingdings" pitchFamily="2" charset="2"/>
              <a:buChar char="Ø"/>
            </a:pPr>
            <a:r>
              <a:rPr lang="he-IL" sz="1200" dirty="0"/>
              <a:t>חיבור מקבילי SIMULINK</a:t>
            </a:r>
            <a:endParaRPr lang="he-IL" sz="1050" dirty="0"/>
          </a:p>
        </p:txBody>
      </p:sp>
      <p:sp>
        <p:nvSpPr>
          <p:cNvPr id="40" name="תיבת טקסט 39">
            <a:extLst>
              <a:ext uri="{FF2B5EF4-FFF2-40B4-BE49-F238E27FC236}">
                <a16:creationId xmlns:a16="http://schemas.microsoft.com/office/drawing/2014/main" id="{342A21B1-6583-A6DB-2336-15A8339750AD}"/>
              </a:ext>
            </a:extLst>
          </p:cNvPr>
          <p:cNvSpPr txBox="1"/>
          <p:nvPr/>
        </p:nvSpPr>
        <p:spPr>
          <a:xfrm>
            <a:off x="7792681" y="4424432"/>
            <a:ext cx="1108397" cy="2183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marL="0" algn="r" defTabSz="914400" rtl="1" eaLnBrk="1" latinLnBrk="0" hangingPunct="1"/>
            <a:endParaRPr lang="he-IL" sz="1100" dirty="0"/>
          </a:p>
        </p:txBody>
      </p:sp>
      <p:sp>
        <p:nvSpPr>
          <p:cNvPr id="41" name="תיבת טקסט 40">
            <a:extLst>
              <a:ext uri="{FF2B5EF4-FFF2-40B4-BE49-F238E27FC236}">
                <a16:creationId xmlns:a16="http://schemas.microsoft.com/office/drawing/2014/main" id="{938E1018-223F-EFD2-17D4-8B3B45EB6A00}"/>
              </a:ext>
            </a:extLst>
          </p:cNvPr>
          <p:cNvSpPr txBox="1"/>
          <p:nvPr/>
        </p:nvSpPr>
        <p:spPr>
          <a:xfrm>
            <a:off x="10243148" y="2874714"/>
            <a:ext cx="1836049" cy="8002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r>
              <a:rPr lang="he-IL" sz="1200" dirty="0"/>
              <a:t>מבחני שטח – אופטימיזציה ועדכון</a:t>
            </a:r>
            <a:endParaRPr lang="he-IL" sz="1050" dirty="0"/>
          </a:p>
          <a:p>
            <a:pPr rtl="0"/>
            <a:r>
              <a:rPr lang="he-IL" sz="1100" dirty="0"/>
              <a:t>*מוצג לשלמות התמונה לא משפיע על הפרויקט</a:t>
            </a:r>
          </a:p>
        </p:txBody>
      </p:sp>
      <p:grpSp>
        <p:nvGrpSpPr>
          <p:cNvPr id="4" name="קבוצה 3">
            <a:extLst>
              <a:ext uri="{FF2B5EF4-FFF2-40B4-BE49-F238E27FC236}">
                <a16:creationId xmlns:a16="http://schemas.microsoft.com/office/drawing/2014/main" id="{38FC6F01-C868-5FED-06F2-61DA68890DA7}"/>
              </a:ext>
            </a:extLst>
          </p:cNvPr>
          <p:cNvGrpSpPr/>
          <p:nvPr/>
        </p:nvGrpSpPr>
        <p:grpSpPr>
          <a:xfrm>
            <a:off x="980690" y="862233"/>
            <a:ext cx="10230620" cy="1497485"/>
            <a:chOff x="1613553" y="4837711"/>
            <a:chExt cx="8476535" cy="1805083"/>
          </a:xfrm>
        </p:grpSpPr>
        <p:sp>
          <p:nvSpPr>
            <p:cNvPr id="42" name="חץ פניית פרסה 41">
              <a:extLst>
                <a:ext uri="{FF2B5EF4-FFF2-40B4-BE49-F238E27FC236}">
                  <a16:creationId xmlns:a16="http://schemas.microsoft.com/office/drawing/2014/main" id="{B8763F67-ACC5-0C13-6403-0DEDCEA11513}"/>
                </a:ext>
              </a:extLst>
            </p:cNvPr>
            <p:cNvSpPr/>
            <p:nvPr/>
          </p:nvSpPr>
          <p:spPr>
            <a:xfrm flipH="1">
              <a:off x="8293590" y="5011734"/>
              <a:ext cx="1322009" cy="253886"/>
            </a:xfrm>
            <a:prstGeom prst="uturnArrow">
              <a:avLst>
                <a:gd name="adj1" fmla="val 17201"/>
                <a:gd name="adj2" fmla="val 25000"/>
                <a:gd name="adj3" fmla="val 25000"/>
                <a:gd name="adj4" fmla="val 47650"/>
                <a:gd name="adj5" fmla="val 7500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marL="0" algn="ctr" defTabSz="914400" rtl="1" eaLnBrk="1" latinLnBrk="0" hangingPunct="1"/>
              <a:endParaRPr lang="he-IL">
                <a:solidFill>
                  <a:schemeClr val="tx1"/>
                </a:solidFill>
              </a:endParaRPr>
            </a:p>
          </p:txBody>
        </p:sp>
        <p:grpSp>
          <p:nvGrpSpPr>
            <p:cNvPr id="43" name="קבוצה 42">
              <a:extLst>
                <a:ext uri="{FF2B5EF4-FFF2-40B4-BE49-F238E27FC236}">
                  <a16:creationId xmlns:a16="http://schemas.microsoft.com/office/drawing/2014/main" id="{7A88FB99-37D3-D0B7-5E7D-007B797939C4}"/>
                </a:ext>
              </a:extLst>
            </p:cNvPr>
            <p:cNvGrpSpPr/>
            <p:nvPr/>
          </p:nvGrpSpPr>
          <p:grpSpPr>
            <a:xfrm>
              <a:off x="1613553" y="4837711"/>
              <a:ext cx="8476535" cy="1805083"/>
              <a:chOff x="210529" y="1125178"/>
              <a:chExt cx="11523199" cy="6227246"/>
            </a:xfrm>
          </p:grpSpPr>
          <p:grpSp>
            <p:nvGrpSpPr>
              <p:cNvPr id="44" name="קבוצה 43">
                <a:extLst>
                  <a:ext uri="{FF2B5EF4-FFF2-40B4-BE49-F238E27FC236}">
                    <a16:creationId xmlns:a16="http://schemas.microsoft.com/office/drawing/2014/main" id="{9C3C4FB9-C10F-CCF7-2A96-72045C6C6836}"/>
                  </a:ext>
                </a:extLst>
              </p:cNvPr>
              <p:cNvGrpSpPr/>
              <p:nvPr/>
            </p:nvGrpSpPr>
            <p:grpSpPr>
              <a:xfrm>
                <a:off x="210529" y="1125178"/>
                <a:ext cx="9567988" cy="6227246"/>
                <a:chOff x="139907" y="625746"/>
                <a:chExt cx="10986766" cy="5304276"/>
              </a:xfrm>
            </p:grpSpPr>
            <p:grpSp>
              <p:nvGrpSpPr>
                <p:cNvPr id="47" name="קבוצה 46">
                  <a:extLst>
                    <a:ext uri="{FF2B5EF4-FFF2-40B4-BE49-F238E27FC236}">
                      <a16:creationId xmlns:a16="http://schemas.microsoft.com/office/drawing/2014/main" id="{5C397775-148C-7D07-5F10-661D15FD530E}"/>
                    </a:ext>
                  </a:extLst>
                </p:cNvPr>
                <p:cNvGrpSpPr/>
                <p:nvPr/>
              </p:nvGrpSpPr>
              <p:grpSpPr>
                <a:xfrm>
                  <a:off x="139907" y="625746"/>
                  <a:ext cx="8576148" cy="5304276"/>
                  <a:chOff x="806231" y="1469664"/>
                  <a:chExt cx="11556050" cy="4169128"/>
                </a:xfrm>
              </p:grpSpPr>
              <p:sp>
                <p:nvSpPr>
                  <p:cNvPr id="53" name="חץ ימינה 52">
                    <a:extLst>
                      <a:ext uri="{FF2B5EF4-FFF2-40B4-BE49-F238E27FC236}">
                        <a16:creationId xmlns:a16="http://schemas.microsoft.com/office/drawing/2014/main" id="{9FC38C93-AE06-FE6C-6263-DDCECDA79BB5}"/>
                      </a:ext>
                    </a:extLst>
                  </p:cNvPr>
                  <p:cNvSpPr/>
                  <p:nvPr/>
                </p:nvSpPr>
                <p:spPr>
                  <a:xfrm>
                    <a:off x="9901677" y="1665715"/>
                    <a:ext cx="479437" cy="247779"/>
                  </a:xfrm>
                  <a:prstGeom prst="rightArrow">
                    <a:avLst/>
                  </a:prstGeom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marL="0" algn="ctr" defTabSz="914400" rtl="1" eaLnBrk="1" latinLnBrk="0" hangingPunct="1"/>
                    <a:endParaRPr lang="he-IL" sz="1400"/>
                  </a:p>
                </p:txBody>
              </p:sp>
              <p:sp>
                <p:nvSpPr>
                  <p:cNvPr id="54" name="תיבת טקסט 53">
                    <a:extLst>
                      <a:ext uri="{FF2B5EF4-FFF2-40B4-BE49-F238E27FC236}">
                        <a16:creationId xmlns:a16="http://schemas.microsoft.com/office/drawing/2014/main" id="{0E67D612-4B3F-4253-AAFC-45067639B531}"/>
                      </a:ext>
                    </a:extLst>
                  </p:cNvPr>
                  <p:cNvSpPr txBox="1"/>
                  <p:nvPr/>
                </p:nvSpPr>
                <p:spPr>
                  <a:xfrm>
                    <a:off x="10538872" y="1469664"/>
                    <a:ext cx="1796753" cy="576430"/>
                  </a:xfrm>
                  <a:prstGeom prst="rect">
                    <a:avLst/>
                  </a:prstGeom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wrap="square" rtlCol="1">
                    <a:spAutoFit/>
                  </a:bodyPr>
                  <a:lstStyle/>
                  <a:p>
                    <a:pPr marL="0" algn="r" defTabSz="914400" eaLnBrk="1" latinLnBrk="0" hangingPunct="1"/>
                    <a:r>
                      <a:rPr lang="he-IL" sz="1050" dirty="0"/>
                      <a:t>פיתוח דינאמי</a:t>
                    </a:r>
                    <a:endParaRPr lang="he-IL" sz="900" dirty="0"/>
                  </a:p>
                </p:txBody>
              </p:sp>
              <p:grpSp>
                <p:nvGrpSpPr>
                  <p:cNvPr id="55" name="קבוצה 54">
                    <a:extLst>
                      <a:ext uri="{FF2B5EF4-FFF2-40B4-BE49-F238E27FC236}">
                        <a16:creationId xmlns:a16="http://schemas.microsoft.com/office/drawing/2014/main" id="{D19B5EF2-AB81-AE68-7E0E-C0F50E8E4525}"/>
                      </a:ext>
                    </a:extLst>
                  </p:cNvPr>
                  <p:cNvGrpSpPr/>
                  <p:nvPr/>
                </p:nvGrpSpPr>
                <p:grpSpPr>
                  <a:xfrm>
                    <a:off x="806231" y="1469664"/>
                    <a:ext cx="8743913" cy="4169128"/>
                    <a:chOff x="683158" y="1476471"/>
                    <a:chExt cx="9855926" cy="2980072"/>
                  </a:xfrm>
                </p:grpSpPr>
                <p:sp>
                  <p:nvSpPr>
                    <p:cNvPr id="58" name="תיבת טקסט 57">
                      <a:extLst>
                        <a:ext uri="{FF2B5EF4-FFF2-40B4-BE49-F238E27FC236}">
                          <a16:creationId xmlns:a16="http://schemas.microsoft.com/office/drawing/2014/main" id="{6872F533-AAC7-C739-E26D-E802A974738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799544" y="1485704"/>
                      <a:ext cx="1495137" cy="399543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2">
                        <a:shade val="50000"/>
                      </a:schemeClr>
                    </a:lnRef>
                    <a:fillRef idx="1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wrap="square" rtlCol="1">
                      <a:spAutoFit/>
                    </a:bodyPr>
                    <a:lstStyle/>
                    <a:p>
                      <a:pPr marL="0" algn="r" defTabSz="914400" eaLnBrk="1" latinLnBrk="0" hangingPunct="1"/>
                      <a:r>
                        <a:rPr lang="he-IL" sz="1000" dirty="0"/>
                        <a:t>סימולציה</a:t>
                      </a:r>
                      <a:endParaRPr lang="en-US" sz="1400" dirty="0"/>
                    </a:p>
                  </p:txBody>
                </p:sp>
                <p:sp>
                  <p:nvSpPr>
                    <p:cNvPr id="59" name="תיבת טקסט 58">
                      <a:extLst>
                        <a:ext uri="{FF2B5EF4-FFF2-40B4-BE49-F238E27FC236}">
                          <a16:creationId xmlns:a16="http://schemas.microsoft.com/office/drawing/2014/main" id="{D96758EA-32DF-00E4-4578-31123F50092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507033" y="1476471"/>
                      <a:ext cx="2032051" cy="412030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2">
                        <a:shade val="50000"/>
                      </a:schemeClr>
                    </a:lnRef>
                    <a:fillRef idx="1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wrap="square" rtlCol="1">
                      <a:spAutoFit/>
                    </a:bodyPr>
                    <a:lstStyle/>
                    <a:p>
                      <a:r>
                        <a:rPr lang="he-IL" sz="1000" dirty="0"/>
                        <a:t>תכנון בקרים</a:t>
                      </a:r>
                      <a:endParaRPr lang="he-IL" sz="800" dirty="0"/>
                    </a:p>
                  </p:txBody>
                </p:sp>
                <p:sp>
                  <p:nvSpPr>
                    <p:cNvPr id="60" name="חץ ימינה 59">
                      <a:extLst>
                        <a:ext uri="{FF2B5EF4-FFF2-40B4-BE49-F238E27FC236}">
                          <a16:creationId xmlns:a16="http://schemas.microsoft.com/office/drawing/2014/main" id="{9F47DD9F-A011-2545-039B-31DEA5981C0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83460" y="1592674"/>
                      <a:ext cx="527335" cy="201045"/>
                    </a:xfrm>
                    <a:prstGeom prst="rightArrow">
                      <a:avLst/>
                    </a:prstGeom>
                  </p:spPr>
                  <p:style>
                    <a:lnRef idx="2">
                      <a:schemeClr val="accent2">
                        <a:shade val="50000"/>
                      </a:schemeClr>
                    </a:lnRef>
                    <a:fillRef idx="1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tlCol="1" anchor="ctr"/>
                    <a:lstStyle/>
                    <a:p>
                      <a:pPr marL="0" algn="ctr" defTabSz="914400" rtl="1" eaLnBrk="1" latinLnBrk="0" hangingPunct="1"/>
                      <a:endParaRPr lang="he-IL" sz="1400" dirty="0"/>
                    </a:p>
                  </p:txBody>
                </p:sp>
                <p:sp>
                  <p:nvSpPr>
                    <p:cNvPr id="61" name="תיבת טקסט 60">
                      <a:extLst>
                        <a:ext uri="{FF2B5EF4-FFF2-40B4-BE49-F238E27FC236}">
                          <a16:creationId xmlns:a16="http://schemas.microsoft.com/office/drawing/2014/main" id="{A43B432C-CE08-252A-4DB4-C3E7A102056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557449" y="2799845"/>
                      <a:ext cx="2187450" cy="412030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6">
                        <a:shade val="50000"/>
                      </a:schemeClr>
                    </a:lnRef>
                    <a:fillRef idx="1">
                      <a:schemeClr val="accent6"/>
                    </a:fillRef>
                    <a:effectRef idx="0">
                      <a:schemeClr val="accent6"/>
                    </a:effectRef>
                    <a:fontRef idx="minor">
                      <a:schemeClr val="lt1"/>
                    </a:fontRef>
                  </p:style>
                  <p:txBody>
                    <a:bodyPr wrap="square" rtlCol="1">
                      <a:spAutoFit/>
                    </a:bodyPr>
                    <a:lstStyle/>
                    <a:p>
                      <a:r>
                        <a:rPr lang="he-IL" sz="1050" dirty="0"/>
                        <a:t>מדידות מערכת</a:t>
                      </a:r>
                      <a:endParaRPr lang="en-US" sz="1050" dirty="0"/>
                    </a:p>
                  </p:txBody>
                </p:sp>
                <p:sp>
                  <p:nvSpPr>
                    <p:cNvPr id="62" name="תיבת טקסט 61">
                      <a:extLst>
                        <a:ext uri="{FF2B5EF4-FFF2-40B4-BE49-F238E27FC236}">
                          <a16:creationId xmlns:a16="http://schemas.microsoft.com/office/drawing/2014/main" id="{C80E0180-F70C-9F4B-BD00-33F37CDD4BD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83158" y="2766250"/>
                      <a:ext cx="1873438" cy="412030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6">
                        <a:shade val="50000"/>
                      </a:schemeClr>
                    </a:lnRef>
                    <a:fillRef idx="1">
                      <a:schemeClr val="accent6"/>
                    </a:fillRef>
                    <a:effectRef idx="0">
                      <a:schemeClr val="accent6"/>
                    </a:effectRef>
                    <a:fontRef idx="minor">
                      <a:schemeClr val="lt1"/>
                    </a:fontRef>
                  </p:style>
                  <p:txBody>
                    <a:bodyPr wrap="square" rtlCol="1">
                      <a:spAutoFit/>
                    </a:bodyPr>
                    <a:lstStyle/>
                    <a:p>
                      <a:pPr marL="0" algn="l" defTabSz="914400" rtl="0" eaLnBrk="1" latinLnBrk="0" hangingPunct="1"/>
                      <a:r>
                        <a:rPr lang="he-IL" sz="1050" dirty="0"/>
                        <a:t>אנליזה מכנית</a:t>
                      </a:r>
                      <a:endParaRPr lang="en-US" sz="1050" dirty="0"/>
                    </a:p>
                  </p:txBody>
                </p:sp>
                <p:sp>
                  <p:nvSpPr>
                    <p:cNvPr id="63" name="חץ ימינה 62">
                      <a:extLst>
                        <a:ext uri="{FF2B5EF4-FFF2-40B4-BE49-F238E27FC236}">
                          <a16:creationId xmlns:a16="http://schemas.microsoft.com/office/drawing/2014/main" id="{871A1828-64DF-C464-5960-C87B954152F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52309" y="2850696"/>
                      <a:ext cx="527705" cy="180231"/>
                    </a:xfrm>
                    <a:prstGeom prst="rightArrow">
                      <a:avLst/>
                    </a:prstGeom>
                  </p:spPr>
                  <p:style>
                    <a:lnRef idx="2">
                      <a:schemeClr val="accent6">
                        <a:shade val="50000"/>
                      </a:schemeClr>
                    </a:lnRef>
                    <a:fillRef idx="1">
                      <a:schemeClr val="accent6"/>
                    </a:fillRef>
                    <a:effectRef idx="0">
                      <a:schemeClr val="accent6"/>
                    </a:effectRef>
                    <a:fontRef idx="minor">
                      <a:schemeClr val="lt1"/>
                    </a:fontRef>
                  </p:style>
                  <p:txBody>
                    <a:bodyPr rtlCol="1" anchor="ctr"/>
                    <a:lstStyle/>
                    <a:p>
                      <a:pPr marL="0" algn="ctr" defTabSz="914400" rtl="1" eaLnBrk="1" latinLnBrk="0" hangingPunct="1"/>
                      <a:endParaRPr lang="he-IL" sz="1400"/>
                    </a:p>
                  </p:txBody>
                </p:sp>
                <p:sp>
                  <p:nvSpPr>
                    <p:cNvPr id="64" name="חץ ימינה 63">
                      <a:extLst>
                        <a:ext uri="{FF2B5EF4-FFF2-40B4-BE49-F238E27FC236}">
                          <a16:creationId xmlns:a16="http://schemas.microsoft.com/office/drawing/2014/main" id="{E02FDBFD-830A-1DC8-6E3C-B0B6C7896CCA}"/>
                        </a:ext>
                      </a:extLst>
                    </p:cNvPr>
                    <p:cNvSpPr/>
                    <p:nvPr/>
                  </p:nvSpPr>
                  <p:spPr>
                    <a:xfrm rot="19165331">
                      <a:off x="4766804" y="2323234"/>
                      <a:ext cx="1144385" cy="97331"/>
                    </a:xfrm>
                    <a:prstGeom prst="rightArrow">
                      <a:avLst>
                        <a:gd name="adj1" fmla="val 43404"/>
                        <a:gd name="adj2" fmla="val 50000"/>
                      </a:avLst>
                    </a:prstGeom>
                  </p:spPr>
                  <p:style>
                    <a:lnRef idx="1">
                      <a:schemeClr val="accent2"/>
                    </a:lnRef>
                    <a:fillRef idx="3">
                      <a:schemeClr val="accent2"/>
                    </a:fillRef>
                    <a:effectRef idx="2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tlCol="1" anchor="ctr"/>
                    <a:lstStyle/>
                    <a:p>
                      <a:pPr marL="0" algn="ctr" defTabSz="914400" rtl="1" eaLnBrk="1" latinLnBrk="0" hangingPunct="1"/>
                      <a:endParaRPr lang="he-IL" sz="1400"/>
                    </a:p>
                  </p:txBody>
                </p:sp>
                <p:sp>
                  <p:nvSpPr>
                    <p:cNvPr id="65" name="חץ ימינה 64">
                      <a:extLst>
                        <a:ext uri="{FF2B5EF4-FFF2-40B4-BE49-F238E27FC236}">
                          <a16:creationId xmlns:a16="http://schemas.microsoft.com/office/drawing/2014/main" id="{156CC115-C44E-CAC1-3D10-6F9810E6CDB2}"/>
                        </a:ext>
                      </a:extLst>
                    </p:cNvPr>
                    <p:cNvSpPr/>
                    <p:nvPr/>
                  </p:nvSpPr>
                  <p:spPr>
                    <a:xfrm rot="1909782">
                      <a:off x="4735374" y="3570343"/>
                      <a:ext cx="1207243" cy="95449"/>
                    </a:xfrm>
                    <a:prstGeom prst="rightArrow">
                      <a:avLst/>
                    </a:prstGeom>
                  </p:spPr>
                  <p:style>
                    <a:lnRef idx="2">
                      <a:schemeClr val="accent4">
                        <a:shade val="50000"/>
                      </a:schemeClr>
                    </a:lnRef>
                    <a:fillRef idx="1">
                      <a:schemeClr val="accent4"/>
                    </a:fillRef>
                    <a:effectRef idx="0">
                      <a:schemeClr val="accent4"/>
                    </a:effectRef>
                    <a:fontRef idx="minor">
                      <a:schemeClr val="lt1"/>
                    </a:fontRef>
                  </p:style>
                  <p:txBody>
                    <a:bodyPr rtlCol="1" anchor="ctr"/>
                    <a:lstStyle/>
                    <a:p>
                      <a:pPr marL="0" algn="ctr" defTabSz="914400" rtl="1" eaLnBrk="1" latinLnBrk="0" hangingPunct="1"/>
                      <a:endParaRPr lang="he-IL" sz="1400"/>
                    </a:p>
                  </p:txBody>
                </p:sp>
                <p:sp>
                  <p:nvSpPr>
                    <p:cNvPr id="66" name="תיבת טקסט 65">
                      <a:extLst>
                        <a:ext uri="{FF2B5EF4-FFF2-40B4-BE49-F238E27FC236}">
                          <a16:creationId xmlns:a16="http://schemas.microsoft.com/office/drawing/2014/main" id="{FDCDA187-9CCF-7BBA-C6C8-1E57AC2B79B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717871" y="4044513"/>
                      <a:ext cx="1495137" cy="412030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4">
                        <a:shade val="50000"/>
                      </a:schemeClr>
                    </a:lnRef>
                    <a:fillRef idx="1">
                      <a:schemeClr val="accent4"/>
                    </a:fillRef>
                    <a:effectRef idx="0">
                      <a:schemeClr val="accent4"/>
                    </a:effectRef>
                    <a:fontRef idx="minor">
                      <a:schemeClr val="lt1"/>
                    </a:fontRef>
                  </p:style>
                  <p:txBody>
                    <a:bodyPr wrap="square" rtlCol="1">
                      <a:spAutoFit/>
                    </a:bodyPr>
                    <a:lstStyle/>
                    <a:p>
                      <a:pPr marL="0" algn="r" defTabSz="914400" eaLnBrk="1" latinLnBrk="0" hangingPunct="1"/>
                      <a:r>
                        <a:rPr lang="he-IL" sz="1050" dirty="0">
                          <a:solidFill>
                            <a:sysClr val="windowText" lastClr="000000"/>
                          </a:solidFill>
                        </a:rPr>
                        <a:t>סימולציה</a:t>
                      </a:r>
                      <a:endParaRPr lang="en-US" sz="1050" dirty="0">
                        <a:solidFill>
                          <a:sysClr val="windowText" lastClr="000000"/>
                        </a:solidFill>
                      </a:endParaRPr>
                    </a:p>
                  </p:txBody>
                </p:sp>
                <p:sp>
                  <p:nvSpPr>
                    <p:cNvPr id="67" name="תיבת טקסט 66">
                      <a:extLst>
                        <a:ext uri="{FF2B5EF4-FFF2-40B4-BE49-F238E27FC236}">
                          <a16:creationId xmlns:a16="http://schemas.microsoft.com/office/drawing/2014/main" id="{ADA2675C-EAC0-101B-144F-C8FB9AE1B74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507033" y="4044513"/>
                      <a:ext cx="2025256" cy="412030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4">
                        <a:shade val="50000"/>
                      </a:schemeClr>
                    </a:lnRef>
                    <a:fillRef idx="1">
                      <a:schemeClr val="accent4"/>
                    </a:fillRef>
                    <a:effectRef idx="0">
                      <a:schemeClr val="accent4"/>
                    </a:effectRef>
                    <a:fontRef idx="minor">
                      <a:schemeClr val="lt1"/>
                    </a:fontRef>
                  </p:style>
                  <p:txBody>
                    <a:bodyPr wrap="square" rtlCol="1">
                      <a:spAutoFit/>
                    </a:bodyPr>
                    <a:lstStyle/>
                    <a:p>
                      <a:pPr marL="0" algn="r" defTabSz="914400" eaLnBrk="1" latinLnBrk="0" hangingPunct="1"/>
                      <a:r>
                        <a:rPr lang="he-IL" sz="1050" dirty="0">
                          <a:solidFill>
                            <a:sysClr val="windowText" lastClr="000000"/>
                          </a:solidFill>
                        </a:rPr>
                        <a:t>תכנון בקרים</a:t>
                      </a:r>
                      <a:endParaRPr lang="en-US" sz="1050" dirty="0">
                        <a:solidFill>
                          <a:sysClr val="windowText" lastClr="000000"/>
                        </a:solidFill>
                      </a:endParaRPr>
                    </a:p>
                  </p:txBody>
                </p:sp>
                <p:sp>
                  <p:nvSpPr>
                    <p:cNvPr id="68" name="חץ ימינה 67">
                      <a:extLst>
                        <a:ext uri="{FF2B5EF4-FFF2-40B4-BE49-F238E27FC236}">
                          <a16:creationId xmlns:a16="http://schemas.microsoft.com/office/drawing/2014/main" id="{1C131D7F-3B34-7042-E98B-250DB8649FE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617458" y="4161971"/>
                      <a:ext cx="527335" cy="201045"/>
                    </a:xfrm>
                    <a:prstGeom prst="rightArrow">
                      <a:avLst/>
                    </a:prstGeom>
                  </p:spPr>
                  <p:style>
                    <a:lnRef idx="2">
                      <a:schemeClr val="accent4">
                        <a:shade val="50000"/>
                      </a:schemeClr>
                    </a:lnRef>
                    <a:fillRef idx="1">
                      <a:schemeClr val="accent4"/>
                    </a:fillRef>
                    <a:effectRef idx="0">
                      <a:schemeClr val="accent4"/>
                    </a:effectRef>
                    <a:fontRef idx="minor">
                      <a:schemeClr val="lt1"/>
                    </a:fontRef>
                  </p:style>
                  <p:txBody>
                    <a:bodyPr rtlCol="1" anchor="ctr"/>
                    <a:lstStyle/>
                    <a:p>
                      <a:pPr marL="0" algn="ctr" defTabSz="914400" rtl="1" eaLnBrk="1" latinLnBrk="0" hangingPunct="1"/>
                      <a:endParaRPr lang="he-IL" sz="1400"/>
                    </a:p>
                  </p:txBody>
                </p:sp>
              </p:grpSp>
              <p:sp>
                <p:nvSpPr>
                  <p:cNvPr id="56" name="חץ ימינה 55">
                    <a:extLst>
                      <a:ext uri="{FF2B5EF4-FFF2-40B4-BE49-F238E27FC236}">
                        <a16:creationId xmlns:a16="http://schemas.microsoft.com/office/drawing/2014/main" id="{4BCEC4FA-FEBC-C737-5A6C-DEE4A100ECF4}"/>
                      </a:ext>
                    </a:extLst>
                  </p:cNvPr>
                  <p:cNvSpPr/>
                  <p:nvPr/>
                </p:nvSpPr>
                <p:spPr>
                  <a:xfrm>
                    <a:off x="9719017" y="5226686"/>
                    <a:ext cx="479437" cy="247779"/>
                  </a:xfrm>
                  <a:prstGeom prst="rightArrow">
                    <a:avLst/>
                  </a:prstGeom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marL="0" algn="ctr" defTabSz="914400" rtl="1" eaLnBrk="1" latinLnBrk="0" hangingPunct="1"/>
                    <a:endParaRPr lang="he-IL" sz="1400"/>
                  </a:p>
                </p:txBody>
              </p:sp>
              <p:sp>
                <p:nvSpPr>
                  <p:cNvPr id="57" name="תיבת טקסט 56">
                    <a:extLst>
                      <a:ext uri="{FF2B5EF4-FFF2-40B4-BE49-F238E27FC236}">
                        <a16:creationId xmlns:a16="http://schemas.microsoft.com/office/drawing/2014/main" id="{DDC89116-4587-3C00-6D3D-B54D76DD713D}"/>
                      </a:ext>
                    </a:extLst>
                  </p:cNvPr>
                  <p:cNvSpPr txBox="1"/>
                  <p:nvPr/>
                </p:nvSpPr>
                <p:spPr>
                  <a:xfrm>
                    <a:off x="10565527" y="5051038"/>
                    <a:ext cx="1796754" cy="576431"/>
                  </a:xfrm>
                  <a:prstGeom prst="rect">
                    <a:avLst/>
                  </a:prstGeom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wrap="square" rtlCol="1">
                    <a:spAutoFit/>
                  </a:bodyPr>
                  <a:lstStyle/>
                  <a:p>
                    <a:pPr marL="0" algn="r" defTabSz="914400" eaLnBrk="1" latinLnBrk="0" hangingPunct="1"/>
                    <a:r>
                      <a:rPr lang="he-IL" sz="1050" dirty="0">
                        <a:solidFill>
                          <a:sysClr val="windowText" lastClr="000000"/>
                        </a:solidFill>
                      </a:rPr>
                      <a:t>פיתוח דינאמי</a:t>
                    </a:r>
                    <a:endParaRPr lang="he-IL" sz="900" dirty="0">
                      <a:solidFill>
                        <a:sysClr val="windowText" lastClr="000000"/>
                      </a:solidFill>
                    </a:endParaRPr>
                  </a:p>
                </p:txBody>
              </p:sp>
            </p:grpSp>
            <p:sp>
              <p:nvSpPr>
                <p:cNvPr id="48" name="תיבת טקסט 47">
                  <a:extLst>
                    <a:ext uri="{FF2B5EF4-FFF2-40B4-BE49-F238E27FC236}">
                      <a16:creationId xmlns:a16="http://schemas.microsoft.com/office/drawing/2014/main" id="{614B3559-BD51-908D-301B-07799CBE3353}"/>
                    </a:ext>
                  </a:extLst>
                </p:cNvPr>
                <p:cNvSpPr txBox="1"/>
                <p:nvPr/>
              </p:nvSpPr>
              <p:spPr>
                <a:xfrm>
                  <a:off x="7616040" y="2758510"/>
                  <a:ext cx="1233476" cy="711153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1">
                  <a:spAutoFit/>
                </a:bodyPr>
                <a:lstStyle/>
                <a:p>
                  <a:pPr marL="0" algn="r" defTabSz="914400" eaLnBrk="1" latinLnBrk="0" hangingPunct="1"/>
                  <a:r>
                    <a:rPr lang="he-IL" sz="1000" dirty="0"/>
                    <a:t>שילוב מערכות</a:t>
                  </a:r>
                  <a:endParaRPr lang="he-IL" sz="800" dirty="0"/>
                </a:p>
              </p:txBody>
            </p:sp>
            <p:sp>
              <p:nvSpPr>
                <p:cNvPr id="49" name="תיבת טקסט 48">
                  <a:extLst>
                    <a:ext uri="{FF2B5EF4-FFF2-40B4-BE49-F238E27FC236}">
                      <a16:creationId xmlns:a16="http://schemas.microsoft.com/office/drawing/2014/main" id="{CA757C8D-7D12-66D9-3C00-1BC6FBCEE58F}"/>
                    </a:ext>
                  </a:extLst>
                </p:cNvPr>
                <p:cNvSpPr txBox="1"/>
                <p:nvPr/>
              </p:nvSpPr>
              <p:spPr>
                <a:xfrm>
                  <a:off x="9686451" y="2384444"/>
                  <a:ext cx="1440222" cy="155564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1">
                  <a:spAutoFit/>
                </a:bodyPr>
                <a:lstStyle/>
                <a:p>
                  <a:pPr marL="0" algn="r" defTabSz="914400" eaLnBrk="1" latinLnBrk="0" hangingPunct="1"/>
                  <a:r>
                    <a:rPr lang="he-IL" sz="900" dirty="0"/>
                    <a:t>פיתוח דינאמי –</a:t>
                  </a:r>
                </a:p>
                <a:p>
                  <a:pPr marL="0" algn="r" defTabSz="914400" eaLnBrk="1" latinLnBrk="0" hangingPunct="1"/>
                  <a:r>
                    <a:rPr lang="he-IL" sz="900" dirty="0"/>
                    <a:t>מערכות משולבות</a:t>
                  </a:r>
                  <a:endParaRPr lang="he-IL" sz="700" dirty="0"/>
                </a:p>
                <a:p>
                  <a:pPr marL="0" algn="l" defTabSz="914400" rtl="0" eaLnBrk="1" latinLnBrk="0" hangingPunct="1"/>
                  <a:endParaRPr lang="he-IL" sz="1100" dirty="0"/>
                </a:p>
              </p:txBody>
            </p:sp>
            <p:sp>
              <p:nvSpPr>
                <p:cNvPr id="50" name="חץ ימינה 49">
                  <a:extLst>
                    <a:ext uri="{FF2B5EF4-FFF2-40B4-BE49-F238E27FC236}">
                      <a16:creationId xmlns:a16="http://schemas.microsoft.com/office/drawing/2014/main" id="{7A9801CF-5F8B-1AB5-A114-B845925E1A7C}"/>
                    </a:ext>
                  </a:extLst>
                </p:cNvPr>
                <p:cNvSpPr/>
                <p:nvPr/>
              </p:nvSpPr>
              <p:spPr>
                <a:xfrm rot="5400000">
                  <a:off x="7887595" y="1937466"/>
                  <a:ext cx="530379" cy="206895"/>
                </a:xfrm>
                <a:prstGeom prst="rightArrow">
                  <a:avLst>
                    <a:gd name="adj1" fmla="val 43404"/>
                    <a:gd name="adj2" fmla="val 50000"/>
                  </a:avLst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marL="0" algn="ctr" defTabSz="914400" rtl="1" eaLnBrk="1" latinLnBrk="0" hangingPunct="1"/>
                  <a:endParaRPr lang="he-IL" sz="1400"/>
                </a:p>
              </p:txBody>
            </p:sp>
            <p:sp>
              <p:nvSpPr>
                <p:cNvPr id="51" name="חץ ימינה 50">
                  <a:extLst>
                    <a:ext uri="{FF2B5EF4-FFF2-40B4-BE49-F238E27FC236}">
                      <a16:creationId xmlns:a16="http://schemas.microsoft.com/office/drawing/2014/main" id="{1760DF88-ADEE-F644-E320-A352D71FAD03}"/>
                    </a:ext>
                  </a:extLst>
                </p:cNvPr>
                <p:cNvSpPr/>
                <p:nvPr/>
              </p:nvSpPr>
              <p:spPr>
                <a:xfrm rot="16200000">
                  <a:off x="7806724" y="4304188"/>
                  <a:ext cx="654563" cy="169332"/>
                </a:xfrm>
                <a:prstGeom prst="rightArrow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marL="0" algn="ctr" defTabSz="914400" rtl="1" eaLnBrk="1" latinLnBrk="0" hangingPunct="1"/>
                  <a:endParaRPr lang="he-IL" sz="1400"/>
                </a:p>
              </p:txBody>
            </p:sp>
            <p:sp>
              <p:nvSpPr>
                <p:cNvPr id="52" name="חץ ימינה 51">
                  <a:extLst>
                    <a:ext uri="{FF2B5EF4-FFF2-40B4-BE49-F238E27FC236}">
                      <a16:creationId xmlns:a16="http://schemas.microsoft.com/office/drawing/2014/main" id="{4CC79AFA-221B-F696-8FAF-8654B8EB45C0}"/>
                    </a:ext>
                  </a:extLst>
                </p:cNvPr>
                <p:cNvSpPr/>
                <p:nvPr/>
              </p:nvSpPr>
              <p:spPr>
                <a:xfrm>
                  <a:off x="8998708" y="2956463"/>
                  <a:ext cx="355804" cy="315240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marL="0" algn="ctr" defTabSz="914400" rtl="1" eaLnBrk="1" latinLnBrk="0" hangingPunct="1"/>
                  <a:endParaRPr lang="he-IL" sz="1400"/>
                </a:p>
              </p:txBody>
            </p:sp>
          </p:grpSp>
          <p:sp>
            <p:nvSpPr>
              <p:cNvPr id="45" name="חץ ימינה 44">
                <a:extLst>
                  <a:ext uri="{FF2B5EF4-FFF2-40B4-BE49-F238E27FC236}">
                    <a16:creationId xmlns:a16="http://schemas.microsoft.com/office/drawing/2014/main" id="{DCAF4E88-980B-A940-D125-9EB5C8D757AB}"/>
                  </a:ext>
                </a:extLst>
              </p:cNvPr>
              <p:cNvSpPr/>
              <p:nvPr/>
            </p:nvSpPr>
            <p:spPr>
              <a:xfrm>
                <a:off x="9979295" y="3739248"/>
                <a:ext cx="431458" cy="283754"/>
              </a:xfrm>
              <a:prstGeom prst="right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marL="0" algn="ctr" defTabSz="914400" rtl="1" eaLnBrk="1" latinLnBrk="0" hangingPunct="1"/>
                <a:endParaRPr lang="he-IL"/>
              </a:p>
            </p:txBody>
          </p:sp>
          <p:sp>
            <p:nvSpPr>
              <p:cNvPr id="46" name="תיבת טקסט 45">
                <a:extLst>
                  <a:ext uri="{FF2B5EF4-FFF2-40B4-BE49-F238E27FC236}">
                    <a16:creationId xmlns:a16="http://schemas.microsoft.com/office/drawing/2014/main" id="{929DDF1C-6B27-F26E-8889-AF900DDFEC7B}"/>
                  </a:ext>
                </a:extLst>
              </p:cNvPr>
              <p:cNvSpPr txBox="1"/>
              <p:nvPr/>
            </p:nvSpPr>
            <p:spPr>
              <a:xfrm>
                <a:off x="10479489" y="3120300"/>
                <a:ext cx="1254239" cy="1878520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1">
                <a:spAutoFit/>
              </a:bodyPr>
              <a:lstStyle/>
              <a:p>
                <a:r>
                  <a:rPr lang="he-IL" sz="1000" dirty="0"/>
                  <a:t>מבחני שטח – אופטימיזציה ועדכון</a:t>
                </a:r>
                <a:endParaRPr lang="he-IL" sz="800" dirty="0"/>
              </a:p>
            </p:txBody>
          </p:sp>
        </p:grpSp>
      </p:grpSp>
      <p:pic>
        <p:nvPicPr>
          <p:cNvPr id="2" name="Picture 5">
            <a:extLst>
              <a:ext uri="{FF2B5EF4-FFF2-40B4-BE49-F238E27FC236}">
                <a16:creationId xmlns:a16="http://schemas.microsoft.com/office/drawing/2014/main" id="{926EF1A7-0FB7-878A-5B39-625F650972A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417" y="78322"/>
            <a:ext cx="2925420" cy="666735"/>
          </a:xfrm>
          <a:prstGeom prst="rect">
            <a:avLst/>
          </a:prstGeom>
        </p:spPr>
      </p:pic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CD0E6B25-78C7-050F-644F-F34E5BFC7887}"/>
              </a:ext>
            </a:extLst>
          </p:cNvPr>
          <p:cNvSpPr txBox="1"/>
          <p:nvPr/>
        </p:nvSpPr>
        <p:spPr>
          <a:xfrm>
            <a:off x="1943551" y="47974"/>
            <a:ext cx="6403329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3200" dirty="0"/>
              <a:t>דיאגרמת בלוקים - פירוט</a:t>
            </a:r>
          </a:p>
        </p:txBody>
      </p:sp>
    </p:spTree>
    <p:extLst>
      <p:ext uri="{BB962C8B-B14F-4D97-AF65-F5344CB8AC3E}">
        <p14:creationId xmlns:p14="http://schemas.microsoft.com/office/powerpoint/2010/main" val="2641989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3" grpId="0" animBg="1"/>
      <p:bldP spid="34" grpId="0" animBg="1"/>
      <p:bldP spid="34" grpId="1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קבוצה 38">
            <a:extLst>
              <a:ext uri="{FF2B5EF4-FFF2-40B4-BE49-F238E27FC236}">
                <a16:creationId xmlns:a16="http://schemas.microsoft.com/office/drawing/2014/main" id="{31EEF126-E7D9-9681-B23A-2861D52CB24C}"/>
              </a:ext>
            </a:extLst>
          </p:cNvPr>
          <p:cNvGrpSpPr/>
          <p:nvPr/>
        </p:nvGrpSpPr>
        <p:grpSpPr>
          <a:xfrm>
            <a:off x="106713" y="2569813"/>
            <a:ext cx="4579799" cy="1862346"/>
            <a:chOff x="4314277" y="717897"/>
            <a:chExt cx="4212622" cy="215459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תיבת טקסט 8">
                  <a:extLst>
                    <a:ext uri="{FF2B5EF4-FFF2-40B4-BE49-F238E27FC236}">
                      <a16:creationId xmlns:a16="http://schemas.microsoft.com/office/drawing/2014/main" id="{2502E97A-669B-6BD1-61BA-BCF3B0EFDAC5}"/>
                    </a:ext>
                  </a:extLst>
                </p:cNvPr>
                <p:cNvSpPr txBox="1"/>
                <p:nvPr/>
              </p:nvSpPr>
              <p:spPr>
                <a:xfrm>
                  <a:off x="4737296" y="717897"/>
                  <a:ext cx="1386252" cy="26950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1">
                  <a:spAutoFit/>
                </a:bodyPr>
                <a:lstStyle/>
                <a:p>
                  <a:pPr marL="0" algn="l" defTabSz="914400" rtl="0" eaLnBrk="1" latinLnBrk="0" hangingPunct="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𝑚𝑜𝑡𝑜𝑟</m:t>
                            </m:r>
                          </m:sub>
                        </m:sSub>
                        <m:r>
                          <a:rPr lang="en-US" sz="14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𝑒𝑛𝑔𝑖𝑛𝑒</m:t>
                            </m:r>
                          </m:sub>
                        </m:sSub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oMath>
                    </m:oMathPara>
                  </a14:m>
                  <a:endParaRPr lang="he-IL" sz="1400" dirty="0">
                    <a:solidFill>
                      <a:schemeClr val="accent2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9" name="תיבת טקסט 8">
                  <a:extLst>
                    <a:ext uri="{FF2B5EF4-FFF2-40B4-BE49-F238E27FC236}">
                      <a16:creationId xmlns:a16="http://schemas.microsoft.com/office/drawing/2014/main" id="{2502E97A-669B-6BD1-61BA-BCF3B0EFDAC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37296" y="717897"/>
                  <a:ext cx="1386252" cy="269504"/>
                </a:xfrm>
                <a:prstGeom prst="rect">
                  <a:avLst/>
                </a:prstGeom>
                <a:blipFill>
                  <a:blip r:embed="rId3"/>
                  <a:stretch>
                    <a:fillRect l="-1667" t="-31579" r="-8333" b="-36842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תיבת טקסט 9">
                  <a:extLst>
                    <a:ext uri="{FF2B5EF4-FFF2-40B4-BE49-F238E27FC236}">
                      <a16:creationId xmlns:a16="http://schemas.microsoft.com/office/drawing/2014/main" id="{D0E7C394-F311-4699-3ADF-67FFF0F03F2C}"/>
                    </a:ext>
                  </a:extLst>
                </p:cNvPr>
                <p:cNvSpPr txBox="1"/>
                <p:nvPr/>
              </p:nvSpPr>
              <p:spPr>
                <a:xfrm>
                  <a:off x="4314277" y="1732462"/>
                  <a:ext cx="2688235" cy="47320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1">
                  <a:spAutoFit/>
                </a:bodyPr>
                <a:lstStyle/>
                <a:p>
                  <a:pPr marL="0" algn="l" defTabSz="914400" rtl="0" eaLnBrk="1" latinLnBrk="0" hangingPunct="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𝑚𝑜𝑡𝑜𝑟</m:t>
                            </m:r>
                          </m:sub>
                        </m:sSub>
                        <m: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  <m: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  <m:f>
                          <m:fPr>
                            <m:ctrlPr>
                              <a:rPr lang="en-US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  <m:sSub>
                              <m:sSubPr>
                                <m:ctrlPr>
                                  <a:rPr lang="en-US" sz="1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l-GR" sz="1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Ω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𝑚𝑜𝑡𝑜𝑟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𝑑𝑡</m:t>
                            </m:r>
                          </m:den>
                        </m:f>
                      </m:oMath>
                    </m:oMathPara>
                  </a14:m>
                  <a:endParaRPr lang="he-IL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תיבת טקסט 9">
                  <a:extLst>
                    <a:ext uri="{FF2B5EF4-FFF2-40B4-BE49-F238E27FC236}">
                      <a16:creationId xmlns:a16="http://schemas.microsoft.com/office/drawing/2014/main" id="{D0E7C394-F311-4699-3ADF-67FFF0F03F2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14277" y="1732462"/>
                  <a:ext cx="2688235" cy="473209"/>
                </a:xfrm>
                <a:prstGeom prst="rect">
                  <a:avLst/>
                </a:prstGeom>
                <a:blipFill>
                  <a:blip r:embed="rId4"/>
                  <a:stretch>
                    <a:fillRect t="-3030" b="-15152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תיבת טקסט 10">
                  <a:extLst>
                    <a:ext uri="{FF2B5EF4-FFF2-40B4-BE49-F238E27FC236}">
                      <a16:creationId xmlns:a16="http://schemas.microsoft.com/office/drawing/2014/main" id="{D1204AF9-874B-82C7-DECA-E3F7E31C9076}"/>
                    </a:ext>
                  </a:extLst>
                </p:cNvPr>
                <p:cNvSpPr txBox="1"/>
                <p:nvPr/>
              </p:nvSpPr>
              <p:spPr>
                <a:xfrm>
                  <a:off x="4715263" y="1135950"/>
                  <a:ext cx="1365963" cy="47320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1">
                  <a:spAutoFit/>
                </a:bodyPr>
                <a:lstStyle/>
                <a:p>
                  <a:pPr marL="0" algn="l" defTabSz="914400" rtl="0" eaLnBrk="1" latinLnBrk="0" hangingPunct="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  <m:r>
                          <a:rPr lang="en-US" sz="1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𝐿𝑜𝑎𝑑</m:t>
                            </m:r>
                          </m:sub>
                        </m:sSub>
                        <m:f>
                          <m:fPr>
                            <m:ctrlPr>
                              <a:rPr lang="en-US" sz="1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  <m:sSub>
                              <m:sSubPr>
                                <m:ctrlPr>
                                  <a:rPr lang="en-US" sz="1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l-GR" sz="1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Ω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𝐿𝑜𝑎𝑑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1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𝑑𝑡</m:t>
                            </m:r>
                          </m:den>
                        </m:f>
                      </m:oMath>
                    </m:oMathPara>
                  </a14:m>
                  <a:endParaRPr lang="he-IL" sz="140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תיבת טקסט 10">
                  <a:extLst>
                    <a:ext uri="{FF2B5EF4-FFF2-40B4-BE49-F238E27FC236}">
                      <a16:creationId xmlns:a16="http://schemas.microsoft.com/office/drawing/2014/main" id="{D1204AF9-874B-82C7-DECA-E3F7E31C907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15263" y="1135950"/>
                  <a:ext cx="1365963" cy="473209"/>
                </a:xfrm>
                <a:prstGeom prst="rect">
                  <a:avLst/>
                </a:prstGeom>
                <a:blipFill>
                  <a:blip r:embed="rId5"/>
                  <a:stretch>
                    <a:fillRect l="-1695" t="-2941" r="-8475" b="-11765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תיבת טקסט 11">
                  <a:extLst>
                    <a:ext uri="{FF2B5EF4-FFF2-40B4-BE49-F238E27FC236}">
                      <a16:creationId xmlns:a16="http://schemas.microsoft.com/office/drawing/2014/main" id="{AD70C4A1-C808-8166-A0E6-993017F4BE71}"/>
                    </a:ext>
                  </a:extLst>
                </p:cNvPr>
                <p:cNvSpPr txBox="1"/>
                <p:nvPr/>
              </p:nvSpPr>
              <p:spPr>
                <a:xfrm>
                  <a:off x="4679377" y="2218798"/>
                  <a:ext cx="3847522" cy="65369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1">
                  <a:spAutoFit/>
                </a:bodyPr>
                <a:lstStyle/>
                <a:p>
                  <a:pPr algn="l" rtl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  <m:r>
                          <a:rPr lang="en-US" sz="14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nary>
                          <m:naryPr>
                            <m:limLoc m:val="undOvr"/>
                            <m:subHide m:val="on"/>
                            <m:supHide m:val="on"/>
                            <m:ctrlPr>
                              <a:rPr lang="en-US" sz="14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d>
                              <m:dPr>
                                <m:ctrlPr>
                                  <a:rPr lang="en-US" sz="1400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400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sz="1400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Ω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𝑚𝑜𝑡𝑜𝑟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1400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sz="1400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Ω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𝐿𝑜𝑎𝑑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14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𝑑𝑡</m:t>
                            </m:r>
                            <m:r>
                              <a:rPr lang="en-US" sz="14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400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𝑉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1400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400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sz="1400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Ω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𝑚𝑜𝑡𝑜𝑟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1400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sz="1400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Ω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𝐿𝑜𝑎𝑑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</m:oMath>
                    </m:oMathPara>
                  </a14:m>
                  <a:endParaRPr lang="he-IL" sz="1600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תיבת טקסט 11">
                  <a:extLst>
                    <a:ext uri="{FF2B5EF4-FFF2-40B4-BE49-F238E27FC236}">
                      <a16:creationId xmlns:a16="http://schemas.microsoft.com/office/drawing/2014/main" id="{AD70C4A1-C808-8166-A0E6-993017F4BE7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9377" y="2218798"/>
                  <a:ext cx="3847522" cy="653692"/>
                </a:xfrm>
                <a:prstGeom prst="rect">
                  <a:avLst/>
                </a:prstGeom>
                <a:blipFill>
                  <a:blip r:embed="rId6"/>
                  <a:stretch>
                    <a:fillRect l="-906" t="-153333" r="-2719" b="-215556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" name="אליפסה 28">
              <a:extLst>
                <a:ext uri="{FF2B5EF4-FFF2-40B4-BE49-F238E27FC236}">
                  <a16:creationId xmlns:a16="http://schemas.microsoft.com/office/drawing/2014/main" id="{70B4AD9B-B0DA-B210-6262-926F7B57EAC8}"/>
                </a:ext>
              </a:extLst>
            </p:cNvPr>
            <p:cNvSpPr/>
            <p:nvPr/>
          </p:nvSpPr>
          <p:spPr>
            <a:xfrm>
              <a:off x="4380826" y="796028"/>
              <a:ext cx="187426" cy="228008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marL="0" algn="ctr" defTabSz="914400" rtl="0" eaLnBrk="1" latinLnBrk="0" hangingPunct="1"/>
              <a:endParaRPr lang="he-IL"/>
            </a:p>
          </p:txBody>
        </p:sp>
        <p:sp>
          <p:nvSpPr>
            <p:cNvPr id="34" name="אליפסה 33">
              <a:extLst>
                <a:ext uri="{FF2B5EF4-FFF2-40B4-BE49-F238E27FC236}">
                  <a16:creationId xmlns:a16="http://schemas.microsoft.com/office/drawing/2014/main" id="{5FEBDFCB-3C0D-AABE-C49E-6B60D9E8F841}"/>
                </a:ext>
              </a:extLst>
            </p:cNvPr>
            <p:cNvSpPr/>
            <p:nvPr/>
          </p:nvSpPr>
          <p:spPr>
            <a:xfrm>
              <a:off x="4380826" y="2458218"/>
              <a:ext cx="187426" cy="228008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marL="0" algn="ctr" defTabSz="914400" rtl="0" eaLnBrk="1" latinLnBrk="0" hangingPunct="1"/>
              <a:endParaRPr lang="he-IL"/>
            </a:p>
          </p:txBody>
        </p:sp>
        <p:sp>
          <p:nvSpPr>
            <p:cNvPr id="35" name="אליפסה 34">
              <a:extLst>
                <a:ext uri="{FF2B5EF4-FFF2-40B4-BE49-F238E27FC236}">
                  <a16:creationId xmlns:a16="http://schemas.microsoft.com/office/drawing/2014/main" id="{E939BA31-E112-645D-586E-7D87136A2A33}"/>
                </a:ext>
              </a:extLst>
            </p:cNvPr>
            <p:cNvSpPr/>
            <p:nvPr/>
          </p:nvSpPr>
          <p:spPr>
            <a:xfrm>
              <a:off x="4380826" y="1353210"/>
              <a:ext cx="187426" cy="228008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marL="0" algn="ctr" defTabSz="914400" rtl="0" eaLnBrk="1" latinLnBrk="0" hangingPunct="1"/>
              <a:endParaRPr lang="he-IL" dirty="0"/>
            </a:p>
          </p:txBody>
        </p:sp>
        <p:sp>
          <p:nvSpPr>
            <p:cNvPr id="36" name="אליפסה 35">
              <a:extLst>
                <a:ext uri="{FF2B5EF4-FFF2-40B4-BE49-F238E27FC236}">
                  <a16:creationId xmlns:a16="http://schemas.microsoft.com/office/drawing/2014/main" id="{2BEE4387-E927-7F31-194C-06231ED96411}"/>
                </a:ext>
              </a:extLst>
            </p:cNvPr>
            <p:cNvSpPr/>
            <p:nvPr/>
          </p:nvSpPr>
          <p:spPr>
            <a:xfrm>
              <a:off x="4382260" y="1905714"/>
              <a:ext cx="187426" cy="22800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marL="0" algn="ctr" defTabSz="914400" rtl="0" eaLnBrk="1" latinLnBrk="0" hangingPunct="1"/>
              <a:endParaRPr lang="he-IL" dirty="0"/>
            </a:p>
          </p:txBody>
        </p:sp>
      </p:grpSp>
      <p:sp>
        <p:nvSpPr>
          <p:cNvPr id="40" name="תיבת טקסט 39">
            <a:extLst>
              <a:ext uri="{FF2B5EF4-FFF2-40B4-BE49-F238E27FC236}">
                <a16:creationId xmlns:a16="http://schemas.microsoft.com/office/drawing/2014/main" id="{6231E01C-F151-842C-9A09-FAEC318D200C}"/>
              </a:ext>
            </a:extLst>
          </p:cNvPr>
          <p:cNvSpPr txBox="1"/>
          <p:nvPr/>
        </p:nvSpPr>
        <p:spPr>
          <a:xfrm>
            <a:off x="6719796" y="1673794"/>
            <a:ext cx="4130841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 defTabSz="914400" eaLnBrk="1" latinLnBrk="0" hangingPunct="1">
              <a:buFont typeface="Wingdings" pitchFamily="2" charset="2"/>
              <a:buChar char="Ø"/>
            </a:pPr>
            <a:r>
              <a:rPr lang="he-IL" sz="1600" dirty="0"/>
              <a:t>מעבר ממודל תיאורטי למודל SIMULINK</a:t>
            </a:r>
          </a:p>
        </p:txBody>
      </p:sp>
      <p:grpSp>
        <p:nvGrpSpPr>
          <p:cNvPr id="2" name="קבוצה 1">
            <a:extLst>
              <a:ext uri="{FF2B5EF4-FFF2-40B4-BE49-F238E27FC236}">
                <a16:creationId xmlns:a16="http://schemas.microsoft.com/office/drawing/2014/main" id="{7B3FB980-E39E-BDDE-56FC-D41FA9A6145C}"/>
              </a:ext>
            </a:extLst>
          </p:cNvPr>
          <p:cNvGrpSpPr/>
          <p:nvPr/>
        </p:nvGrpSpPr>
        <p:grpSpPr>
          <a:xfrm>
            <a:off x="40670" y="4398897"/>
            <a:ext cx="5996085" cy="2422381"/>
            <a:chOff x="-23169" y="2963028"/>
            <a:chExt cx="12657959" cy="3656643"/>
          </a:xfrm>
        </p:grpSpPr>
        <p:grpSp>
          <p:nvGrpSpPr>
            <p:cNvPr id="38" name="קבוצה 37">
              <a:extLst>
                <a:ext uri="{FF2B5EF4-FFF2-40B4-BE49-F238E27FC236}">
                  <a16:creationId xmlns:a16="http://schemas.microsoft.com/office/drawing/2014/main" id="{BE6446D0-D7C2-024C-77C6-E4081C3BDEDD}"/>
                </a:ext>
              </a:extLst>
            </p:cNvPr>
            <p:cNvGrpSpPr/>
            <p:nvPr/>
          </p:nvGrpSpPr>
          <p:grpSpPr>
            <a:xfrm>
              <a:off x="220658" y="2963028"/>
              <a:ext cx="11871979" cy="3656643"/>
              <a:chOff x="170753" y="3070671"/>
              <a:chExt cx="11921962" cy="3435379"/>
            </a:xfrm>
          </p:grpSpPr>
          <p:pic>
            <p:nvPicPr>
              <p:cNvPr id="8" name="תמונה 7">
                <a:extLst>
                  <a:ext uri="{FF2B5EF4-FFF2-40B4-BE49-F238E27FC236}">
                    <a16:creationId xmlns:a16="http://schemas.microsoft.com/office/drawing/2014/main" id="{8B6ED68F-A8F1-247C-59BA-33245DC95F5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/>
              <a:srcRect t="22976" b="25277"/>
              <a:stretch/>
            </p:blipFill>
            <p:spPr>
              <a:xfrm>
                <a:off x="170753" y="3070671"/>
                <a:ext cx="11921962" cy="3435379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תיבת טקסט 13">
                    <a:extLst>
                      <a:ext uri="{FF2B5EF4-FFF2-40B4-BE49-F238E27FC236}">
                        <a16:creationId xmlns:a16="http://schemas.microsoft.com/office/drawing/2014/main" id="{383BFFC6-284D-ECC3-E4DD-1BB1DD7462FD}"/>
                      </a:ext>
                    </a:extLst>
                  </p:cNvPr>
                  <p:cNvSpPr txBox="1"/>
                  <p:nvPr/>
                </p:nvSpPr>
                <p:spPr>
                  <a:xfrm>
                    <a:off x="5985521" y="5235720"/>
                    <a:ext cx="378373" cy="531450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marL="0" algn="l" defTabSz="914400" rtl="0" eaLnBrk="1" latinLnBrk="0" hangingPunct="1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sub>
                          </m:sSub>
                        </m:oMath>
                      </m:oMathPara>
                    </a14:m>
                    <a:endParaRPr lang="he-IL" dirty="0">
                      <a:highlight>
                        <a:srgbClr val="FFFF00"/>
                      </a:highlight>
                    </a:endParaRPr>
                  </a:p>
                </p:txBody>
              </p:sp>
            </mc:Choice>
            <mc:Fallback xmlns="">
              <p:sp>
                <p:nvSpPr>
                  <p:cNvPr id="14" name="תיבת טקסט 13">
                    <a:extLst>
                      <a:ext uri="{FF2B5EF4-FFF2-40B4-BE49-F238E27FC236}">
                        <a16:creationId xmlns:a16="http://schemas.microsoft.com/office/drawing/2014/main" id="{383BFFC6-284D-ECC3-E4DD-1BB1DD7462F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85521" y="5235720"/>
                    <a:ext cx="378373" cy="531450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t="-6452" r="-200000" b="-22581"/>
                    </a:stretch>
                  </a:blipFill>
                </p:spPr>
                <p:txBody>
                  <a:bodyPr/>
                  <a:lstStyle/>
                  <a:p>
                    <a:r>
                      <a:rPr lang="he-I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תיבת טקסט 14">
                    <a:extLst>
                      <a:ext uri="{FF2B5EF4-FFF2-40B4-BE49-F238E27FC236}">
                        <a16:creationId xmlns:a16="http://schemas.microsoft.com/office/drawing/2014/main" id="{EF5A9038-4EEE-DD11-C28E-22CD71972091}"/>
                      </a:ext>
                    </a:extLst>
                  </p:cNvPr>
                  <p:cNvSpPr txBox="1"/>
                  <p:nvPr/>
                </p:nvSpPr>
                <p:spPr>
                  <a:xfrm>
                    <a:off x="6095999" y="3322321"/>
                    <a:ext cx="378373" cy="531450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marL="0" algn="l" defTabSz="914400" rtl="0" eaLnBrk="1" latinLnBrk="0" hangingPunct="1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oMath>
                      </m:oMathPara>
                    </a14:m>
                    <a:endParaRPr lang="he-IL" dirty="0">
                      <a:highlight>
                        <a:srgbClr val="FFFF00"/>
                      </a:highlight>
                    </a:endParaRPr>
                  </a:p>
                </p:txBody>
              </p:sp>
            </mc:Choice>
            <mc:Fallback xmlns="">
              <p:sp>
                <p:nvSpPr>
                  <p:cNvPr id="15" name="תיבת טקסט 14">
                    <a:extLst>
                      <a:ext uri="{FF2B5EF4-FFF2-40B4-BE49-F238E27FC236}">
                        <a16:creationId xmlns:a16="http://schemas.microsoft.com/office/drawing/2014/main" id="{EF5A9038-4EEE-DD11-C28E-22CD7197209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95999" y="3322321"/>
                    <a:ext cx="378373" cy="531450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t="-6667" r="-193333" b="-23333"/>
                    </a:stretch>
                  </a:blipFill>
                </p:spPr>
                <p:txBody>
                  <a:bodyPr/>
                  <a:lstStyle/>
                  <a:p>
                    <a:r>
                      <a:rPr lang="he-I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תיבת טקסט 15">
                    <a:extLst>
                      <a:ext uri="{FF2B5EF4-FFF2-40B4-BE49-F238E27FC236}">
                        <a16:creationId xmlns:a16="http://schemas.microsoft.com/office/drawing/2014/main" id="{DFDB48EB-BB95-8549-957C-0B8D06B48777}"/>
                      </a:ext>
                    </a:extLst>
                  </p:cNvPr>
                  <p:cNvSpPr txBox="1"/>
                  <p:nvPr/>
                </p:nvSpPr>
                <p:spPr>
                  <a:xfrm>
                    <a:off x="9863590" y="3853771"/>
                    <a:ext cx="378373" cy="946923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marL="0" algn="l" defTabSz="914400" rtl="0" eaLnBrk="1" latinLnBrk="0" hangingPunct="1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𝐽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𝐿</m:t>
                                  </m:r>
                                </m:sub>
                              </m:sSub>
                            </m:den>
                          </m:f>
                        </m:oMath>
                      </m:oMathPara>
                    </a14:m>
                    <a:endParaRPr lang="he-IL" dirty="0"/>
                  </a:p>
                </p:txBody>
              </p:sp>
            </mc:Choice>
            <mc:Fallback xmlns="">
              <p:sp>
                <p:nvSpPr>
                  <p:cNvPr id="16" name="תיבת טקסט 15">
                    <a:extLst>
                      <a:ext uri="{FF2B5EF4-FFF2-40B4-BE49-F238E27FC236}">
                        <a16:creationId xmlns:a16="http://schemas.microsoft.com/office/drawing/2014/main" id="{DFDB48EB-BB95-8549-957C-0B8D06B4877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863590" y="3853771"/>
                    <a:ext cx="378373" cy="946923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6667" r="-153333" b="-3704"/>
                    </a:stretch>
                  </a:blipFill>
                </p:spPr>
                <p:txBody>
                  <a:bodyPr/>
                  <a:lstStyle/>
                  <a:p>
                    <a:r>
                      <a:rPr lang="he-I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תיבת טקסט 16">
                    <a:extLst>
                      <a:ext uri="{FF2B5EF4-FFF2-40B4-BE49-F238E27FC236}">
                        <a16:creationId xmlns:a16="http://schemas.microsoft.com/office/drawing/2014/main" id="{B3EEC1BC-18CA-A930-8BA9-B40FEC7C98E1}"/>
                      </a:ext>
                    </a:extLst>
                  </p:cNvPr>
                  <p:cNvSpPr txBox="1"/>
                  <p:nvPr/>
                </p:nvSpPr>
                <p:spPr>
                  <a:xfrm>
                    <a:off x="3115839" y="3787623"/>
                    <a:ext cx="378373" cy="946923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marL="0" algn="l" defTabSz="914400" rtl="0" eaLnBrk="1" latinLnBrk="0" hangingPunct="1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𝐽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𝑀</m:t>
                                  </m:r>
                                </m:sub>
                              </m:sSub>
                            </m:den>
                          </m:f>
                        </m:oMath>
                      </m:oMathPara>
                    </a14:m>
                    <a:endParaRPr lang="he-IL" dirty="0"/>
                  </a:p>
                </p:txBody>
              </p:sp>
            </mc:Choice>
            <mc:Fallback xmlns="">
              <p:sp>
                <p:nvSpPr>
                  <p:cNvPr id="17" name="תיבת טקסט 16">
                    <a:extLst>
                      <a:ext uri="{FF2B5EF4-FFF2-40B4-BE49-F238E27FC236}">
                        <a16:creationId xmlns:a16="http://schemas.microsoft.com/office/drawing/2014/main" id="{B3EEC1BC-18CA-A930-8BA9-B40FEC7C98E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15839" y="3787623"/>
                    <a:ext cx="378373" cy="946923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6667" r="-186667" b="-3774"/>
                    </a:stretch>
                  </a:blipFill>
                </p:spPr>
                <p:txBody>
                  <a:bodyPr/>
                  <a:lstStyle/>
                  <a:p>
                    <a:r>
                      <a:rPr lang="he-I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תיבת טקסט 25">
                    <a:extLst>
                      <a:ext uri="{FF2B5EF4-FFF2-40B4-BE49-F238E27FC236}">
                        <a16:creationId xmlns:a16="http://schemas.microsoft.com/office/drawing/2014/main" id="{AC3B6A75-5EBA-1868-E91B-90CFE69190F4}"/>
                      </a:ext>
                    </a:extLst>
                  </p:cNvPr>
                  <p:cNvSpPr txBox="1"/>
                  <p:nvPr/>
                </p:nvSpPr>
                <p:spPr>
                  <a:xfrm>
                    <a:off x="708454" y="5257727"/>
                    <a:ext cx="378373" cy="531450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marL="0" algn="l" defTabSz="914400" rtl="0" eaLnBrk="1" latinLnBrk="0" hangingPunct="1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</m:oMath>
                      </m:oMathPara>
                    </a14:m>
                    <a:endParaRPr lang="he-IL" dirty="0"/>
                  </a:p>
                </p:txBody>
              </p:sp>
            </mc:Choice>
            <mc:Fallback xmlns="">
              <p:sp>
                <p:nvSpPr>
                  <p:cNvPr id="26" name="תיבת טקסט 25">
                    <a:extLst>
                      <a:ext uri="{FF2B5EF4-FFF2-40B4-BE49-F238E27FC236}">
                        <a16:creationId xmlns:a16="http://schemas.microsoft.com/office/drawing/2014/main" id="{AC3B6A75-5EBA-1868-E91B-90CFE69190F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8454" y="5257727"/>
                    <a:ext cx="378373" cy="531450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t="-10000" r="-200000" b="-23333"/>
                    </a:stretch>
                  </a:blipFill>
                </p:spPr>
                <p:txBody>
                  <a:bodyPr/>
                  <a:lstStyle/>
                  <a:p>
                    <a:r>
                      <a:rPr lang="he-I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0" name="אליפסה 29">
                <a:extLst>
                  <a:ext uri="{FF2B5EF4-FFF2-40B4-BE49-F238E27FC236}">
                    <a16:creationId xmlns:a16="http://schemas.microsoft.com/office/drawing/2014/main" id="{CDA61D4F-EF32-98E5-9807-1C1D7DF0DCEF}"/>
                  </a:ext>
                </a:extLst>
              </p:cNvPr>
              <p:cNvSpPr/>
              <p:nvPr/>
            </p:nvSpPr>
            <p:spPr>
              <a:xfrm>
                <a:off x="1538897" y="5013642"/>
                <a:ext cx="187426" cy="328092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marL="0" algn="ctr" defTabSz="914400" rtl="0" eaLnBrk="1" latinLnBrk="0" hangingPunct="1"/>
                <a:endParaRPr lang="he-IL"/>
              </a:p>
            </p:txBody>
          </p:sp>
          <p:sp>
            <p:nvSpPr>
              <p:cNvPr id="31" name="אליפסה 30">
                <a:extLst>
                  <a:ext uri="{FF2B5EF4-FFF2-40B4-BE49-F238E27FC236}">
                    <a16:creationId xmlns:a16="http://schemas.microsoft.com/office/drawing/2014/main" id="{BFB60E39-0862-7189-0679-B195C5BE5ECB}"/>
                  </a:ext>
                </a:extLst>
              </p:cNvPr>
              <p:cNvSpPr/>
              <p:nvPr/>
            </p:nvSpPr>
            <p:spPr>
              <a:xfrm>
                <a:off x="8471343" y="4788360"/>
                <a:ext cx="187426" cy="328092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marL="0" algn="ctr" defTabSz="914400" rtl="0" eaLnBrk="1" latinLnBrk="0" hangingPunct="1"/>
                <a:endParaRPr lang="he-IL"/>
              </a:p>
            </p:txBody>
          </p:sp>
          <p:sp>
            <p:nvSpPr>
              <p:cNvPr id="32" name="אליפסה 31">
                <a:extLst>
                  <a:ext uri="{FF2B5EF4-FFF2-40B4-BE49-F238E27FC236}">
                    <a16:creationId xmlns:a16="http://schemas.microsoft.com/office/drawing/2014/main" id="{AD21850E-6A09-96BE-7173-210CA964CBAB}"/>
                  </a:ext>
                </a:extLst>
              </p:cNvPr>
              <p:cNvSpPr/>
              <p:nvPr/>
            </p:nvSpPr>
            <p:spPr>
              <a:xfrm>
                <a:off x="8471343" y="5177688"/>
                <a:ext cx="187426" cy="328092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marL="0" algn="ctr" defTabSz="914400" rtl="0" eaLnBrk="1" latinLnBrk="0" hangingPunct="1"/>
                <a:endParaRPr lang="he-IL" dirty="0"/>
              </a:p>
            </p:txBody>
          </p:sp>
          <p:sp>
            <p:nvSpPr>
              <p:cNvPr id="33" name="אליפסה 32">
                <a:extLst>
                  <a:ext uri="{FF2B5EF4-FFF2-40B4-BE49-F238E27FC236}">
                    <a16:creationId xmlns:a16="http://schemas.microsoft.com/office/drawing/2014/main" id="{18A8BDA6-2AF6-47C0-F063-ED22AA1DED9B}"/>
                  </a:ext>
                </a:extLst>
              </p:cNvPr>
              <p:cNvSpPr/>
              <p:nvPr/>
            </p:nvSpPr>
            <p:spPr>
              <a:xfrm>
                <a:off x="2815904" y="5052016"/>
                <a:ext cx="187426" cy="328092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marL="0" algn="ctr" defTabSz="914400" rtl="0" eaLnBrk="1" latinLnBrk="0" hangingPunct="1"/>
                <a:endParaRPr lang="he-IL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תיבת טקסט 42">
                  <a:extLst>
                    <a:ext uri="{FF2B5EF4-FFF2-40B4-BE49-F238E27FC236}">
                      <a16:creationId xmlns:a16="http://schemas.microsoft.com/office/drawing/2014/main" id="{2FB7BB9D-BC01-296A-03E9-6626C0546B8E}"/>
                    </a:ext>
                  </a:extLst>
                </p:cNvPr>
                <p:cNvSpPr txBox="1"/>
                <p:nvPr/>
              </p:nvSpPr>
              <p:spPr>
                <a:xfrm>
                  <a:off x="1716787" y="4211130"/>
                  <a:ext cx="6096000" cy="36933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0" algn="l" defTabSz="914400" rtl="0" eaLnBrk="1" latinLnBrk="0" hangingPunct="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b="0" i="1" smtClean="0">
                                <a:solidFill>
                                  <a:schemeClr val="tx1"/>
                                </a:solidFill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Ω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𝑚𝑜𝑡𝑜𝑟</m:t>
                            </m:r>
                          </m:sub>
                        </m:sSub>
                      </m:oMath>
                    </m:oMathPara>
                  </a14:m>
                  <a:endParaRPr lang="he-IL" dirty="0">
                    <a:highlight>
                      <a:srgbClr val="FFFF00"/>
                    </a:highlight>
                  </a:endParaRPr>
                </a:p>
              </p:txBody>
            </p:sp>
          </mc:Choice>
          <mc:Fallback xmlns="">
            <p:sp>
              <p:nvSpPr>
                <p:cNvPr id="43" name="תיבת טקסט 42">
                  <a:extLst>
                    <a:ext uri="{FF2B5EF4-FFF2-40B4-BE49-F238E27FC236}">
                      <a16:creationId xmlns:a16="http://schemas.microsoft.com/office/drawing/2014/main" id="{2FB7BB9D-BC01-296A-03E9-6626C0546B8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16787" y="4211130"/>
                  <a:ext cx="6096000" cy="369331"/>
                </a:xfrm>
                <a:prstGeom prst="rect">
                  <a:avLst/>
                </a:prstGeom>
                <a:blipFill>
                  <a:blip r:embed="rId13"/>
                  <a:stretch>
                    <a:fillRect t="-10000" b="-90000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תיבת טקסט 44">
                  <a:extLst>
                    <a:ext uri="{FF2B5EF4-FFF2-40B4-BE49-F238E27FC236}">
                      <a16:creationId xmlns:a16="http://schemas.microsoft.com/office/drawing/2014/main" id="{048FD079-4FC8-053A-B13A-0BBD1659A2E6}"/>
                    </a:ext>
                  </a:extLst>
                </p:cNvPr>
                <p:cNvSpPr txBox="1"/>
                <p:nvPr/>
              </p:nvSpPr>
              <p:spPr>
                <a:xfrm>
                  <a:off x="11261648" y="4329690"/>
                  <a:ext cx="1373142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0" algn="l" defTabSz="914400" rtl="0" eaLnBrk="1" latinLnBrk="0" hangingPunct="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b="0" i="1" smtClean="0">
                                <a:solidFill>
                                  <a:schemeClr val="tx1"/>
                                </a:solidFill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Ω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𝐿𝑜𝑎𝑑</m:t>
                            </m:r>
                          </m:sub>
                        </m:sSub>
                      </m:oMath>
                    </m:oMathPara>
                  </a14:m>
                  <a:endParaRPr lang="he-IL" dirty="0">
                    <a:highlight>
                      <a:srgbClr val="FFFF00"/>
                    </a:highlight>
                  </a:endParaRPr>
                </a:p>
              </p:txBody>
            </p:sp>
          </mc:Choice>
          <mc:Fallback xmlns="">
            <p:sp>
              <p:nvSpPr>
                <p:cNvPr id="45" name="תיבת טקסט 44">
                  <a:extLst>
                    <a:ext uri="{FF2B5EF4-FFF2-40B4-BE49-F238E27FC236}">
                      <a16:creationId xmlns:a16="http://schemas.microsoft.com/office/drawing/2014/main" id="{048FD079-4FC8-053A-B13A-0BBD1659A2E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61648" y="4329690"/>
                  <a:ext cx="1373142" cy="369332"/>
                </a:xfrm>
                <a:prstGeom prst="rect">
                  <a:avLst/>
                </a:prstGeom>
                <a:blipFill>
                  <a:blip r:embed="rId14"/>
                  <a:stretch>
                    <a:fillRect t="-10000" r="-32692" b="-90000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תיבת טקסט 45">
                  <a:extLst>
                    <a:ext uri="{FF2B5EF4-FFF2-40B4-BE49-F238E27FC236}">
                      <a16:creationId xmlns:a16="http://schemas.microsoft.com/office/drawing/2014/main" id="{15045522-892E-9223-E8CE-A8DFE8954BD0}"/>
                    </a:ext>
                  </a:extLst>
                </p:cNvPr>
                <p:cNvSpPr txBox="1"/>
                <p:nvPr/>
              </p:nvSpPr>
              <p:spPr>
                <a:xfrm>
                  <a:off x="-23169" y="4154642"/>
                  <a:ext cx="902141" cy="66890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0" algn="l" defTabSz="914400" rtl="0" eaLnBrk="1" latinLnBrk="0" hangingPunct="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𝑒𝑛𝑔𝑖𝑛𝑒</m:t>
                            </m:r>
                          </m:sub>
                        </m:sSub>
                      </m:oMath>
                    </m:oMathPara>
                  </a14:m>
                  <a:endParaRPr lang="en-US" b="0" dirty="0">
                    <a:solidFill>
                      <a:schemeClr val="tx1"/>
                    </a:solidFill>
                    <a:highlight>
                      <a:srgbClr val="FFFF00"/>
                    </a:highlight>
                    <a:ea typeface="Cambria Math" panose="02040503050406030204" pitchFamily="18" charset="0"/>
                  </a:endParaRPr>
                </a:p>
                <a:p>
                  <a:pPr marL="0" algn="l" defTabSz="914400" rtl="0" eaLnBrk="1" latinLnBrk="0" hangingPunct="1"/>
                  <a:endParaRPr lang="he-IL" dirty="0">
                    <a:highlight>
                      <a:srgbClr val="FFFF00"/>
                    </a:highlight>
                  </a:endParaRPr>
                </a:p>
              </p:txBody>
            </p:sp>
          </mc:Choice>
          <mc:Fallback xmlns="">
            <p:sp>
              <p:nvSpPr>
                <p:cNvPr id="46" name="תיבת טקסט 45">
                  <a:extLst>
                    <a:ext uri="{FF2B5EF4-FFF2-40B4-BE49-F238E27FC236}">
                      <a16:creationId xmlns:a16="http://schemas.microsoft.com/office/drawing/2014/main" id="{15045522-892E-9223-E8CE-A8DFE8954B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23169" y="4154642"/>
                  <a:ext cx="902141" cy="668901"/>
                </a:xfrm>
                <a:prstGeom prst="rect">
                  <a:avLst/>
                </a:prstGeom>
                <a:blipFill>
                  <a:blip r:embed="rId15"/>
                  <a:stretch>
                    <a:fillRect l="-11765" r="-91176" b="-69444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29BB1C91-9963-E93A-AEC3-BF9BEF6267A8}"/>
              </a:ext>
            </a:extLst>
          </p:cNvPr>
          <p:cNvSpPr txBox="1"/>
          <p:nvPr/>
        </p:nvSpPr>
        <p:spPr>
          <a:xfrm>
            <a:off x="5914348" y="1128009"/>
            <a:ext cx="5988177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 defTabSz="914400" eaLnBrk="1" latinLnBrk="0" hangingPunct="1">
              <a:buFont typeface="Wingdings" pitchFamily="2" charset="2"/>
              <a:buChar char="Ø"/>
            </a:pPr>
            <a:r>
              <a:rPr lang="he-IL" sz="1600" dirty="0"/>
              <a:t>מידול אי איזון </a:t>
            </a:r>
          </a:p>
          <a:p>
            <a:pPr marL="285750" indent="-285750" defTabSz="914400" eaLnBrk="1" latinLnBrk="0" hangingPunct="1">
              <a:buFont typeface="Wingdings" pitchFamily="2" charset="2"/>
              <a:buChar char="Ø"/>
            </a:pPr>
            <a:r>
              <a:rPr lang="he-IL" sz="1600" dirty="0"/>
              <a:t>מידול חיכוך </a:t>
            </a:r>
            <a:r>
              <a:rPr lang="he-IL" sz="1600" dirty="0" err="1"/>
              <a:t>קולומבי</a:t>
            </a:r>
            <a:r>
              <a:rPr lang="he-IL" sz="1600" dirty="0"/>
              <a:t> (עבודה קודמת)</a:t>
            </a:r>
          </a:p>
        </p:txBody>
      </p:sp>
      <p:grpSp>
        <p:nvGrpSpPr>
          <p:cNvPr id="4" name="קבוצה 3">
            <a:extLst>
              <a:ext uri="{FF2B5EF4-FFF2-40B4-BE49-F238E27FC236}">
                <a16:creationId xmlns:a16="http://schemas.microsoft.com/office/drawing/2014/main" id="{1EDA31F7-68BF-F20E-A769-56D36B829F8E}"/>
              </a:ext>
            </a:extLst>
          </p:cNvPr>
          <p:cNvGrpSpPr/>
          <p:nvPr/>
        </p:nvGrpSpPr>
        <p:grpSpPr>
          <a:xfrm>
            <a:off x="108217" y="1554736"/>
            <a:ext cx="3555753" cy="605412"/>
            <a:chOff x="41785" y="2362345"/>
            <a:chExt cx="7084970" cy="1542589"/>
          </a:xfrm>
        </p:grpSpPr>
        <p:grpSp>
          <p:nvGrpSpPr>
            <p:cNvPr id="5" name="קבוצה 4">
              <a:extLst>
                <a:ext uri="{FF2B5EF4-FFF2-40B4-BE49-F238E27FC236}">
                  <a16:creationId xmlns:a16="http://schemas.microsoft.com/office/drawing/2014/main" id="{BEF4A8DE-ED2E-EF04-11A3-6C6A30ECFC99}"/>
                </a:ext>
              </a:extLst>
            </p:cNvPr>
            <p:cNvGrpSpPr/>
            <p:nvPr/>
          </p:nvGrpSpPr>
          <p:grpSpPr>
            <a:xfrm>
              <a:off x="2255211" y="2496547"/>
              <a:ext cx="1545018" cy="1408387"/>
              <a:chOff x="4035973" y="2942896"/>
              <a:chExt cx="1545018" cy="1408387"/>
            </a:xfrm>
          </p:grpSpPr>
          <p:sp>
            <p:nvSpPr>
              <p:cNvPr id="24" name="מלבן 23">
                <a:extLst>
                  <a:ext uri="{FF2B5EF4-FFF2-40B4-BE49-F238E27FC236}">
                    <a16:creationId xmlns:a16="http://schemas.microsoft.com/office/drawing/2014/main" id="{2749430B-3623-6733-FAF4-EF31B934A6AE}"/>
                  </a:ext>
                </a:extLst>
              </p:cNvPr>
              <p:cNvSpPr/>
              <p:nvPr/>
            </p:nvSpPr>
            <p:spPr>
              <a:xfrm>
                <a:off x="4035973" y="2942896"/>
                <a:ext cx="761999" cy="1408387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marL="0" algn="ctr" defTabSz="914400" rtl="0" eaLnBrk="1" latinLnBrk="0" hangingPunct="1"/>
                <a:r>
                  <a:rPr lang="en-US" sz="1600" dirty="0"/>
                  <a:t>Kv</a:t>
                </a:r>
                <a:endParaRPr lang="he-IL" dirty="0"/>
              </a:p>
            </p:txBody>
          </p:sp>
          <p:sp>
            <p:nvSpPr>
              <p:cNvPr id="25" name="מלבן 24">
                <a:extLst>
                  <a:ext uri="{FF2B5EF4-FFF2-40B4-BE49-F238E27FC236}">
                    <a16:creationId xmlns:a16="http://schemas.microsoft.com/office/drawing/2014/main" id="{24C7B161-3B47-BA06-5776-A779538ECC1C}"/>
                  </a:ext>
                </a:extLst>
              </p:cNvPr>
              <p:cNvSpPr/>
              <p:nvPr/>
            </p:nvSpPr>
            <p:spPr>
              <a:xfrm>
                <a:off x="4832129" y="2942896"/>
                <a:ext cx="748862" cy="1408387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marL="0" algn="ctr" defTabSz="914400" rtl="0" eaLnBrk="1" latinLnBrk="0" hangingPunct="1"/>
                <a:r>
                  <a:rPr lang="en-US" sz="1400" dirty="0"/>
                  <a:t>Kk</a:t>
                </a:r>
                <a:endParaRPr lang="he-IL" dirty="0"/>
              </a:p>
            </p:txBody>
          </p:sp>
        </p:grpSp>
        <p:sp>
          <p:nvSpPr>
            <p:cNvPr id="7" name="מלבן 6">
              <a:extLst>
                <a:ext uri="{FF2B5EF4-FFF2-40B4-BE49-F238E27FC236}">
                  <a16:creationId xmlns:a16="http://schemas.microsoft.com/office/drawing/2014/main" id="{7B8F9CFD-00A9-0AE1-E671-C26F4C278091}"/>
                </a:ext>
              </a:extLst>
            </p:cNvPr>
            <p:cNvSpPr/>
            <p:nvPr/>
          </p:nvSpPr>
          <p:spPr>
            <a:xfrm>
              <a:off x="41785" y="2463169"/>
              <a:ext cx="1036270" cy="1408387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marL="0" algn="ctr" defTabSz="914400" rtl="0" eaLnBrk="1" latinLnBrk="0" hangingPunct="1"/>
              <a:r>
                <a:rPr lang="en-US" dirty="0"/>
                <a:t>JM</a:t>
              </a:r>
              <a:endParaRPr lang="he-IL" dirty="0"/>
            </a:p>
          </p:txBody>
        </p:sp>
        <p:sp>
          <p:nvSpPr>
            <p:cNvPr id="13" name="מלבן 12">
              <a:extLst>
                <a:ext uri="{FF2B5EF4-FFF2-40B4-BE49-F238E27FC236}">
                  <a16:creationId xmlns:a16="http://schemas.microsoft.com/office/drawing/2014/main" id="{C42DAB4A-540B-DF2A-BE70-59741A8005E1}"/>
                </a:ext>
              </a:extLst>
            </p:cNvPr>
            <p:cNvSpPr/>
            <p:nvPr/>
          </p:nvSpPr>
          <p:spPr>
            <a:xfrm>
              <a:off x="6364756" y="2436047"/>
              <a:ext cx="761999" cy="1408387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marL="0" algn="ctr" defTabSz="914400" rtl="0" eaLnBrk="1" latinLnBrk="0" hangingPunct="1"/>
              <a:r>
                <a:rPr lang="en-US" dirty="0"/>
                <a:t>JL</a:t>
              </a:r>
              <a:endParaRPr lang="he-IL" dirty="0"/>
            </a:p>
          </p:txBody>
        </p:sp>
        <p:sp>
          <p:nvSpPr>
            <p:cNvPr id="18" name="מלבן מעוגל 17">
              <a:extLst>
                <a:ext uri="{FF2B5EF4-FFF2-40B4-BE49-F238E27FC236}">
                  <a16:creationId xmlns:a16="http://schemas.microsoft.com/office/drawing/2014/main" id="{1137AFF3-D52B-6F74-B25B-79C9EFA19506}"/>
                </a:ext>
              </a:extLst>
            </p:cNvPr>
            <p:cNvSpPr/>
            <p:nvPr/>
          </p:nvSpPr>
          <p:spPr>
            <a:xfrm>
              <a:off x="1099075" y="3008927"/>
              <a:ext cx="1135114" cy="28378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" name="מלבן מעוגל 18">
              <a:extLst>
                <a:ext uri="{FF2B5EF4-FFF2-40B4-BE49-F238E27FC236}">
                  <a16:creationId xmlns:a16="http://schemas.microsoft.com/office/drawing/2014/main" id="{89F85B22-FEE2-03E1-A450-02921710C5D0}"/>
                </a:ext>
              </a:extLst>
            </p:cNvPr>
            <p:cNvSpPr/>
            <p:nvPr/>
          </p:nvSpPr>
          <p:spPr>
            <a:xfrm>
              <a:off x="3800231" y="2980024"/>
              <a:ext cx="1135114" cy="28378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marL="0" algn="ctr" defTabSz="914400" rtl="0" eaLnBrk="1" latinLnBrk="0" hangingPunct="1"/>
              <a:endParaRPr lang="he-IL"/>
            </a:p>
          </p:txBody>
        </p:sp>
        <p:sp>
          <p:nvSpPr>
            <p:cNvPr id="20" name="מלבן מעוגל 19">
              <a:extLst>
                <a:ext uri="{FF2B5EF4-FFF2-40B4-BE49-F238E27FC236}">
                  <a16:creationId xmlns:a16="http://schemas.microsoft.com/office/drawing/2014/main" id="{E7677897-1802-81F7-FBA3-5F8249DF3444}"/>
                </a:ext>
              </a:extLst>
            </p:cNvPr>
            <p:cNvSpPr/>
            <p:nvPr/>
          </p:nvSpPr>
          <p:spPr>
            <a:xfrm>
              <a:off x="5145557" y="2977396"/>
              <a:ext cx="1219200" cy="28378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marL="0" algn="ctr" defTabSz="914400" rtl="0" eaLnBrk="1" latinLnBrk="0" hangingPunct="1"/>
              <a:endParaRPr lang="he-I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תיבת טקסט 20">
                  <a:extLst>
                    <a:ext uri="{FF2B5EF4-FFF2-40B4-BE49-F238E27FC236}">
                      <a16:creationId xmlns:a16="http://schemas.microsoft.com/office/drawing/2014/main" id="{8D4B42D4-7893-5B0B-5479-7A0036A961AD}"/>
                    </a:ext>
                  </a:extLst>
                </p:cNvPr>
                <p:cNvSpPr txBox="1"/>
                <p:nvPr/>
              </p:nvSpPr>
              <p:spPr>
                <a:xfrm>
                  <a:off x="4841759" y="2575391"/>
                  <a:ext cx="46570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1">
                  <a:spAutoFit/>
                </a:bodyPr>
                <a:lstStyle/>
                <a:p>
                  <a:pPr marL="0" algn="l" defTabSz="914400" rtl="0" eaLnBrk="1" latinLnBrk="0" hangingPunct="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1: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oMath>
                    </m:oMathPara>
                  </a14:m>
                  <a:endParaRPr lang="he-IL" dirty="0"/>
                </a:p>
              </p:txBody>
            </p:sp>
          </mc:Choice>
          <mc:Fallback xmlns="">
            <p:sp>
              <p:nvSpPr>
                <p:cNvPr id="21" name="תיבת טקסט 20">
                  <a:extLst>
                    <a:ext uri="{FF2B5EF4-FFF2-40B4-BE49-F238E27FC236}">
                      <a16:creationId xmlns:a16="http://schemas.microsoft.com/office/drawing/2014/main" id="{C055FF8C-1D7C-0A44-CD0A-D336304E8F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41759" y="2575391"/>
                  <a:ext cx="465705" cy="276999"/>
                </a:xfrm>
                <a:prstGeom prst="rect">
                  <a:avLst/>
                </a:prstGeom>
                <a:blipFill>
                  <a:blip r:embed="rId16"/>
                  <a:stretch>
                    <a:fillRect l="-14286" t="-27273" r="-42857" b="-54545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חץ מעגלי 21">
              <a:extLst>
                <a:ext uri="{FF2B5EF4-FFF2-40B4-BE49-F238E27FC236}">
                  <a16:creationId xmlns:a16="http://schemas.microsoft.com/office/drawing/2014/main" id="{3AF6697A-630F-6C64-E2E5-C93EB154521B}"/>
                </a:ext>
              </a:extLst>
            </p:cNvPr>
            <p:cNvSpPr/>
            <p:nvPr/>
          </p:nvSpPr>
          <p:spPr>
            <a:xfrm>
              <a:off x="1453798" y="2376165"/>
              <a:ext cx="420414" cy="1202462"/>
            </a:xfrm>
            <a:prstGeom prst="circularArrow">
              <a:avLst>
                <a:gd name="adj1" fmla="val 12500"/>
                <a:gd name="adj2" fmla="val 1142319"/>
                <a:gd name="adj3" fmla="val 20457681"/>
                <a:gd name="adj4" fmla="val 4863277"/>
                <a:gd name="adj5" fmla="val 125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solidFill>
                  <a:schemeClr val="tx1"/>
                </a:solidFill>
              </a:endParaRPr>
            </a:p>
          </p:txBody>
        </p:sp>
        <p:sp>
          <p:nvSpPr>
            <p:cNvPr id="23" name="חץ מעגלי 22">
              <a:extLst>
                <a:ext uri="{FF2B5EF4-FFF2-40B4-BE49-F238E27FC236}">
                  <a16:creationId xmlns:a16="http://schemas.microsoft.com/office/drawing/2014/main" id="{8DF32B4B-B00D-F269-62B6-8F30812B2994}"/>
                </a:ext>
              </a:extLst>
            </p:cNvPr>
            <p:cNvSpPr/>
            <p:nvPr/>
          </p:nvSpPr>
          <p:spPr>
            <a:xfrm>
              <a:off x="4013068" y="2362345"/>
              <a:ext cx="420414" cy="1202462"/>
            </a:xfrm>
            <a:prstGeom prst="circularArrow">
              <a:avLst>
                <a:gd name="adj1" fmla="val 12500"/>
                <a:gd name="adj2" fmla="val 1142319"/>
                <a:gd name="adj3" fmla="val 20457681"/>
                <a:gd name="adj4" fmla="val 4863277"/>
                <a:gd name="adj5" fmla="val 125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solidFill>
                  <a:schemeClr val="tx1"/>
                </a:solidFill>
              </a:endParaRPr>
            </a:p>
          </p:txBody>
        </p:sp>
      </p:grpSp>
      <p:grpSp>
        <p:nvGrpSpPr>
          <p:cNvPr id="27" name="קבוצה 26">
            <a:extLst>
              <a:ext uri="{FF2B5EF4-FFF2-40B4-BE49-F238E27FC236}">
                <a16:creationId xmlns:a16="http://schemas.microsoft.com/office/drawing/2014/main" id="{37E91DE7-2D56-C65B-EFBF-2030A7E90381}"/>
              </a:ext>
            </a:extLst>
          </p:cNvPr>
          <p:cNvGrpSpPr/>
          <p:nvPr/>
        </p:nvGrpSpPr>
        <p:grpSpPr>
          <a:xfrm>
            <a:off x="3780688" y="2042580"/>
            <a:ext cx="1792871" cy="1580663"/>
            <a:chOff x="7647831" y="2789761"/>
            <a:chExt cx="4228115" cy="3568999"/>
          </a:xfrm>
        </p:grpSpPr>
        <p:grpSp>
          <p:nvGrpSpPr>
            <p:cNvPr id="28" name="קבוצה 27">
              <a:extLst>
                <a:ext uri="{FF2B5EF4-FFF2-40B4-BE49-F238E27FC236}">
                  <a16:creationId xmlns:a16="http://schemas.microsoft.com/office/drawing/2014/main" id="{11F4F45C-8B28-452D-EEC6-7B04703E1F96}"/>
                </a:ext>
              </a:extLst>
            </p:cNvPr>
            <p:cNvGrpSpPr/>
            <p:nvPr/>
          </p:nvGrpSpPr>
          <p:grpSpPr>
            <a:xfrm>
              <a:off x="7647831" y="2841382"/>
              <a:ext cx="4228115" cy="3517378"/>
              <a:chOff x="8571124" y="2864150"/>
              <a:chExt cx="2778296" cy="2427780"/>
            </a:xfrm>
          </p:grpSpPr>
          <p:pic>
            <p:nvPicPr>
              <p:cNvPr id="48" name="Picture 2" descr="Design and Technology">
                <a:extLst>
                  <a:ext uri="{FF2B5EF4-FFF2-40B4-BE49-F238E27FC236}">
                    <a16:creationId xmlns:a16="http://schemas.microsoft.com/office/drawing/2014/main" id="{43C0E974-1B37-D872-B383-DA3B5DBE74E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86153" y="2864150"/>
                <a:ext cx="2563267" cy="2306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9" name="חץ מעגלי 48">
                <a:extLst>
                  <a:ext uri="{FF2B5EF4-FFF2-40B4-BE49-F238E27FC236}">
                    <a16:creationId xmlns:a16="http://schemas.microsoft.com/office/drawing/2014/main" id="{CE408B4E-FD24-C264-9FC0-72D7E17B0B3C}"/>
                  </a:ext>
                </a:extLst>
              </p:cNvPr>
              <p:cNvSpPr/>
              <p:nvPr/>
            </p:nvSpPr>
            <p:spPr>
              <a:xfrm rot="18908570">
                <a:off x="9022360" y="4102960"/>
                <a:ext cx="739024" cy="878513"/>
              </a:xfrm>
              <a:prstGeom prst="circularArrow">
                <a:avLst>
                  <a:gd name="adj1" fmla="val 12500"/>
                  <a:gd name="adj2" fmla="val 1142319"/>
                  <a:gd name="adj3" fmla="val 20457681"/>
                  <a:gd name="adj4" fmla="val 4863277"/>
                  <a:gd name="adj5" fmla="val 1250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חץ מעגלי 49">
                <a:extLst>
                  <a:ext uri="{FF2B5EF4-FFF2-40B4-BE49-F238E27FC236}">
                    <a16:creationId xmlns:a16="http://schemas.microsoft.com/office/drawing/2014/main" id="{8D89C323-946F-F594-5996-B6971F7C2EC2}"/>
                  </a:ext>
                </a:extLst>
              </p:cNvPr>
              <p:cNvSpPr/>
              <p:nvPr/>
            </p:nvSpPr>
            <p:spPr>
              <a:xfrm rot="18908570" flipH="1">
                <a:off x="10115100" y="3235654"/>
                <a:ext cx="747063" cy="974918"/>
              </a:xfrm>
              <a:prstGeom prst="circularArrow">
                <a:avLst>
                  <a:gd name="adj1" fmla="val 12500"/>
                  <a:gd name="adj2" fmla="val 3200500"/>
                  <a:gd name="adj3" fmla="val 20457681"/>
                  <a:gd name="adj4" fmla="val 4863277"/>
                  <a:gd name="adj5" fmla="val 1250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marL="0" algn="ctr" defTabSz="914400" rtl="0" eaLnBrk="1" latinLnBrk="0" hangingPunct="1"/>
                <a:endParaRPr lang="he-IL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1" name="מחבר חץ ישר 50">
                <a:extLst>
                  <a:ext uri="{FF2B5EF4-FFF2-40B4-BE49-F238E27FC236}">
                    <a16:creationId xmlns:a16="http://schemas.microsoft.com/office/drawing/2014/main" id="{C79925C1-AE11-C758-D840-A5C9E789A5D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42786" y="4305664"/>
                <a:ext cx="1075019" cy="986266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מחבר חץ ישר 51">
                <a:extLst>
                  <a:ext uri="{FF2B5EF4-FFF2-40B4-BE49-F238E27FC236}">
                    <a16:creationId xmlns:a16="http://schemas.microsoft.com/office/drawing/2014/main" id="{7E27EE74-C4B7-6421-8001-40DB053D762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571124" y="2917482"/>
                <a:ext cx="1256592" cy="1241315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תיבת טקסט 36">
                  <a:extLst>
                    <a:ext uri="{FF2B5EF4-FFF2-40B4-BE49-F238E27FC236}">
                      <a16:creationId xmlns:a16="http://schemas.microsoft.com/office/drawing/2014/main" id="{7AE0B810-4918-AFBF-505E-AFB9A03A001F}"/>
                    </a:ext>
                  </a:extLst>
                </p:cNvPr>
                <p:cNvSpPr txBox="1"/>
                <p:nvPr/>
              </p:nvSpPr>
              <p:spPr>
                <a:xfrm>
                  <a:off x="11069650" y="5889876"/>
                  <a:ext cx="761999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he-IL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e-IL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</m:oMath>
                    </m:oMathPara>
                  </a14:m>
                  <a:endParaRPr lang="he-IL" dirty="0"/>
                </a:p>
              </p:txBody>
            </p:sp>
          </mc:Choice>
          <mc:Fallback xmlns="">
            <p:sp>
              <p:nvSpPr>
                <p:cNvPr id="41" name="תיבת טקסט 40">
                  <a:extLst>
                    <a:ext uri="{FF2B5EF4-FFF2-40B4-BE49-F238E27FC236}">
                      <a16:creationId xmlns:a16="http://schemas.microsoft.com/office/drawing/2014/main" id="{6C2BFF8B-A909-E65C-AE5F-03F26824986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69650" y="5889876"/>
                  <a:ext cx="761999" cy="369332"/>
                </a:xfrm>
                <a:prstGeom prst="rect">
                  <a:avLst/>
                </a:prstGeom>
                <a:blipFill>
                  <a:blip r:embed="rId18"/>
                  <a:stretch>
                    <a:fillRect t="-7407" r="-1852" b="-40741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תיבת טקסט 41">
                  <a:extLst>
                    <a:ext uri="{FF2B5EF4-FFF2-40B4-BE49-F238E27FC236}">
                      <a16:creationId xmlns:a16="http://schemas.microsoft.com/office/drawing/2014/main" id="{C7C5ACB6-317D-9AE6-CCCC-F4FF2E04271A}"/>
                    </a:ext>
                  </a:extLst>
                </p:cNvPr>
                <p:cNvSpPr txBox="1"/>
                <p:nvPr/>
              </p:nvSpPr>
              <p:spPr>
                <a:xfrm>
                  <a:off x="7700201" y="2789761"/>
                  <a:ext cx="761999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he-IL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e-IL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</m:oMath>
                    </m:oMathPara>
                  </a14:m>
                  <a:endParaRPr lang="he-IL" dirty="0"/>
                </a:p>
              </p:txBody>
            </p:sp>
          </mc:Choice>
          <mc:Fallback xmlns="">
            <p:sp>
              <p:nvSpPr>
                <p:cNvPr id="42" name="תיבת טקסט 41">
                  <a:extLst>
                    <a:ext uri="{FF2B5EF4-FFF2-40B4-BE49-F238E27FC236}">
                      <a16:creationId xmlns:a16="http://schemas.microsoft.com/office/drawing/2014/main" id="{BF9718AF-7397-3F4A-8CA6-69C0779B9AD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00201" y="2789761"/>
                  <a:ext cx="761999" cy="369332"/>
                </a:xfrm>
                <a:prstGeom prst="rect">
                  <a:avLst/>
                </a:prstGeom>
                <a:blipFill>
                  <a:blip r:embed="rId19"/>
                  <a:stretch>
                    <a:fillRect t="-7407" r="-1887" b="-40741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תיבת טקסט 43">
                  <a:extLst>
                    <a:ext uri="{FF2B5EF4-FFF2-40B4-BE49-F238E27FC236}">
                      <a16:creationId xmlns:a16="http://schemas.microsoft.com/office/drawing/2014/main" id="{FAE2EAAF-419E-5F99-38D7-D09D6E442A35}"/>
                    </a:ext>
                  </a:extLst>
                </p:cNvPr>
                <p:cNvSpPr txBox="1"/>
                <p:nvPr/>
              </p:nvSpPr>
              <p:spPr>
                <a:xfrm>
                  <a:off x="8003105" y="5081045"/>
                  <a:ext cx="762000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he-IL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e-IL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𝑚𝑜𝑡𝑜𝑟</m:t>
                            </m:r>
                          </m:sub>
                        </m:sSub>
                      </m:oMath>
                    </m:oMathPara>
                  </a14:m>
                  <a:endParaRPr lang="he-IL" dirty="0"/>
                </a:p>
              </p:txBody>
            </p:sp>
          </mc:Choice>
          <mc:Fallback xmlns="">
            <p:sp>
              <p:nvSpPr>
                <p:cNvPr id="44" name="תיבת טקסט 43">
                  <a:extLst>
                    <a:ext uri="{FF2B5EF4-FFF2-40B4-BE49-F238E27FC236}">
                      <a16:creationId xmlns:a16="http://schemas.microsoft.com/office/drawing/2014/main" id="{FAE2EAAF-419E-5F99-38D7-D09D6E442A3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03105" y="5081045"/>
                  <a:ext cx="762000" cy="369332"/>
                </a:xfrm>
                <a:prstGeom prst="rect">
                  <a:avLst/>
                </a:prstGeom>
                <a:blipFill>
                  <a:blip r:embed="rId20"/>
                  <a:stretch>
                    <a:fillRect t="-14286" r="-177778" b="-171429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תיבת טקסט 46">
                  <a:extLst>
                    <a:ext uri="{FF2B5EF4-FFF2-40B4-BE49-F238E27FC236}">
                      <a16:creationId xmlns:a16="http://schemas.microsoft.com/office/drawing/2014/main" id="{344D4406-F2CE-A21A-F17E-3659A58D595C}"/>
                    </a:ext>
                  </a:extLst>
                </p:cNvPr>
                <p:cNvSpPr txBox="1"/>
                <p:nvPr/>
              </p:nvSpPr>
              <p:spPr>
                <a:xfrm>
                  <a:off x="9849840" y="4316866"/>
                  <a:ext cx="761999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he-IL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e-IL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𝐿𝑜𝑎𝑑</m:t>
                            </m:r>
                          </m:sub>
                        </m:sSub>
                      </m:oMath>
                    </m:oMathPara>
                  </a14:m>
                  <a:endParaRPr lang="he-IL" dirty="0"/>
                </a:p>
              </p:txBody>
            </p:sp>
          </mc:Choice>
          <mc:Fallback xmlns="">
            <p:sp>
              <p:nvSpPr>
                <p:cNvPr id="45" name="תיבת טקסט 44">
                  <a:extLst>
                    <a:ext uri="{FF2B5EF4-FFF2-40B4-BE49-F238E27FC236}">
                      <a16:creationId xmlns:a16="http://schemas.microsoft.com/office/drawing/2014/main" id="{B9B0B48E-B6FF-7BDD-B007-BBFB191083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49840" y="4316866"/>
                  <a:ext cx="761999" cy="369332"/>
                </a:xfrm>
                <a:prstGeom prst="rect">
                  <a:avLst/>
                </a:prstGeom>
                <a:blipFill>
                  <a:blip r:embed="rId21"/>
                  <a:stretch>
                    <a:fillRect t="-7407" r="-22222" b="-40741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תיבת טקסט 60">
                <a:extLst>
                  <a:ext uri="{FF2B5EF4-FFF2-40B4-BE49-F238E27FC236}">
                    <a16:creationId xmlns:a16="http://schemas.microsoft.com/office/drawing/2014/main" id="{A55E9240-C504-00FF-1960-FC3881B674D4}"/>
                  </a:ext>
                </a:extLst>
              </p:cNvPr>
              <p:cNvSpPr txBox="1"/>
              <p:nvPr/>
            </p:nvSpPr>
            <p:spPr>
              <a:xfrm>
                <a:off x="7584829" y="3879239"/>
                <a:ext cx="3385542" cy="232949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:pPr algn="l" rtl="0"/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𝑢𝑛𝑏𝑎𝑙𝑙𝑎𝑛𝑐𝑒</m:t>
                        </m:r>
                      </m:sub>
                    </m:sSub>
                    <m:r>
                      <a:rPr lang="en-US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𝑀𝐿𝐺</m:t>
                    </m:r>
                    <m:r>
                      <a:rPr lang="en-US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cos</m:t>
                    </m:r>
                    <m:r>
                      <a:rPr lang="en-US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𝑔𝑢𝑛</m:t>
                        </m:r>
                      </m:sub>
                    </m:sSub>
                    <m:r>
                      <a:rPr lang="en-US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)/</m:t>
                    </m:r>
                    <m:r>
                      <m:rPr>
                        <m:sty m:val="p"/>
                      </m:rPr>
                      <a:rPr lang="en-US" sz="14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sin</m:t>
                    </m:r>
                    <m:r>
                      <a:rPr lang="en-US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𝑔𝑢𝑛</m:t>
                        </m:r>
                      </m:sub>
                    </m:sSub>
                    <m:r>
                      <a:rPr lang="en-US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)</m:t>
                    </m:r>
                  </m:oMath>
                </a14:m>
                <a:r>
                  <a:rPr lang="en-US" sz="1400" dirty="0">
                    <a:solidFill>
                      <a:schemeClr val="tx1"/>
                    </a:solidFill>
                  </a:rPr>
                  <a:t>)</a:t>
                </a:r>
                <a:endParaRPr lang="he-IL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תיבת טקסט 60">
                <a:extLst>
                  <a:ext uri="{FF2B5EF4-FFF2-40B4-BE49-F238E27FC236}">
                    <a16:creationId xmlns:a16="http://schemas.microsoft.com/office/drawing/2014/main" id="{A55E9240-C504-00FF-1960-FC3881B674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4829" y="3879239"/>
                <a:ext cx="3385542" cy="232949"/>
              </a:xfrm>
              <a:prstGeom prst="rect">
                <a:avLst/>
              </a:prstGeom>
              <a:blipFill>
                <a:blip r:embed="rId22"/>
                <a:stretch>
                  <a:fillRect l="-1866" t="-26316" r="-3731" b="-42105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תיבת טקסט 61">
                <a:extLst>
                  <a:ext uri="{FF2B5EF4-FFF2-40B4-BE49-F238E27FC236}">
                    <a16:creationId xmlns:a16="http://schemas.microsoft.com/office/drawing/2014/main" id="{8B288E5D-5867-D389-CCE5-DC0C7DC76CDC}"/>
                  </a:ext>
                </a:extLst>
              </p:cNvPr>
              <p:cNvSpPr txBox="1"/>
              <p:nvPr/>
            </p:nvSpPr>
            <p:spPr>
              <a:xfrm>
                <a:off x="7353795" y="4211840"/>
                <a:ext cx="3976473" cy="509691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:pPr algn="l"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𝑢𝑛𝑏𝑎𝑙𝑙𝑎𝑛𝑐𝑒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𝑀𝐿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𝑎𝑐𝑐𝑒𝑙𝑎𝑟𝑡𝑖𝑜𝑛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𝑑𝑖𝑠𝑡𝑢𝑟𝑏𝑎𝑛𝑐𝑒𝑠</m:t>
                          </m:r>
                          <m:r>
                            <a:rPr lang="he-IL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𝑓𝑟𝑜𝑚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𝑠𝑒𝑛𝑠𝑜𝑟</m:t>
                          </m:r>
                        </m:sub>
                      </m:sSub>
                    </m:oMath>
                  </m:oMathPara>
                </a14:m>
                <a:endParaRPr lang="en-US" sz="1400" b="0" dirty="0">
                  <a:solidFill>
                    <a:schemeClr val="tx1"/>
                  </a:solidFill>
                </a:endParaRPr>
              </a:p>
              <a:p>
                <a:pPr marL="0" algn="l" defTabSz="914400" rtl="0" eaLnBrk="1" latinLnBrk="0" hangingPunct="1"/>
                <a:endParaRPr lang="he-IL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תיבת טקסט 61">
                <a:extLst>
                  <a:ext uri="{FF2B5EF4-FFF2-40B4-BE49-F238E27FC236}">
                    <a16:creationId xmlns:a16="http://schemas.microsoft.com/office/drawing/2014/main" id="{8B288E5D-5867-D389-CCE5-DC0C7DC76C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3795" y="4211840"/>
                <a:ext cx="3976473" cy="509691"/>
              </a:xfrm>
              <a:prstGeom prst="rect">
                <a:avLst/>
              </a:prstGeom>
              <a:blipFill>
                <a:blip r:embed="rId23"/>
                <a:stretch>
                  <a:fillRect l="-3492" t="-2439" b="-29268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7" name="קבוצה 76">
            <a:extLst>
              <a:ext uri="{FF2B5EF4-FFF2-40B4-BE49-F238E27FC236}">
                <a16:creationId xmlns:a16="http://schemas.microsoft.com/office/drawing/2014/main" id="{0F98F629-1F4B-2802-C8B5-989D71378C90}"/>
              </a:ext>
            </a:extLst>
          </p:cNvPr>
          <p:cNvGrpSpPr/>
          <p:nvPr/>
        </p:nvGrpSpPr>
        <p:grpSpPr>
          <a:xfrm>
            <a:off x="9708674" y="2372425"/>
            <a:ext cx="2359439" cy="1401778"/>
            <a:chOff x="9817021" y="1330602"/>
            <a:chExt cx="2359439" cy="1401778"/>
          </a:xfrm>
        </p:grpSpPr>
        <p:sp>
          <p:nvSpPr>
            <p:cNvPr id="53" name="פחית 52">
              <a:extLst>
                <a:ext uri="{FF2B5EF4-FFF2-40B4-BE49-F238E27FC236}">
                  <a16:creationId xmlns:a16="http://schemas.microsoft.com/office/drawing/2014/main" id="{F6D568B4-AE79-75E8-8210-AE58854335A6}"/>
                </a:ext>
              </a:extLst>
            </p:cNvPr>
            <p:cNvSpPr/>
            <p:nvPr/>
          </p:nvSpPr>
          <p:spPr>
            <a:xfrm rot="17780404">
              <a:off x="10858036" y="810796"/>
              <a:ext cx="277409" cy="2359439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תיבת טקסט 53">
                  <a:extLst>
                    <a:ext uri="{FF2B5EF4-FFF2-40B4-BE49-F238E27FC236}">
                      <a16:creationId xmlns:a16="http://schemas.microsoft.com/office/drawing/2014/main" id="{AD5B585C-6B82-E270-1119-D5649CFC2DED}"/>
                    </a:ext>
                  </a:extLst>
                </p:cNvPr>
                <p:cNvSpPr txBox="1"/>
                <p:nvPr/>
              </p:nvSpPr>
              <p:spPr>
                <a:xfrm>
                  <a:off x="10731538" y="1752407"/>
                  <a:ext cx="203934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0" algn="l" defTabSz="914400" rtl="0" eaLnBrk="1" latinLnBrk="0" hangingPunct="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he-I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oMath>
                    </m:oMathPara>
                  </a14:m>
                  <a:endParaRPr lang="he-IL" dirty="0"/>
                </a:p>
              </p:txBody>
            </p:sp>
          </mc:Choice>
          <mc:Fallback xmlns="">
            <p:sp>
              <p:nvSpPr>
                <p:cNvPr id="54" name="תיבת טקסט 53">
                  <a:extLst>
                    <a:ext uri="{FF2B5EF4-FFF2-40B4-BE49-F238E27FC236}">
                      <a16:creationId xmlns:a16="http://schemas.microsoft.com/office/drawing/2014/main" id="{AD5B585C-6B82-E270-1119-D5649CFC2DE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31538" y="1752407"/>
                  <a:ext cx="203934" cy="369332"/>
                </a:xfrm>
                <a:prstGeom prst="rect">
                  <a:avLst/>
                </a:prstGeom>
                <a:blipFill>
                  <a:blip r:embed="rId24"/>
                  <a:stretch>
                    <a:fillRect t="-6452" r="-135294" b="-22581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6" name="מחבר חץ ישר 55">
              <a:extLst>
                <a:ext uri="{FF2B5EF4-FFF2-40B4-BE49-F238E27FC236}">
                  <a16:creationId xmlns:a16="http://schemas.microsoft.com/office/drawing/2014/main" id="{319EC117-70A2-AB21-8CBA-F4690AE2FC2B}"/>
                </a:ext>
              </a:extLst>
            </p:cNvPr>
            <p:cNvCxnSpPr>
              <a:cxnSpLocks/>
            </p:cNvCxnSpPr>
            <p:nvPr/>
          </p:nvCxnSpPr>
          <p:spPr>
            <a:xfrm>
              <a:off x="10144841" y="1330602"/>
              <a:ext cx="1970679" cy="938325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תיבת טקסט 56">
                  <a:extLst>
                    <a:ext uri="{FF2B5EF4-FFF2-40B4-BE49-F238E27FC236}">
                      <a16:creationId xmlns:a16="http://schemas.microsoft.com/office/drawing/2014/main" id="{957DE54C-3602-83F5-44D1-CEE6FD6610F6}"/>
                    </a:ext>
                  </a:extLst>
                </p:cNvPr>
                <p:cNvSpPr txBox="1"/>
                <p:nvPr/>
              </p:nvSpPr>
              <p:spPr>
                <a:xfrm>
                  <a:off x="10935472" y="1408856"/>
                  <a:ext cx="203934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0" algn="l" defTabSz="914400" rtl="0" eaLnBrk="1" latinLnBrk="0" hangingPunct="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he-I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oMath>
                    </m:oMathPara>
                  </a14:m>
                  <a:endParaRPr lang="he-IL" dirty="0"/>
                </a:p>
              </p:txBody>
            </p:sp>
          </mc:Choice>
          <mc:Fallback xmlns="">
            <p:sp>
              <p:nvSpPr>
                <p:cNvPr id="57" name="תיבת טקסט 56">
                  <a:extLst>
                    <a:ext uri="{FF2B5EF4-FFF2-40B4-BE49-F238E27FC236}">
                      <a16:creationId xmlns:a16="http://schemas.microsoft.com/office/drawing/2014/main" id="{957DE54C-3602-83F5-44D1-CEE6FD6610F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35472" y="1408856"/>
                  <a:ext cx="203934" cy="369332"/>
                </a:xfrm>
                <a:prstGeom prst="rect">
                  <a:avLst/>
                </a:prstGeom>
                <a:blipFill>
                  <a:blip r:embed="rId25"/>
                  <a:stretch>
                    <a:fillRect t="-3226" r="-105882" b="-22581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תיבת טקסט 57">
                  <a:extLst>
                    <a:ext uri="{FF2B5EF4-FFF2-40B4-BE49-F238E27FC236}">
                      <a16:creationId xmlns:a16="http://schemas.microsoft.com/office/drawing/2014/main" id="{D735DB19-EF10-BAEF-9379-26E8B3BA90E6}"/>
                    </a:ext>
                  </a:extLst>
                </p:cNvPr>
                <p:cNvSpPr txBox="1"/>
                <p:nvPr/>
              </p:nvSpPr>
              <p:spPr>
                <a:xfrm>
                  <a:off x="11178920" y="2340478"/>
                  <a:ext cx="203934" cy="39190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0" algn="l" defTabSz="914400" rtl="0" eaLnBrk="1" latinLnBrk="0" hangingPunct="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𝑔𝑢𝑛</m:t>
                            </m:r>
                          </m:sub>
                        </m:sSub>
                      </m:oMath>
                    </m:oMathPara>
                  </a14:m>
                  <a:endParaRPr lang="he-IL" dirty="0"/>
                </a:p>
              </p:txBody>
            </p:sp>
          </mc:Choice>
          <mc:Fallback xmlns="">
            <p:sp>
              <p:nvSpPr>
                <p:cNvPr id="58" name="תיבת טקסט 57">
                  <a:extLst>
                    <a:ext uri="{FF2B5EF4-FFF2-40B4-BE49-F238E27FC236}">
                      <a16:creationId xmlns:a16="http://schemas.microsoft.com/office/drawing/2014/main" id="{D735DB19-EF10-BAEF-9379-26E8B3BA90E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78920" y="2340478"/>
                  <a:ext cx="203934" cy="391902"/>
                </a:xfrm>
                <a:prstGeom prst="rect">
                  <a:avLst/>
                </a:prstGeom>
                <a:blipFill>
                  <a:blip r:embed="rId26"/>
                  <a:stretch>
                    <a:fillRect t="-9375" r="-311765" b="-15625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0" name="קשתי 59">
              <a:extLst>
                <a:ext uri="{FF2B5EF4-FFF2-40B4-BE49-F238E27FC236}">
                  <a16:creationId xmlns:a16="http://schemas.microsoft.com/office/drawing/2014/main" id="{3AB08B60-56AB-8D57-E78E-691AC4DCC8B5}"/>
                </a:ext>
              </a:extLst>
            </p:cNvPr>
            <p:cNvSpPr/>
            <p:nvPr/>
          </p:nvSpPr>
          <p:spPr>
            <a:xfrm rot="12818078">
              <a:off x="11250777" y="2079955"/>
              <a:ext cx="345415" cy="607625"/>
            </a:xfrm>
            <a:prstGeom prst="arc">
              <a:avLst>
                <a:gd name="adj1" fmla="val 16021845"/>
                <a:gd name="adj2" fmla="val 177142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marL="0" algn="ctr" defTabSz="914400" rtl="0" eaLnBrk="1" latinLnBrk="0" hangingPunct="1"/>
              <a:endParaRPr lang="he-IL"/>
            </a:p>
          </p:txBody>
        </p:sp>
        <p:sp>
          <p:nvSpPr>
            <p:cNvPr id="63" name="אליפסה 62">
              <a:extLst>
                <a:ext uri="{FF2B5EF4-FFF2-40B4-BE49-F238E27FC236}">
                  <a16:creationId xmlns:a16="http://schemas.microsoft.com/office/drawing/2014/main" id="{9669D45B-E62A-6094-75E7-F6F5BB75B509}"/>
                </a:ext>
              </a:extLst>
            </p:cNvPr>
            <p:cNvSpPr/>
            <p:nvPr/>
          </p:nvSpPr>
          <p:spPr>
            <a:xfrm rot="11179669">
              <a:off x="11714434" y="1883703"/>
              <a:ext cx="45719" cy="4573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marL="0" algn="ctr" defTabSz="914400" rtl="0" eaLnBrk="1" latinLnBrk="0" hangingPunct="1"/>
              <a:endParaRPr lang="he-IL"/>
            </a:p>
          </p:txBody>
        </p:sp>
        <p:sp>
          <p:nvSpPr>
            <p:cNvPr id="64" name="טבעת 63">
              <a:extLst>
                <a:ext uri="{FF2B5EF4-FFF2-40B4-BE49-F238E27FC236}">
                  <a16:creationId xmlns:a16="http://schemas.microsoft.com/office/drawing/2014/main" id="{21AD068D-49BD-73CE-F1CA-2EB433DAE154}"/>
                </a:ext>
              </a:extLst>
            </p:cNvPr>
            <p:cNvSpPr/>
            <p:nvPr/>
          </p:nvSpPr>
          <p:spPr>
            <a:xfrm>
              <a:off x="11569834" y="1721272"/>
              <a:ext cx="332207" cy="370800"/>
            </a:xfrm>
            <a:prstGeom prst="donut">
              <a:avLst>
                <a:gd name="adj" fmla="val 13934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marL="0" algn="ctr" defTabSz="914400" rtl="0" eaLnBrk="1" latinLnBrk="0" hangingPunct="1"/>
              <a:endParaRPr lang="he-IL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תיבת טקסט 64">
                  <a:extLst>
                    <a:ext uri="{FF2B5EF4-FFF2-40B4-BE49-F238E27FC236}">
                      <a16:creationId xmlns:a16="http://schemas.microsoft.com/office/drawing/2014/main" id="{6C5A10DD-5D77-B9DF-4B2F-DE2A23A0DC4B}"/>
                    </a:ext>
                  </a:extLst>
                </p:cNvPr>
                <p:cNvSpPr txBox="1"/>
                <p:nvPr/>
              </p:nvSpPr>
              <p:spPr>
                <a:xfrm>
                  <a:off x="11361347" y="1338965"/>
                  <a:ext cx="203934" cy="39190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0" algn="l" defTabSz="914400" rtl="0" eaLnBrk="1" latinLnBrk="0" hangingPunct="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𝑔𝑢𝑛</m:t>
                            </m:r>
                          </m:sub>
                        </m:sSub>
                      </m:oMath>
                    </m:oMathPara>
                  </a14:m>
                  <a:endParaRPr lang="he-IL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65" name="תיבת טקסט 64">
                  <a:extLst>
                    <a:ext uri="{FF2B5EF4-FFF2-40B4-BE49-F238E27FC236}">
                      <a16:creationId xmlns:a16="http://schemas.microsoft.com/office/drawing/2014/main" id="{6C5A10DD-5D77-B9DF-4B2F-DE2A23A0DC4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61347" y="1338965"/>
                  <a:ext cx="203934" cy="391902"/>
                </a:xfrm>
                <a:prstGeom prst="rect">
                  <a:avLst/>
                </a:prstGeom>
                <a:blipFill>
                  <a:blip r:embed="rId27"/>
                  <a:stretch>
                    <a:fillRect t="-9375" r="-343750" b="-15625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תיבת טקסט 79">
                <a:extLst>
                  <a:ext uri="{FF2B5EF4-FFF2-40B4-BE49-F238E27FC236}">
                    <a16:creationId xmlns:a16="http://schemas.microsoft.com/office/drawing/2014/main" id="{651A2FD1-0B24-D2E3-4737-7C7D77FC0873}"/>
                  </a:ext>
                </a:extLst>
              </p:cNvPr>
              <p:cNvSpPr txBox="1"/>
              <p:nvPr/>
            </p:nvSpPr>
            <p:spPr>
              <a:xfrm>
                <a:off x="7584829" y="4507582"/>
                <a:ext cx="2512226" cy="232692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:pPr algn="l"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𝑐𝑜𝑙𝑜𝑚𝑏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𝑓𝑟𝑖𝑐𝑡𝑖𝑜𝑛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𝑠𝑖𝑔𝑛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𝑙𝑜𝑎𝑑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he-IL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0" name="תיבת טקסט 79">
                <a:extLst>
                  <a:ext uri="{FF2B5EF4-FFF2-40B4-BE49-F238E27FC236}">
                    <a16:creationId xmlns:a16="http://schemas.microsoft.com/office/drawing/2014/main" id="{651A2FD1-0B24-D2E3-4737-7C7D77FC08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4829" y="4507582"/>
                <a:ext cx="2512226" cy="232692"/>
              </a:xfrm>
              <a:prstGeom prst="rect">
                <a:avLst/>
              </a:prstGeom>
              <a:blipFill>
                <a:blip r:embed="rId28"/>
                <a:stretch>
                  <a:fillRect l="-1010" t="-25000" r="-5051" b="-30000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1" name="קבוצה 90">
            <a:extLst>
              <a:ext uri="{FF2B5EF4-FFF2-40B4-BE49-F238E27FC236}">
                <a16:creationId xmlns:a16="http://schemas.microsoft.com/office/drawing/2014/main" id="{ED777960-4A5A-133C-3860-8C8E5F02D9DD}"/>
              </a:ext>
            </a:extLst>
          </p:cNvPr>
          <p:cNvGrpSpPr/>
          <p:nvPr/>
        </p:nvGrpSpPr>
        <p:grpSpPr>
          <a:xfrm>
            <a:off x="7016079" y="2063638"/>
            <a:ext cx="2204785" cy="1663956"/>
            <a:chOff x="6706947" y="1164346"/>
            <a:chExt cx="2391219" cy="1784720"/>
          </a:xfrm>
        </p:grpSpPr>
        <p:pic>
          <p:nvPicPr>
            <p:cNvPr id="72" name="Picture 2" descr="Design and Technology">
              <a:extLst>
                <a:ext uri="{FF2B5EF4-FFF2-40B4-BE49-F238E27FC236}">
                  <a16:creationId xmlns:a16="http://schemas.microsoft.com/office/drawing/2014/main" id="{C8CC2B7A-3BF3-E368-E3E8-74A212B5E2F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91459" y="1435163"/>
              <a:ext cx="1481412" cy="15139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8" name="חץ מעגלי 77">
              <a:extLst>
                <a:ext uri="{FF2B5EF4-FFF2-40B4-BE49-F238E27FC236}">
                  <a16:creationId xmlns:a16="http://schemas.microsoft.com/office/drawing/2014/main" id="{95C736D4-D084-6F41-0B3E-F783E261B1D9}"/>
                </a:ext>
              </a:extLst>
            </p:cNvPr>
            <p:cNvSpPr/>
            <p:nvPr/>
          </p:nvSpPr>
          <p:spPr>
            <a:xfrm rot="18908570" flipH="1">
              <a:off x="8197288" y="1606932"/>
              <a:ext cx="516289" cy="765039"/>
            </a:xfrm>
            <a:prstGeom prst="circularArrow">
              <a:avLst>
                <a:gd name="adj1" fmla="val 12500"/>
                <a:gd name="adj2" fmla="val 3200500"/>
                <a:gd name="adj3" fmla="val 20457681"/>
                <a:gd name="adj4" fmla="val 4863277"/>
                <a:gd name="adj5" fmla="val 12500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marL="0" algn="ctr" defTabSz="914400" rtl="0" eaLnBrk="1" latinLnBrk="0" hangingPunct="1"/>
              <a:endParaRPr lang="he-IL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תיבת טקסט 78">
                  <a:extLst>
                    <a:ext uri="{FF2B5EF4-FFF2-40B4-BE49-F238E27FC236}">
                      <a16:creationId xmlns:a16="http://schemas.microsoft.com/office/drawing/2014/main" id="{41E8D79E-01A8-2693-03E6-E50FAF99181F}"/>
                    </a:ext>
                  </a:extLst>
                </p:cNvPr>
                <p:cNvSpPr txBox="1"/>
                <p:nvPr/>
              </p:nvSpPr>
              <p:spPr>
                <a:xfrm>
                  <a:off x="8894232" y="1674135"/>
                  <a:ext cx="203934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0" algn="l" defTabSz="914400" rtl="0" eaLnBrk="1" latinLnBrk="0" hangingPunct="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𝑙𝑜𝑎𝑑</m:t>
                            </m:r>
                          </m:sub>
                        </m:sSub>
                      </m:oMath>
                    </m:oMathPara>
                  </a14:m>
                  <a:endParaRPr lang="he-IL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79" name="תיבת טקסט 78">
                  <a:extLst>
                    <a:ext uri="{FF2B5EF4-FFF2-40B4-BE49-F238E27FC236}">
                      <a16:creationId xmlns:a16="http://schemas.microsoft.com/office/drawing/2014/main" id="{41E8D79E-01A8-2693-03E6-E50FAF99181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94232" y="1674135"/>
                  <a:ext cx="203934" cy="369332"/>
                </a:xfrm>
                <a:prstGeom prst="rect">
                  <a:avLst/>
                </a:prstGeom>
                <a:blipFill>
                  <a:blip r:embed="rId29"/>
                  <a:stretch>
                    <a:fillRect t="-6897" r="-325000" b="-31034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1" name="מחבר חץ ישר 80">
              <a:extLst>
                <a:ext uri="{FF2B5EF4-FFF2-40B4-BE49-F238E27FC236}">
                  <a16:creationId xmlns:a16="http://schemas.microsoft.com/office/drawing/2014/main" id="{37AC4156-77A7-2960-7A3B-E4A59732C0A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349372" y="1545189"/>
              <a:ext cx="620575" cy="6208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תיבת טקסט 82">
                  <a:extLst>
                    <a:ext uri="{FF2B5EF4-FFF2-40B4-BE49-F238E27FC236}">
                      <a16:creationId xmlns:a16="http://schemas.microsoft.com/office/drawing/2014/main" id="{D650D81D-BE9A-9790-294F-BD057B47FE82}"/>
                    </a:ext>
                  </a:extLst>
                </p:cNvPr>
                <p:cNvSpPr txBox="1"/>
                <p:nvPr/>
              </p:nvSpPr>
              <p:spPr>
                <a:xfrm>
                  <a:off x="6706947" y="1164346"/>
                  <a:ext cx="346037" cy="39158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he-IL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e-IL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𝑐𝑜𝑙𝑜𝑚𝑏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𝑓𝑟𝑖𝑐𝑡𝑖𝑜𝑛</m:t>
                            </m:r>
                          </m:sub>
                        </m:sSub>
                      </m:oMath>
                    </m:oMathPara>
                  </a14:m>
                  <a:endParaRPr lang="he-IL" dirty="0"/>
                </a:p>
              </p:txBody>
            </p:sp>
          </mc:Choice>
          <mc:Fallback xmlns="">
            <p:sp>
              <p:nvSpPr>
                <p:cNvPr id="83" name="תיבת טקסט 82">
                  <a:extLst>
                    <a:ext uri="{FF2B5EF4-FFF2-40B4-BE49-F238E27FC236}">
                      <a16:creationId xmlns:a16="http://schemas.microsoft.com/office/drawing/2014/main" id="{D650D81D-BE9A-9790-294F-BD057B47FE8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06947" y="1164346"/>
                  <a:ext cx="346037" cy="391582"/>
                </a:xfrm>
                <a:prstGeom prst="rect">
                  <a:avLst/>
                </a:prstGeom>
                <a:blipFill>
                  <a:blip r:embed="rId30"/>
                  <a:stretch>
                    <a:fillRect t="-10000" r="-426923" b="-23333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4" name="קבוצה 93">
            <a:extLst>
              <a:ext uri="{FF2B5EF4-FFF2-40B4-BE49-F238E27FC236}">
                <a16:creationId xmlns:a16="http://schemas.microsoft.com/office/drawing/2014/main" id="{EE3A806C-4CFD-06B8-300E-52BBAACE5383}"/>
              </a:ext>
            </a:extLst>
          </p:cNvPr>
          <p:cNvGrpSpPr/>
          <p:nvPr/>
        </p:nvGrpSpPr>
        <p:grpSpPr>
          <a:xfrm>
            <a:off x="6871246" y="4866815"/>
            <a:ext cx="5005588" cy="1881901"/>
            <a:chOff x="6871246" y="4497943"/>
            <a:chExt cx="5005588" cy="1881901"/>
          </a:xfrm>
        </p:grpSpPr>
        <p:pic>
          <p:nvPicPr>
            <p:cNvPr id="86" name="תמונה 85">
              <a:extLst>
                <a:ext uri="{FF2B5EF4-FFF2-40B4-BE49-F238E27FC236}">
                  <a16:creationId xmlns:a16="http://schemas.microsoft.com/office/drawing/2014/main" id="{1127CC0B-6A2D-1388-9618-007AB070F3B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1"/>
            <a:srcRect l="1315" t="14332" r="472" b="12968"/>
            <a:stretch/>
          </p:blipFill>
          <p:spPr>
            <a:xfrm>
              <a:off x="6871246" y="4497943"/>
              <a:ext cx="5005588" cy="1881901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תיבת טקסט 88">
                  <a:extLst>
                    <a:ext uri="{FF2B5EF4-FFF2-40B4-BE49-F238E27FC236}">
                      <a16:creationId xmlns:a16="http://schemas.microsoft.com/office/drawing/2014/main" id="{BA8F0C52-491A-348C-C09F-C400AD76B045}"/>
                    </a:ext>
                  </a:extLst>
                </p:cNvPr>
                <p:cNvSpPr txBox="1"/>
                <p:nvPr/>
              </p:nvSpPr>
              <p:spPr>
                <a:xfrm>
                  <a:off x="8806470" y="4854871"/>
                  <a:ext cx="203934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0" algn="l" defTabSz="914400" rtl="0" eaLnBrk="1" latinLnBrk="0" hangingPunct="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he-I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oMath>
                    </m:oMathPara>
                  </a14:m>
                  <a:endParaRPr lang="he-IL" dirty="0"/>
                </a:p>
              </p:txBody>
            </p:sp>
          </mc:Choice>
          <mc:Fallback xmlns="">
            <p:sp>
              <p:nvSpPr>
                <p:cNvPr id="89" name="תיבת טקסט 88">
                  <a:extLst>
                    <a:ext uri="{FF2B5EF4-FFF2-40B4-BE49-F238E27FC236}">
                      <a16:creationId xmlns:a16="http://schemas.microsoft.com/office/drawing/2014/main" id="{BA8F0C52-491A-348C-C09F-C400AD76B04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06470" y="4854871"/>
                  <a:ext cx="203934" cy="369332"/>
                </a:xfrm>
                <a:prstGeom prst="rect">
                  <a:avLst/>
                </a:prstGeom>
                <a:blipFill>
                  <a:blip r:embed="rId32"/>
                  <a:stretch>
                    <a:fillRect t="-10000" r="-135294" b="-26667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תיבת טקסט 89">
                  <a:extLst>
                    <a:ext uri="{FF2B5EF4-FFF2-40B4-BE49-F238E27FC236}">
                      <a16:creationId xmlns:a16="http://schemas.microsoft.com/office/drawing/2014/main" id="{4806530A-4658-DC55-503A-EEA376DA2D87}"/>
                    </a:ext>
                  </a:extLst>
                </p:cNvPr>
                <p:cNvSpPr txBox="1"/>
                <p:nvPr/>
              </p:nvSpPr>
              <p:spPr>
                <a:xfrm>
                  <a:off x="9609052" y="4853357"/>
                  <a:ext cx="203934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0" algn="l" defTabSz="914400" rtl="0" eaLnBrk="1" latinLnBrk="0" hangingPunct="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he-I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oMath>
                    </m:oMathPara>
                  </a14:m>
                  <a:endParaRPr lang="he-IL" dirty="0"/>
                </a:p>
              </p:txBody>
            </p:sp>
          </mc:Choice>
          <mc:Fallback xmlns="">
            <p:sp>
              <p:nvSpPr>
                <p:cNvPr id="90" name="תיבת טקסט 89">
                  <a:extLst>
                    <a:ext uri="{FF2B5EF4-FFF2-40B4-BE49-F238E27FC236}">
                      <a16:creationId xmlns:a16="http://schemas.microsoft.com/office/drawing/2014/main" id="{4806530A-4658-DC55-503A-EEA376DA2D8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09052" y="4853357"/>
                  <a:ext cx="203934" cy="369332"/>
                </a:xfrm>
                <a:prstGeom prst="rect">
                  <a:avLst/>
                </a:prstGeom>
                <a:blipFill>
                  <a:blip r:embed="rId33"/>
                  <a:stretch>
                    <a:fillRect t="-10000" r="-105882" b="-23333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92" name="Picture 5">
            <a:extLst>
              <a:ext uri="{FF2B5EF4-FFF2-40B4-BE49-F238E27FC236}">
                <a16:creationId xmlns:a16="http://schemas.microsoft.com/office/drawing/2014/main" id="{BBD46D81-3B05-95F3-1A85-954A2022A956}"/>
              </a:ext>
            </a:extLst>
          </p:cNvPr>
          <p:cNvPicPr>
            <a:picLocks noChangeAspect="1"/>
          </p:cNvPicPr>
          <p:nvPr/>
        </p:nvPicPr>
        <p:blipFill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70" y="-10789"/>
            <a:ext cx="2925420" cy="666735"/>
          </a:xfrm>
          <a:prstGeom prst="rect">
            <a:avLst/>
          </a:prstGeom>
        </p:spPr>
      </p:pic>
      <p:sp>
        <p:nvSpPr>
          <p:cNvPr id="93" name="תיבת טקסט 92">
            <a:extLst>
              <a:ext uri="{FF2B5EF4-FFF2-40B4-BE49-F238E27FC236}">
                <a16:creationId xmlns:a16="http://schemas.microsoft.com/office/drawing/2014/main" id="{1C774889-2463-9D5D-1878-4A925611BDE4}"/>
              </a:ext>
            </a:extLst>
          </p:cNvPr>
          <p:cNvSpPr txBox="1"/>
          <p:nvPr/>
        </p:nvSpPr>
        <p:spPr>
          <a:xfrm>
            <a:off x="4516353" y="-10789"/>
            <a:ext cx="3452760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3200" dirty="0"/>
              <a:t>תוצרים-אבני הבסיס</a:t>
            </a:r>
          </a:p>
        </p:txBody>
      </p:sp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F36AA1C8-A7EE-8588-597B-0527FA1DAC63}"/>
              </a:ext>
            </a:extLst>
          </p:cNvPr>
          <p:cNvSpPr txBox="1"/>
          <p:nvPr/>
        </p:nvSpPr>
        <p:spPr>
          <a:xfrm>
            <a:off x="5914347" y="861250"/>
            <a:ext cx="5988177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 defTabSz="914400" eaLnBrk="1" latinLnBrk="0" hangingPunct="1">
              <a:buFont typeface="Wingdings" pitchFamily="2" charset="2"/>
              <a:buChar char="Ø"/>
            </a:pPr>
            <a:r>
              <a:rPr lang="he-IL" sz="1600" dirty="0"/>
              <a:t>משוואות דינמיקה של סיבוב, קשיחות וריסון</a:t>
            </a:r>
            <a:endParaRPr lang="en-US" sz="1600" dirty="0"/>
          </a:p>
        </p:txBody>
      </p:sp>
      <p:sp>
        <p:nvSpPr>
          <p:cNvPr id="41" name="תיבת טקסט 40">
            <a:extLst>
              <a:ext uri="{FF2B5EF4-FFF2-40B4-BE49-F238E27FC236}">
                <a16:creationId xmlns:a16="http://schemas.microsoft.com/office/drawing/2014/main" id="{FACCF82F-46A7-2574-DAFB-6563C54D7567}"/>
              </a:ext>
            </a:extLst>
          </p:cNvPr>
          <p:cNvSpPr txBox="1"/>
          <p:nvPr/>
        </p:nvSpPr>
        <p:spPr>
          <a:xfrm>
            <a:off x="5888657" y="381662"/>
            <a:ext cx="5988177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 defTabSz="914400" eaLnBrk="1" latinLnBrk="0" hangingPunct="1">
              <a:buFont typeface="Wingdings" pitchFamily="2" charset="2"/>
              <a:buChar char="Ø"/>
            </a:pPr>
            <a:r>
              <a:rPr lang="he-IL" sz="1600" dirty="0"/>
              <a:t>פירוק המערכת המורכבת ליחידות אינרציה</a:t>
            </a:r>
          </a:p>
          <a:p>
            <a:pPr marL="285750" indent="-285750" defTabSz="914400" eaLnBrk="1" latinLnBrk="0" hangingPunct="1">
              <a:buFont typeface="Wingdings" pitchFamily="2" charset="2"/>
              <a:buChar char="Ø"/>
            </a:pPr>
            <a:r>
              <a:rPr lang="he-IL" sz="1600" dirty="0"/>
              <a:t>פירוק יחידה למניע מונע</a:t>
            </a:r>
          </a:p>
        </p:txBody>
      </p:sp>
    </p:spTree>
    <p:extLst>
      <p:ext uri="{BB962C8B-B14F-4D97-AF65-F5344CB8AC3E}">
        <p14:creationId xmlns:p14="http://schemas.microsoft.com/office/powerpoint/2010/main" val="1132362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3" grpId="0"/>
      <p:bldP spid="61" grpId="0"/>
      <p:bldP spid="62" grpId="0"/>
      <p:bldP spid="80" grpId="0"/>
      <p:bldP spid="6" grpId="0"/>
      <p:bldP spid="4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6443AA25-5C1D-F506-347E-6F3F0EE39123}"/>
              </a:ext>
            </a:extLst>
          </p:cNvPr>
          <p:cNvSpPr txBox="1"/>
          <p:nvPr/>
        </p:nvSpPr>
        <p:spPr>
          <a:xfrm>
            <a:off x="-1853840" y="7777295"/>
            <a:ext cx="2984938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defTabSz="914400" rtl="0" eaLnBrk="1" latinLnBrk="0" hangingPunct="1"/>
            <a:r>
              <a:rPr lang="en-US" sz="1400" dirty="0"/>
              <a:t>2.     Serial connection for full axis of the system in Elevation and Traverse </a:t>
            </a:r>
          </a:p>
        </p:txBody>
      </p:sp>
      <p:sp>
        <p:nvSpPr>
          <p:cNvPr id="10" name="תיבת טקסט 9">
            <a:extLst>
              <a:ext uri="{FF2B5EF4-FFF2-40B4-BE49-F238E27FC236}">
                <a16:creationId xmlns:a16="http://schemas.microsoft.com/office/drawing/2014/main" id="{811534B1-8498-2FC6-CF6E-6CE2BD4A54A7}"/>
              </a:ext>
            </a:extLst>
          </p:cNvPr>
          <p:cNvSpPr txBox="1"/>
          <p:nvPr/>
        </p:nvSpPr>
        <p:spPr>
          <a:xfrm>
            <a:off x="5556159" y="248486"/>
            <a:ext cx="6463862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 algn="r" defTabSz="914400" eaLnBrk="1" latinLnBrk="0" hangingPunct="1">
              <a:buFont typeface="Wingdings" pitchFamily="2" charset="2"/>
              <a:buChar char="Ø"/>
            </a:pPr>
            <a:r>
              <a:rPr lang="he-IL" sz="1400" dirty="0"/>
              <a:t>בלוק – אבן בסיס </a:t>
            </a:r>
          </a:p>
        </p:txBody>
      </p:sp>
      <p:grpSp>
        <p:nvGrpSpPr>
          <p:cNvPr id="22" name="קבוצה 21">
            <a:extLst>
              <a:ext uri="{FF2B5EF4-FFF2-40B4-BE49-F238E27FC236}">
                <a16:creationId xmlns:a16="http://schemas.microsoft.com/office/drawing/2014/main" id="{D7443E54-7DA4-3F64-FA05-D9E8CF58D8C8}"/>
              </a:ext>
            </a:extLst>
          </p:cNvPr>
          <p:cNvGrpSpPr/>
          <p:nvPr/>
        </p:nvGrpSpPr>
        <p:grpSpPr>
          <a:xfrm>
            <a:off x="506549" y="447363"/>
            <a:ext cx="3395731" cy="1617697"/>
            <a:chOff x="465645" y="2702924"/>
            <a:chExt cx="6552941" cy="3848566"/>
          </a:xfrm>
        </p:grpSpPr>
        <p:pic>
          <p:nvPicPr>
            <p:cNvPr id="14" name="תמונה 13">
              <a:extLst>
                <a:ext uri="{FF2B5EF4-FFF2-40B4-BE49-F238E27FC236}">
                  <a16:creationId xmlns:a16="http://schemas.microsoft.com/office/drawing/2014/main" id="{5C9E88C4-A822-0DD9-0C2C-226651F34E5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5645" y="3316165"/>
              <a:ext cx="5974130" cy="3235325"/>
            </a:xfrm>
            <a:prstGeom prst="rect">
              <a:avLst/>
            </a:prstGeom>
          </p:spPr>
        </p:pic>
        <p:sp>
          <p:nvSpPr>
            <p:cNvPr id="17" name="חץ מעגלי 16">
              <a:extLst>
                <a:ext uri="{FF2B5EF4-FFF2-40B4-BE49-F238E27FC236}">
                  <a16:creationId xmlns:a16="http://schemas.microsoft.com/office/drawing/2014/main" id="{F16BF8F4-1CD5-C8F1-5494-72CAF856C212}"/>
                </a:ext>
              </a:extLst>
            </p:cNvPr>
            <p:cNvSpPr/>
            <p:nvPr/>
          </p:nvSpPr>
          <p:spPr>
            <a:xfrm rot="10800000">
              <a:off x="1697471" y="4916730"/>
              <a:ext cx="2732689" cy="1617662"/>
            </a:xfrm>
            <a:prstGeom prst="circularArrow">
              <a:avLst>
                <a:gd name="adj1" fmla="val 4568"/>
                <a:gd name="adj2" fmla="val 1142319"/>
                <a:gd name="adj3" fmla="val 20425745"/>
                <a:gd name="adj4" fmla="val 10800000"/>
                <a:gd name="adj5" fmla="val 1389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solidFill>
                  <a:schemeClr val="tx1"/>
                </a:solidFill>
              </a:endParaRPr>
            </a:p>
          </p:txBody>
        </p:sp>
        <p:sp>
          <p:nvSpPr>
            <p:cNvPr id="18" name="חץ מעגלי 17">
              <a:extLst>
                <a:ext uri="{FF2B5EF4-FFF2-40B4-BE49-F238E27FC236}">
                  <a16:creationId xmlns:a16="http://schemas.microsoft.com/office/drawing/2014/main" id="{6A2C472D-1D54-9347-0E03-1FFC441D11A8}"/>
                </a:ext>
              </a:extLst>
            </p:cNvPr>
            <p:cNvSpPr/>
            <p:nvPr/>
          </p:nvSpPr>
          <p:spPr>
            <a:xfrm rot="10800000">
              <a:off x="465645" y="3823317"/>
              <a:ext cx="3132890" cy="1617662"/>
            </a:xfrm>
            <a:prstGeom prst="circularArrow">
              <a:avLst>
                <a:gd name="adj1" fmla="val 3583"/>
                <a:gd name="adj2" fmla="val 1358894"/>
                <a:gd name="adj3" fmla="val 1096777"/>
                <a:gd name="adj4" fmla="val 12841814"/>
                <a:gd name="adj5" fmla="val 1103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solidFill>
                  <a:schemeClr val="tx1"/>
                </a:solidFill>
              </a:endParaRPr>
            </a:p>
          </p:txBody>
        </p:sp>
        <p:sp>
          <p:nvSpPr>
            <p:cNvPr id="19" name="חץ מעגלי 18">
              <a:extLst>
                <a:ext uri="{FF2B5EF4-FFF2-40B4-BE49-F238E27FC236}">
                  <a16:creationId xmlns:a16="http://schemas.microsoft.com/office/drawing/2014/main" id="{FB254951-3E5E-6091-52E0-238E0A037FE0}"/>
                </a:ext>
              </a:extLst>
            </p:cNvPr>
            <p:cNvSpPr/>
            <p:nvPr/>
          </p:nvSpPr>
          <p:spPr>
            <a:xfrm rot="10306114">
              <a:off x="1965047" y="2702924"/>
              <a:ext cx="5053539" cy="2505578"/>
            </a:xfrm>
            <a:prstGeom prst="circularArrow">
              <a:avLst>
                <a:gd name="adj1" fmla="val 1812"/>
                <a:gd name="adj2" fmla="val 515020"/>
                <a:gd name="adj3" fmla="val 20589986"/>
                <a:gd name="adj4" fmla="val 18451744"/>
                <a:gd name="adj5" fmla="val 1373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solidFill>
                  <a:schemeClr val="tx1"/>
                </a:solidFill>
              </a:endParaRPr>
            </a:p>
          </p:txBody>
        </p:sp>
        <p:sp>
          <p:nvSpPr>
            <p:cNvPr id="20" name="חץ מעגלי 19">
              <a:extLst>
                <a:ext uri="{FF2B5EF4-FFF2-40B4-BE49-F238E27FC236}">
                  <a16:creationId xmlns:a16="http://schemas.microsoft.com/office/drawing/2014/main" id="{D60656B7-9559-C9D8-3AAC-3AF8C7191FD4}"/>
                </a:ext>
              </a:extLst>
            </p:cNvPr>
            <p:cNvSpPr/>
            <p:nvPr/>
          </p:nvSpPr>
          <p:spPr>
            <a:xfrm rot="5400000" flipH="1">
              <a:off x="4398627" y="5445986"/>
              <a:ext cx="1110506" cy="818957"/>
            </a:xfrm>
            <a:prstGeom prst="circularArrow">
              <a:avLst>
                <a:gd name="adj1" fmla="val 5933"/>
                <a:gd name="adj2" fmla="val 1142319"/>
                <a:gd name="adj3" fmla="val 20602674"/>
                <a:gd name="adj4" fmla="val 10800000"/>
                <a:gd name="adj5" fmla="val 13896"/>
              </a:avLst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solidFill>
                  <a:schemeClr val="tx1"/>
                </a:solidFill>
              </a:endParaRPr>
            </a:p>
          </p:txBody>
        </p:sp>
        <p:sp>
          <p:nvSpPr>
            <p:cNvPr id="21" name="חץ מעגלי 20">
              <a:extLst>
                <a:ext uri="{FF2B5EF4-FFF2-40B4-BE49-F238E27FC236}">
                  <a16:creationId xmlns:a16="http://schemas.microsoft.com/office/drawing/2014/main" id="{7FFD03BF-8789-B191-E4EF-60D715C8091A}"/>
                </a:ext>
              </a:extLst>
            </p:cNvPr>
            <p:cNvSpPr/>
            <p:nvPr/>
          </p:nvSpPr>
          <p:spPr>
            <a:xfrm rot="5400000" flipH="1">
              <a:off x="4496572" y="3969093"/>
              <a:ext cx="1110509" cy="818958"/>
            </a:xfrm>
            <a:prstGeom prst="circularArrow">
              <a:avLst>
                <a:gd name="adj1" fmla="val 5933"/>
                <a:gd name="adj2" fmla="val 1142319"/>
                <a:gd name="adj3" fmla="val 20602674"/>
                <a:gd name="adj4" fmla="val 10800000"/>
                <a:gd name="adj5" fmla="val 13896"/>
              </a:avLst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קבוצה 10">
            <a:extLst>
              <a:ext uri="{FF2B5EF4-FFF2-40B4-BE49-F238E27FC236}">
                <a16:creationId xmlns:a16="http://schemas.microsoft.com/office/drawing/2014/main" id="{E67A262A-3BB7-EC05-A269-0DBB893E6DF4}"/>
              </a:ext>
            </a:extLst>
          </p:cNvPr>
          <p:cNvGrpSpPr/>
          <p:nvPr/>
        </p:nvGrpSpPr>
        <p:grpSpPr>
          <a:xfrm>
            <a:off x="192780" y="2071615"/>
            <a:ext cx="3679086" cy="2281670"/>
            <a:chOff x="182548" y="2055268"/>
            <a:chExt cx="4706981" cy="2207331"/>
          </a:xfrm>
        </p:grpSpPr>
        <p:pic>
          <p:nvPicPr>
            <p:cNvPr id="26" name="תמונה 25">
              <a:extLst>
                <a:ext uri="{FF2B5EF4-FFF2-40B4-BE49-F238E27FC236}">
                  <a16:creationId xmlns:a16="http://schemas.microsoft.com/office/drawing/2014/main" id="{E9C51BC9-B9DA-7726-CE32-95C2D82CE9A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8934" y="2088789"/>
              <a:ext cx="4415937" cy="2173810"/>
            </a:xfrm>
            <a:prstGeom prst="rect">
              <a:avLst/>
            </a:prstGeom>
          </p:spPr>
        </p:pic>
        <p:sp>
          <p:nvSpPr>
            <p:cNvPr id="30" name="מסגרת 29">
              <a:extLst>
                <a:ext uri="{FF2B5EF4-FFF2-40B4-BE49-F238E27FC236}">
                  <a16:creationId xmlns:a16="http://schemas.microsoft.com/office/drawing/2014/main" id="{9692C6CF-BD74-FF4E-8384-F7ABB86ABCDD}"/>
                </a:ext>
              </a:extLst>
            </p:cNvPr>
            <p:cNvSpPr/>
            <p:nvPr/>
          </p:nvSpPr>
          <p:spPr>
            <a:xfrm>
              <a:off x="182548" y="2055268"/>
              <a:ext cx="4706981" cy="2173810"/>
            </a:xfrm>
            <a:prstGeom prst="frame">
              <a:avLst>
                <a:gd name="adj1" fmla="val 2712"/>
              </a:avLst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marL="0" algn="ctr" defTabSz="914400" rtl="0" eaLnBrk="1" latinLnBrk="0" hangingPunct="1"/>
              <a:endParaRPr lang="he-IL">
                <a:solidFill>
                  <a:schemeClr val="tx1"/>
                </a:solidFill>
              </a:endParaRPr>
            </a:p>
          </p:txBody>
        </p:sp>
      </p:grpSp>
      <p:grpSp>
        <p:nvGrpSpPr>
          <p:cNvPr id="12" name="קבוצה 11">
            <a:extLst>
              <a:ext uri="{FF2B5EF4-FFF2-40B4-BE49-F238E27FC236}">
                <a16:creationId xmlns:a16="http://schemas.microsoft.com/office/drawing/2014/main" id="{2143CB89-5196-B764-D6CA-D6AC3CBC0D0C}"/>
              </a:ext>
            </a:extLst>
          </p:cNvPr>
          <p:cNvGrpSpPr/>
          <p:nvPr/>
        </p:nvGrpSpPr>
        <p:grpSpPr>
          <a:xfrm>
            <a:off x="192780" y="4411048"/>
            <a:ext cx="3679086" cy="2247020"/>
            <a:chOff x="190300" y="4346423"/>
            <a:chExt cx="4706981" cy="2173810"/>
          </a:xfrm>
        </p:grpSpPr>
        <p:pic>
          <p:nvPicPr>
            <p:cNvPr id="9" name="תמונה 8">
              <a:extLst>
                <a:ext uri="{FF2B5EF4-FFF2-40B4-BE49-F238E27FC236}">
                  <a16:creationId xmlns:a16="http://schemas.microsoft.com/office/drawing/2014/main" id="{FB1EB09C-BB62-4E15-C298-02A08CFB663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79282" y="4395961"/>
              <a:ext cx="4317999" cy="2088347"/>
            </a:xfrm>
            <a:prstGeom prst="rect">
              <a:avLst/>
            </a:prstGeom>
          </p:spPr>
        </p:pic>
        <p:sp>
          <p:nvSpPr>
            <p:cNvPr id="31" name="מסגרת 30">
              <a:extLst>
                <a:ext uri="{FF2B5EF4-FFF2-40B4-BE49-F238E27FC236}">
                  <a16:creationId xmlns:a16="http://schemas.microsoft.com/office/drawing/2014/main" id="{002CBB97-3E3E-728D-3A9C-E1603A088289}"/>
                </a:ext>
              </a:extLst>
            </p:cNvPr>
            <p:cNvSpPr/>
            <p:nvPr/>
          </p:nvSpPr>
          <p:spPr>
            <a:xfrm>
              <a:off x="190300" y="4346423"/>
              <a:ext cx="4706981" cy="2173810"/>
            </a:xfrm>
            <a:prstGeom prst="frame">
              <a:avLst>
                <a:gd name="adj1" fmla="val 2712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marL="0" algn="ctr" defTabSz="914400" rtl="1" eaLnBrk="1" latinLnBrk="0" hangingPunct="1"/>
              <a:endParaRPr lang="he-IL">
                <a:solidFill>
                  <a:schemeClr val="tx1"/>
                </a:solidFill>
              </a:endParaRPr>
            </a:p>
          </p:txBody>
        </p:sp>
      </p:grpSp>
      <p:pic>
        <p:nvPicPr>
          <p:cNvPr id="2" name="תמונה 1">
            <a:extLst>
              <a:ext uri="{FF2B5EF4-FFF2-40B4-BE49-F238E27FC236}">
                <a16:creationId xmlns:a16="http://schemas.microsoft.com/office/drawing/2014/main" id="{7C8AF3AD-8E4F-F7C9-1699-E870E1A5F6FB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6818" t="4168" r="5694" b="4210"/>
          <a:stretch/>
        </p:blipFill>
        <p:spPr>
          <a:xfrm>
            <a:off x="8353887" y="1899384"/>
            <a:ext cx="3838113" cy="2453901"/>
          </a:xfrm>
          <a:prstGeom prst="rect">
            <a:avLst/>
          </a:prstGeom>
        </p:spPr>
      </p:pic>
      <p:pic>
        <p:nvPicPr>
          <p:cNvPr id="3" name="תמונה 2">
            <a:extLst>
              <a:ext uri="{FF2B5EF4-FFF2-40B4-BE49-F238E27FC236}">
                <a16:creationId xmlns:a16="http://schemas.microsoft.com/office/drawing/2014/main" id="{74A8C72A-DF99-5770-E498-5278A92C54B1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6271" t="5557" r="6243" b="6026"/>
          <a:stretch/>
        </p:blipFill>
        <p:spPr>
          <a:xfrm>
            <a:off x="4223479" y="1935567"/>
            <a:ext cx="3888338" cy="2453901"/>
          </a:xfrm>
          <a:prstGeom prst="rect">
            <a:avLst/>
          </a:prstGeom>
        </p:spPr>
      </p:pic>
      <p:pic>
        <p:nvPicPr>
          <p:cNvPr id="4" name="תמונה 3">
            <a:extLst>
              <a:ext uri="{FF2B5EF4-FFF2-40B4-BE49-F238E27FC236}">
                <a16:creationId xmlns:a16="http://schemas.microsoft.com/office/drawing/2014/main" id="{9D3DB37B-C2CA-8DFB-FE68-B844E3C8EB39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7561" t="5778" r="6302" b="3499"/>
          <a:stretch/>
        </p:blipFill>
        <p:spPr>
          <a:xfrm>
            <a:off x="4261475" y="4367988"/>
            <a:ext cx="3888337" cy="2490012"/>
          </a:xfrm>
          <a:prstGeom prst="rect">
            <a:avLst/>
          </a:prstGeom>
        </p:spPr>
      </p:pic>
      <p:pic>
        <p:nvPicPr>
          <p:cNvPr id="5" name="תמונה 4">
            <a:extLst>
              <a:ext uri="{FF2B5EF4-FFF2-40B4-BE49-F238E27FC236}">
                <a16:creationId xmlns:a16="http://schemas.microsoft.com/office/drawing/2014/main" id="{D7A6F509-7B20-AA50-672D-DB5E5D3D1207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8441" t="5014" r="7583" b="4631"/>
          <a:stretch/>
        </p:blipFill>
        <p:spPr>
          <a:xfrm>
            <a:off x="8368179" y="4367988"/>
            <a:ext cx="3794425" cy="2490012"/>
          </a:xfrm>
          <a:prstGeom prst="rect">
            <a:avLst/>
          </a:prstGeom>
        </p:spPr>
      </p:pic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8D22B218-9DDD-F709-3E80-BB624A221EA0}"/>
              </a:ext>
            </a:extLst>
          </p:cNvPr>
          <p:cNvSpPr txBox="1"/>
          <p:nvPr/>
        </p:nvSpPr>
        <p:spPr>
          <a:xfrm>
            <a:off x="5441112" y="1598271"/>
            <a:ext cx="420688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1400" dirty="0">
                <a:highlight>
                  <a:srgbClr val="FFFF00"/>
                </a:highlight>
              </a:rPr>
              <a:t>מודלי SIMULINK  לעומת PLANTS ממדידות</a:t>
            </a:r>
          </a:p>
        </p:txBody>
      </p:sp>
      <p:pic>
        <p:nvPicPr>
          <p:cNvPr id="13" name="Picture 5">
            <a:extLst>
              <a:ext uri="{FF2B5EF4-FFF2-40B4-BE49-F238E27FC236}">
                <a16:creationId xmlns:a16="http://schemas.microsoft.com/office/drawing/2014/main" id="{CE9B5BEF-F507-DA2C-108B-C0B0891007E9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863"/>
            <a:ext cx="2925420" cy="666735"/>
          </a:xfrm>
          <a:prstGeom prst="rect">
            <a:avLst/>
          </a:prstGeom>
        </p:spPr>
      </p:pic>
      <p:sp>
        <p:nvSpPr>
          <p:cNvPr id="15" name="תיבת טקסט 14">
            <a:extLst>
              <a:ext uri="{FF2B5EF4-FFF2-40B4-BE49-F238E27FC236}">
                <a16:creationId xmlns:a16="http://schemas.microsoft.com/office/drawing/2014/main" id="{7FCA7159-4986-F9D6-AEE9-5D6642C0B6AE}"/>
              </a:ext>
            </a:extLst>
          </p:cNvPr>
          <p:cNvSpPr txBox="1"/>
          <p:nvPr/>
        </p:nvSpPr>
        <p:spPr>
          <a:xfrm>
            <a:off x="1040125" y="-28512"/>
            <a:ext cx="6921147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3200" dirty="0"/>
              <a:t>תוצרים - PLANTS</a:t>
            </a:r>
          </a:p>
        </p:txBody>
      </p:sp>
      <p:sp>
        <p:nvSpPr>
          <p:cNvPr id="16" name="תיבת טקסט 15">
            <a:extLst>
              <a:ext uri="{FF2B5EF4-FFF2-40B4-BE49-F238E27FC236}">
                <a16:creationId xmlns:a16="http://schemas.microsoft.com/office/drawing/2014/main" id="{5E17D9D8-3AB3-FAB9-F7BB-84098DF37923}"/>
              </a:ext>
            </a:extLst>
          </p:cNvPr>
          <p:cNvSpPr txBox="1"/>
          <p:nvPr/>
        </p:nvSpPr>
        <p:spPr>
          <a:xfrm>
            <a:off x="3321106" y="4306626"/>
            <a:ext cx="420688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1400" dirty="0">
                <a:highlight>
                  <a:srgbClr val="FFFF00"/>
                </a:highlight>
              </a:rPr>
              <a:t>בודה-תמסורת ציר צידוד אופן כוח</a:t>
            </a:r>
          </a:p>
        </p:txBody>
      </p:sp>
      <p:sp>
        <p:nvSpPr>
          <p:cNvPr id="23" name="תיבת טקסט 22">
            <a:extLst>
              <a:ext uri="{FF2B5EF4-FFF2-40B4-BE49-F238E27FC236}">
                <a16:creationId xmlns:a16="http://schemas.microsoft.com/office/drawing/2014/main" id="{FC9F6A9A-EB78-22AE-57C3-FF474A96F42B}"/>
              </a:ext>
            </a:extLst>
          </p:cNvPr>
          <p:cNvSpPr txBox="1"/>
          <p:nvPr/>
        </p:nvSpPr>
        <p:spPr>
          <a:xfrm>
            <a:off x="3337672" y="1838022"/>
            <a:ext cx="420688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1400" dirty="0">
                <a:highlight>
                  <a:srgbClr val="FFFF00"/>
                </a:highlight>
              </a:rPr>
              <a:t>בודה-תמסורת ציר צידוד אופן ייצוב</a:t>
            </a:r>
          </a:p>
        </p:txBody>
      </p:sp>
      <p:sp>
        <p:nvSpPr>
          <p:cNvPr id="27" name="תיבת טקסט 26">
            <a:extLst>
              <a:ext uri="{FF2B5EF4-FFF2-40B4-BE49-F238E27FC236}">
                <a16:creationId xmlns:a16="http://schemas.microsoft.com/office/drawing/2014/main" id="{093C8CDC-D817-6A86-4B77-7521AF3D6BDA}"/>
              </a:ext>
            </a:extLst>
          </p:cNvPr>
          <p:cNvSpPr txBox="1"/>
          <p:nvPr/>
        </p:nvSpPr>
        <p:spPr>
          <a:xfrm>
            <a:off x="7488303" y="4296941"/>
            <a:ext cx="420688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1400" dirty="0">
                <a:highlight>
                  <a:srgbClr val="FFFF00"/>
                </a:highlight>
              </a:rPr>
              <a:t>בודה-תמסורת ציר הגבהה אופן כוח</a:t>
            </a:r>
          </a:p>
        </p:txBody>
      </p:sp>
      <p:sp>
        <p:nvSpPr>
          <p:cNvPr id="28" name="תיבת טקסט 27">
            <a:extLst>
              <a:ext uri="{FF2B5EF4-FFF2-40B4-BE49-F238E27FC236}">
                <a16:creationId xmlns:a16="http://schemas.microsoft.com/office/drawing/2014/main" id="{465DB757-CE58-0683-9277-5F99808F9740}"/>
              </a:ext>
            </a:extLst>
          </p:cNvPr>
          <p:cNvSpPr txBox="1"/>
          <p:nvPr/>
        </p:nvSpPr>
        <p:spPr>
          <a:xfrm>
            <a:off x="7513065" y="1834421"/>
            <a:ext cx="420688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1400" dirty="0">
                <a:highlight>
                  <a:srgbClr val="FFFF00"/>
                </a:highlight>
              </a:rPr>
              <a:t>בודה-תמסורת ציר הגבהה אופן ייצוב</a:t>
            </a:r>
          </a:p>
        </p:txBody>
      </p:sp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590AE61C-63E7-F0E1-216B-CB81782940DD}"/>
              </a:ext>
            </a:extLst>
          </p:cNvPr>
          <p:cNvSpPr txBox="1"/>
          <p:nvPr/>
        </p:nvSpPr>
        <p:spPr>
          <a:xfrm>
            <a:off x="5556159" y="440212"/>
            <a:ext cx="6463862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 algn="r" defTabSz="914400" eaLnBrk="1" latinLnBrk="0" hangingPunct="1">
              <a:buFont typeface="Wingdings" pitchFamily="2" charset="2"/>
              <a:buChar char="Ø"/>
            </a:pPr>
            <a:r>
              <a:rPr lang="he-IL" sz="1400" dirty="0"/>
              <a:t>בלוק ראשון – מציאת פרמטרי קשיחות וריסון מתמסורת תיאורטית וכלי מטלב מתאימים</a:t>
            </a:r>
          </a:p>
        </p:txBody>
      </p:sp>
      <p:sp>
        <p:nvSpPr>
          <p:cNvPr id="24" name="תיבת טקסט 23">
            <a:extLst>
              <a:ext uri="{FF2B5EF4-FFF2-40B4-BE49-F238E27FC236}">
                <a16:creationId xmlns:a16="http://schemas.microsoft.com/office/drawing/2014/main" id="{0FD1AC10-EFA8-5619-4F3F-249271C835C8}"/>
              </a:ext>
            </a:extLst>
          </p:cNvPr>
          <p:cNvSpPr txBox="1"/>
          <p:nvPr/>
        </p:nvSpPr>
        <p:spPr>
          <a:xfrm>
            <a:off x="5556159" y="649614"/>
            <a:ext cx="6463862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 algn="r" defTabSz="914400" eaLnBrk="1" latinLnBrk="0" hangingPunct="1">
              <a:buFont typeface="Wingdings" pitchFamily="2" charset="2"/>
              <a:buChar char="Ø"/>
            </a:pPr>
            <a:r>
              <a:rPr lang="he-IL" sz="1400" dirty="0"/>
              <a:t>שרשור אבני בסיס – לפי דרגות חופש בציר</a:t>
            </a:r>
          </a:p>
        </p:txBody>
      </p:sp>
      <p:sp>
        <p:nvSpPr>
          <p:cNvPr id="25" name="תיבת טקסט 24">
            <a:extLst>
              <a:ext uri="{FF2B5EF4-FFF2-40B4-BE49-F238E27FC236}">
                <a16:creationId xmlns:a16="http://schemas.microsoft.com/office/drawing/2014/main" id="{EF592FFA-0767-AE7F-3A1D-CC367F17181C}"/>
              </a:ext>
            </a:extLst>
          </p:cNvPr>
          <p:cNvSpPr txBox="1"/>
          <p:nvPr/>
        </p:nvSpPr>
        <p:spPr>
          <a:xfrm>
            <a:off x="5556159" y="836031"/>
            <a:ext cx="6463862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 algn="r" defTabSz="914400" eaLnBrk="1" latinLnBrk="0" hangingPunct="1">
              <a:buFont typeface="Wingdings" pitchFamily="2" charset="2"/>
              <a:buChar char="Ø"/>
            </a:pPr>
            <a:r>
              <a:rPr lang="he-IL" sz="1400" dirty="0"/>
              <a:t>החזרת טורק "אחורה"</a:t>
            </a:r>
          </a:p>
        </p:txBody>
      </p:sp>
      <p:sp>
        <p:nvSpPr>
          <p:cNvPr id="29" name="תיבת טקסט 28">
            <a:extLst>
              <a:ext uri="{FF2B5EF4-FFF2-40B4-BE49-F238E27FC236}">
                <a16:creationId xmlns:a16="http://schemas.microsoft.com/office/drawing/2014/main" id="{D4AD90F1-CC84-FB2D-1C04-B9815B5F1A05}"/>
              </a:ext>
            </a:extLst>
          </p:cNvPr>
          <p:cNvSpPr txBox="1"/>
          <p:nvPr/>
        </p:nvSpPr>
        <p:spPr>
          <a:xfrm>
            <a:off x="5556159" y="1059768"/>
            <a:ext cx="646386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 algn="r" defTabSz="914400" eaLnBrk="1" latinLnBrk="0" hangingPunct="1">
              <a:buFont typeface="Wingdings" pitchFamily="2" charset="2"/>
              <a:buChar char="Ø"/>
            </a:pPr>
            <a:r>
              <a:rPr lang="he-IL" sz="1400" dirty="0"/>
              <a:t>יציאה – לפי מיקום חיישן, פונקציונליות החיישן</a:t>
            </a:r>
          </a:p>
          <a:p>
            <a:pPr marL="742950" lvl="1" indent="-285750">
              <a:buFont typeface="Wingdings" pitchFamily="2" charset="2"/>
              <a:buChar char="Ø"/>
            </a:pPr>
            <a:r>
              <a:rPr lang="he-IL" sz="1400" dirty="0"/>
              <a:t>ג'יירו-ביחס לכדור הארץ, טכו – ביחס לרכיב קודם</a:t>
            </a:r>
          </a:p>
        </p:txBody>
      </p:sp>
    </p:spTree>
    <p:extLst>
      <p:ext uri="{BB962C8B-B14F-4D97-AF65-F5344CB8AC3E}">
        <p14:creationId xmlns:p14="http://schemas.microsoft.com/office/powerpoint/2010/main" val="1962038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8" grpId="0"/>
      <p:bldP spid="16" grpId="0"/>
      <p:bldP spid="23" grpId="0"/>
      <p:bldP spid="27" grpId="0"/>
      <p:bldP spid="28" grpId="0"/>
      <p:bldP spid="6" grpId="0"/>
      <p:bldP spid="24" grpId="0"/>
      <p:bldP spid="25" grpId="0"/>
      <p:bldP spid="2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תיבת טקסט 13">
            <a:extLst>
              <a:ext uri="{FF2B5EF4-FFF2-40B4-BE49-F238E27FC236}">
                <a16:creationId xmlns:a16="http://schemas.microsoft.com/office/drawing/2014/main" id="{BFF85438-BC4C-F5AF-A3F4-17684D10CC77}"/>
              </a:ext>
            </a:extLst>
          </p:cNvPr>
          <p:cNvSpPr txBox="1"/>
          <p:nvPr/>
        </p:nvSpPr>
        <p:spPr>
          <a:xfrm>
            <a:off x="2925420" y="43885"/>
            <a:ext cx="365477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algn="l" defTabSz="914400" rtl="0" eaLnBrk="1" latinLnBrk="0" hangingPunct="1"/>
            <a:r>
              <a:rPr lang="he-IL" dirty="0">
                <a:highlight>
                  <a:srgbClr val="FFFF00"/>
                </a:highlight>
              </a:rPr>
              <a:t>תוצאות בקרה ציר צידוד אופן ייצוב</a:t>
            </a:r>
          </a:p>
        </p:txBody>
      </p:sp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ABE3FDBC-238B-94B8-4C92-363653EBCA33}"/>
              </a:ext>
            </a:extLst>
          </p:cNvPr>
          <p:cNvSpPr txBox="1"/>
          <p:nvPr/>
        </p:nvSpPr>
        <p:spPr>
          <a:xfrm>
            <a:off x="663212" y="1141318"/>
            <a:ext cx="5038294" cy="138499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 algn="l" rtl="0">
              <a:buFont typeface="Wingdings" pitchFamily="2" charset="2"/>
              <a:buChar char="Ø"/>
            </a:pPr>
            <a:r>
              <a:rPr lang="en-US" sz="1400" dirty="0"/>
              <a:t>PM &gt; 40 </a:t>
            </a:r>
          </a:p>
          <a:p>
            <a:pPr marL="285750" indent="-285750" algn="l" rtl="0">
              <a:buFont typeface="Wingdings" pitchFamily="2" charset="2"/>
              <a:buChar char="Ø"/>
            </a:pPr>
            <a:r>
              <a:rPr lang="en-US" sz="1400" dirty="0"/>
              <a:t>GM&gt;7</a:t>
            </a:r>
          </a:p>
          <a:p>
            <a:pPr marL="285750" indent="-285750" algn="l" rtl="0">
              <a:buFont typeface="Wingdings" pitchFamily="2" charset="2"/>
              <a:buChar char="Ø"/>
            </a:pPr>
            <a:r>
              <a:rPr lang="he-IL" sz="1400" dirty="0" err="1"/>
              <a:t>O</a:t>
            </a:r>
            <a:r>
              <a:rPr lang="en-US" sz="1400" dirty="0"/>
              <a:t>pen loop Gain at 1[Hz] &gt; 20 dB</a:t>
            </a:r>
          </a:p>
          <a:p>
            <a:pPr marL="285750" indent="-285750" algn="l" rtl="0">
              <a:buFont typeface="Wingdings" pitchFamily="2" charset="2"/>
              <a:buChar char="Ø"/>
            </a:pPr>
            <a:r>
              <a:rPr lang="en-US" sz="1400" dirty="0"/>
              <a:t>Bandwidth &gt; 5[Hz]</a:t>
            </a:r>
          </a:p>
          <a:p>
            <a:pPr marL="285750" indent="-285750" algn="l" rtl="0">
              <a:buFont typeface="Wingdings" pitchFamily="2" charset="2"/>
              <a:buChar char="Ø"/>
            </a:pPr>
            <a:r>
              <a:rPr lang="en-US" sz="1400" dirty="0"/>
              <a:t>Ramp ss error = 0</a:t>
            </a:r>
          </a:p>
          <a:p>
            <a:pPr marL="285750" indent="-285750" algn="l" rtl="0">
              <a:buFont typeface="Wingdings" pitchFamily="2" charset="2"/>
              <a:buChar char="Ø"/>
            </a:pPr>
            <a:r>
              <a:rPr lang="en-US" sz="1400" dirty="0"/>
              <a:t>Overshoot</a:t>
            </a:r>
            <a:r>
              <a:rPr lang="he-IL" sz="1400" dirty="0"/>
              <a:t> </a:t>
            </a:r>
            <a:r>
              <a:rPr lang="en-US" sz="1400" dirty="0"/>
              <a:t>(step 0.05[rad/sec] 1[rad/sec] &lt; 25%  </a:t>
            </a:r>
            <a:endParaRPr lang="he-IL" sz="1400" dirty="0"/>
          </a:p>
        </p:txBody>
      </p:sp>
      <p:pic>
        <p:nvPicPr>
          <p:cNvPr id="16" name="תמונה 15">
            <a:extLst>
              <a:ext uri="{FF2B5EF4-FFF2-40B4-BE49-F238E27FC236}">
                <a16:creationId xmlns:a16="http://schemas.microsoft.com/office/drawing/2014/main" id="{6FC4F1F4-8C5F-8780-5EF9-2494965888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0443" y="431472"/>
            <a:ext cx="5894392" cy="2904246"/>
          </a:xfrm>
          <a:prstGeom prst="rect">
            <a:avLst/>
          </a:prstGeom>
        </p:spPr>
      </p:pic>
      <p:pic>
        <p:nvPicPr>
          <p:cNvPr id="18" name="תמונה 17">
            <a:extLst>
              <a:ext uri="{FF2B5EF4-FFF2-40B4-BE49-F238E27FC236}">
                <a16:creationId xmlns:a16="http://schemas.microsoft.com/office/drawing/2014/main" id="{2F2792D9-75E7-EA14-B59A-450283ACE29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220" t="10225" r="7809" b="3464"/>
          <a:stretch/>
        </p:blipFill>
        <p:spPr>
          <a:xfrm>
            <a:off x="6386063" y="3772708"/>
            <a:ext cx="5504997" cy="3067037"/>
          </a:xfrm>
          <a:prstGeom prst="rect">
            <a:avLst/>
          </a:prstGeom>
        </p:spPr>
      </p:pic>
      <p:pic>
        <p:nvPicPr>
          <p:cNvPr id="20" name="תמונה 19">
            <a:extLst>
              <a:ext uri="{FF2B5EF4-FFF2-40B4-BE49-F238E27FC236}">
                <a16:creationId xmlns:a16="http://schemas.microsoft.com/office/drawing/2014/main" id="{64944294-29A3-B0E3-0997-933B5F32346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430" t="11374" r="10286" b="5415"/>
          <a:stretch/>
        </p:blipFill>
        <p:spPr>
          <a:xfrm>
            <a:off x="188462" y="3833326"/>
            <a:ext cx="5513044" cy="2945800"/>
          </a:xfrm>
          <a:prstGeom prst="rect">
            <a:avLst/>
          </a:prstGeom>
        </p:spPr>
      </p:pic>
      <p:sp>
        <p:nvSpPr>
          <p:cNvPr id="21" name="תיבת טקסט 20">
            <a:extLst>
              <a:ext uri="{FF2B5EF4-FFF2-40B4-BE49-F238E27FC236}">
                <a16:creationId xmlns:a16="http://schemas.microsoft.com/office/drawing/2014/main" id="{ECC79BAF-DFF5-6E8D-A0F0-CEE580529CBE}"/>
              </a:ext>
            </a:extLst>
          </p:cNvPr>
          <p:cNvSpPr txBox="1"/>
          <p:nvPr/>
        </p:nvSpPr>
        <p:spPr>
          <a:xfrm>
            <a:off x="6285158" y="3549383"/>
            <a:ext cx="5832127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1600" dirty="0"/>
              <a:t>Bode diagram(simulation) : GM = 18.9dB ,Pm =64.8 deg (at 8.95 Hz)</a:t>
            </a:r>
            <a:endParaRPr lang="he-IL" sz="1600" dirty="0"/>
          </a:p>
        </p:txBody>
      </p:sp>
      <p:sp>
        <p:nvSpPr>
          <p:cNvPr id="22" name="תיבת טקסט 21">
            <a:extLst>
              <a:ext uri="{FF2B5EF4-FFF2-40B4-BE49-F238E27FC236}">
                <a16:creationId xmlns:a16="http://schemas.microsoft.com/office/drawing/2014/main" id="{BE051576-1CD9-166A-34DA-B8DDDE4AE3F0}"/>
              </a:ext>
            </a:extLst>
          </p:cNvPr>
          <p:cNvSpPr txBox="1"/>
          <p:nvPr/>
        </p:nvSpPr>
        <p:spPr>
          <a:xfrm>
            <a:off x="-50452" y="3549383"/>
            <a:ext cx="6285158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1600" dirty="0"/>
              <a:t>Bode diagram</a:t>
            </a:r>
            <a:r>
              <a:rPr lang="he-IL" sz="1600" dirty="0"/>
              <a:t> </a:t>
            </a:r>
            <a:r>
              <a:rPr lang="en-US" sz="1600" dirty="0"/>
              <a:t>(measurements) : GM = 11.6dB ,Pm =68.5 deg (at 9.36 Hz)</a:t>
            </a:r>
            <a:endParaRPr lang="he-IL" sz="1600" dirty="0"/>
          </a:p>
        </p:txBody>
      </p:sp>
      <p:sp>
        <p:nvSpPr>
          <p:cNvPr id="23" name="תיבת טקסט 22">
            <a:extLst>
              <a:ext uri="{FF2B5EF4-FFF2-40B4-BE49-F238E27FC236}">
                <a16:creationId xmlns:a16="http://schemas.microsoft.com/office/drawing/2014/main" id="{9874C6AE-0AE8-FDE8-2E91-3E232C408B2D}"/>
              </a:ext>
            </a:extLst>
          </p:cNvPr>
          <p:cNvSpPr txBox="1"/>
          <p:nvPr/>
        </p:nvSpPr>
        <p:spPr>
          <a:xfrm>
            <a:off x="6518965" y="2271830"/>
            <a:ext cx="2206869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Overshoot =10.556%</a:t>
            </a:r>
            <a:endParaRPr lang="he-IL" dirty="0">
              <a:solidFill>
                <a:srgbClr val="FF0000"/>
              </a:solidFill>
            </a:endParaRPr>
          </a:p>
        </p:txBody>
      </p:sp>
      <p:pic>
        <p:nvPicPr>
          <p:cNvPr id="27" name="Picture 5">
            <a:extLst>
              <a:ext uri="{FF2B5EF4-FFF2-40B4-BE49-F238E27FC236}">
                <a16:creationId xmlns:a16="http://schemas.microsoft.com/office/drawing/2014/main" id="{04CF1A29-413C-C9FC-96EA-A116B9D3801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099"/>
            <a:ext cx="2925420" cy="666735"/>
          </a:xfrm>
          <a:prstGeom prst="rect">
            <a:avLst/>
          </a:prstGeom>
        </p:spPr>
      </p:pic>
      <p:sp>
        <p:nvSpPr>
          <p:cNvPr id="28" name="תיבת טקסט 27">
            <a:extLst>
              <a:ext uri="{FF2B5EF4-FFF2-40B4-BE49-F238E27FC236}">
                <a16:creationId xmlns:a16="http://schemas.microsoft.com/office/drawing/2014/main" id="{46812BB7-4CEC-68BA-A7A8-5B09D9709178}"/>
              </a:ext>
            </a:extLst>
          </p:cNvPr>
          <p:cNvSpPr txBox="1"/>
          <p:nvPr/>
        </p:nvSpPr>
        <p:spPr>
          <a:xfrm>
            <a:off x="5701506" y="-103199"/>
            <a:ext cx="6403329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3200" dirty="0"/>
              <a:t>תוצרים – בקרה בציר צידוד אופן ייצוב</a:t>
            </a:r>
          </a:p>
        </p:txBody>
      </p:sp>
    </p:spTree>
    <p:extLst>
      <p:ext uri="{BB962C8B-B14F-4D97-AF65-F5344CB8AC3E}">
        <p14:creationId xmlns:p14="http://schemas.microsoft.com/office/powerpoint/2010/main" val="70881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6" grpId="0"/>
      <p:bldP spid="21" grpId="0"/>
      <p:bldP spid="22" grpId="0"/>
      <p:bldP spid="2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>
            <a:extLst>
              <a:ext uri="{FF2B5EF4-FFF2-40B4-BE49-F238E27FC236}">
                <a16:creationId xmlns:a16="http://schemas.microsoft.com/office/drawing/2014/main" id="{9E15A505-4798-F66D-AA36-F927E4B7362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5313"/>
          <a:stretch/>
        </p:blipFill>
        <p:spPr>
          <a:xfrm>
            <a:off x="0" y="478816"/>
            <a:ext cx="9038492" cy="4764394"/>
          </a:xfrm>
          <a:prstGeom prst="rect">
            <a:avLst/>
          </a:prstGeom>
        </p:spPr>
      </p:pic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DFE53A7E-9647-EDDF-CD30-CEDA90CF6B15}"/>
              </a:ext>
            </a:extLst>
          </p:cNvPr>
          <p:cNvSpPr txBox="1"/>
          <p:nvPr/>
        </p:nvSpPr>
        <p:spPr>
          <a:xfrm>
            <a:off x="8880230" y="234544"/>
            <a:ext cx="3200399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he-IL" sz="1400" dirty="0"/>
              <a:t>תוצר SIMULINK עבור ציר צידוד </a:t>
            </a:r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501F8C1E-1213-CAB3-E176-3BF8495CB3B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4351" t="953" r="34992"/>
          <a:stretch/>
        </p:blipFill>
        <p:spPr>
          <a:xfrm>
            <a:off x="9038492" y="2286837"/>
            <a:ext cx="3042138" cy="4386524"/>
          </a:xfrm>
          <a:prstGeom prst="rect">
            <a:avLst/>
          </a:prstGeom>
        </p:spPr>
      </p:pic>
      <p:pic>
        <p:nvPicPr>
          <p:cNvPr id="7" name="Picture 5">
            <a:extLst>
              <a:ext uri="{FF2B5EF4-FFF2-40B4-BE49-F238E27FC236}">
                <a16:creationId xmlns:a16="http://schemas.microsoft.com/office/drawing/2014/main" id="{8FCE2973-F44C-8FFA-5F59-E0AB0D98760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648762" cy="603682"/>
          </a:xfrm>
          <a:prstGeom prst="rect">
            <a:avLst/>
          </a:prstGeom>
        </p:spPr>
      </p:pic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078EB3E1-6923-F5F6-868B-A497EFE3FCD3}"/>
              </a:ext>
            </a:extLst>
          </p:cNvPr>
          <p:cNvSpPr txBox="1"/>
          <p:nvPr/>
        </p:nvSpPr>
        <p:spPr>
          <a:xfrm>
            <a:off x="1581377" y="-52980"/>
            <a:ext cx="6403329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3200" dirty="0"/>
              <a:t>תוצרים – ציר צידוד</a:t>
            </a:r>
          </a:p>
        </p:txBody>
      </p:sp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D8348A60-39C2-B17D-FE8A-F5E2DD7DF7C1}"/>
              </a:ext>
            </a:extLst>
          </p:cNvPr>
          <p:cNvSpPr txBox="1"/>
          <p:nvPr/>
        </p:nvSpPr>
        <p:spPr>
          <a:xfrm>
            <a:off x="8880231" y="301841"/>
            <a:ext cx="3200399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endParaRPr lang="he-IL" sz="1400" dirty="0"/>
          </a:p>
          <a:p>
            <a:pPr marL="285750" indent="-285750">
              <a:buFont typeface="Wingdings" pitchFamily="2" charset="2"/>
              <a:buChar char="Ø"/>
            </a:pPr>
            <a:r>
              <a:rPr lang="he-IL" sz="1400" dirty="0"/>
              <a:t>אופן חיבור רכיבים אי לינאריים</a:t>
            </a:r>
          </a:p>
        </p:txBody>
      </p:sp>
      <p:sp>
        <p:nvSpPr>
          <p:cNvPr id="9" name="תיבת טקסט 8">
            <a:extLst>
              <a:ext uri="{FF2B5EF4-FFF2-40B4-BE49-F238E27FC236}">
                <a16:creationId xmlns:a16="http://schemas.microsoft.com/office/drawing/2014/main" id="{D0A8226A-5211-0084-EB03-2889E27F40BE}"/>
              </a:ext>
            </a:extLst>
          </p:cNvPr>
          <p:cNvSpPr txBox="1"/>
          <p:nvPr/>
        </p:nvSpPr>
        <p:spPr>
          <a:xfrm>
            <a:off x="8880231" y="784697"/>
            <a:ext cx="3200399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he-IL" sz="1400" dirty="0"/>
              <a:t>לוח בקרה לשליטה </a:t>
            </a:r>
          </a:p>
        </p:txBody>
      </p:sp>
      <p:sp>
        <p:nvSpPr>
          <p:cNvPr id="10" name="תיבת טקסט 9">
            <a:extLst>
              <a:ext uri="{FF2B5EF4-FFF2-40B4-BE49-F238E27FC236}">
                <a16:creationId xmlns:a16="http://schemas.microsoft.com/office/drawing/2014/main" id="{DC4CE8B6-0058-DB2A-E88E-F095468A98F9}"/>
              </a:ext>
            </a:extLst>
          </p:cNvPr>
          <p:cNvSpPr txBox="1"/>
          <p:nvPr/>
        </p:nvSpPr>
        <p:spPr>
          <a:xfrm>
            <a:off x="8880230" y="1092474"/>
            <a:ext cx="3200399" cy="73866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he-IL" sz="1400" dirty="0"/>
              <a:t>תמונה סופית למעט מנגנוני התמודדות</a:t>
            </a:r>
          </a:p>
          <a:p>
            <a:r>
              <a:rPr lang="he-IL" sz="1400" dirty="0"/>
              <a:t>אי-לינאריות, הפרעות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he-IL" sz="1400" dirty="0"/>
              <a:t>פוד התצפית ישולב בסמסטר ב'</a:t>
            </a:r>
          </a:p>
        </p:txBody>
      </p:sp>
      <p:pic>
        <p:nvPicPr>
          <p:cNvPr id="11" name="תמונה 10">
            <a:extLst>
              <a:ext uri="{FF2B5EF4-FFF2-40B4-BE49-F238E27FC236}">
                <a16:creationId xmlns:a16="http://schemas.microsoft.com/office/drawing/2014/main" id="{8FD02290-2014-3AE6-EEE1-40C7575AF41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4432"/>
          <a:stretch/>
        </p:blipFill>
        <p:spPr>
          <a:xfrm>
            <a:off x="0" y="5243210"/>
            <a:ext cx="9038492" cy="1631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763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" grpId="0"/>
      <p:bldP spid="9" grpId="0"/>
      <p:bldP spid="10" grpId="0"/>
    </p:bldLst>
  </p:timing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689</TotalTime>
  <Words>1466</Words>
  <Application>Microsoft Macintosh PowerPoint</Application>
  <PresentationFormat>מסך רחב</PresentationFormat>
  <Paragraphs>333</Paragraphs>
  <Slides>11</Slides>
  <Notes>10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5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Wingdings</vt:lpstr>
      <vt:lpstr>ערכת נושא Office</vt:lpstr>
      <vt:lpstr>פיתוח סימולטור לבקרת עמדת תצפית ניידת כנגד הפרעות קרקע 20-2-1-2206</vt:lpstr>
      <vt:lpstr>נושא הפרויקט</vt:lpstr>
      <vt:lpstr>דרישות המערכת המעודכנות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לוח זמנים מעודכן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פיתוח סימולטור לבקרת עמדת תצפית ניידת כנגד הפרעות קרקע 20-2-1-2206</dc:title>
  <dc:creator>Ohad Forman</dc:creator>
  <cp:lastModifiedBy>Ohad Forman</cp:lastModifiedBy>
  <cp:revision>8</cp:revision>
  <dcterms:created xsi:type="dcterms:W3CDTF">2022-08-28T09:21:51Z</dcterms:created>
  <dcterms:modified xsi:type="dcterms:W3CDTF">2022-09-03T11:43:51Z</dcterms:modified>
</cp:coreProperties>
</file>