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</p:sldIdLst>
  <p:sldSz cx="32918400" cy="21945600"/>
  <p:notesSz cx="6858000" cy="9144000"/>
  <p:custDataLst>
    <p:tags r:id="rId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1566863" indent="-11747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3133725" indent="-23510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4702175" indent="-35258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6269038" indent="-4702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006600"/>
    <a:srgbClr val="FF0000"/>
    <a:srgbClr val="CC3300"/>
    <a:srgbClr val="009900"/>
    <a:srgbClr val="99FF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39" autoAdjust="0"/>
    <p:restoredTop sz="86432" autoAdjust="0"/>
  </p:normalViewPr>
  <p:slideViewPr>
    <p:cSldViewPr>
      <p:cViewPr>
        <p:scale>
          <a:sx n="34" d="100"/>
          <a:sy n="34" d="100"/>
        </p:scale>
        <p:origin x="-2094" y="-282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5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5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6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6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ADC8-09C2-4656-A94E-CA5BF75FC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9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8B8C-996A-4847-B2ED-F605A3A75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2814321"/>
            <a:ext cx="26660477" cy="599186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62" y="2814321"/>
            <a:ext cx="79444213" cy="59918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09ED-51C5-4436-99DD-5F047CACA5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82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856488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91800" y="10972800"/>
            <a:ext cx="8260080" cy="1011935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22707600" y="4572001"/>
            <a:ext cx="8260080" cy="5715000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22707600" y="10789921"/>
            <a:ext cx="8260080" cy="8336280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12329160" y="4876801"/>
            <a:ext cx="8260080" cy="5181600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6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3C3D-D2FE-47F9-A9E3-C4503B855D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5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11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23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13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847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559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2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698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695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9996-6992-49AD-B26D-4327D7DB5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8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16388081"/>
            <a:ext cx="53052343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5" y="16388081"/>
            <a:ext cx="53052347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C415-5ECA-44F3-B3E3-81B229041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119" indent="0">
              <a:buNone/>
              <a:defRPr sz="6900" b="1"/>
            </a:lvl2pPr>
            <a:lvl3pPr marL="3134239" indent="0">
              <a:buNone/>
              <a:defRPr sz="6200" b="1"/>
            </a:lvl3pPr>
            <a:lvl4pPr marL="4701358" indent="0">
              <a:buNone/>
              <a:defRPr sz="5500" b="1"/>
            </a:lvl4pPr>
            <a:lvl5pPr marL="6268477" indent="0">
              <a:buNone/>
              <a:defRPr sz="5500" b="1"/>
            </a:lvl5pPr>
            <a:lvl6pPr marL="7835597" indent="0">
              <a:buNone/>
              <a:defRPr sz="5500" b="1"/>
            </a:lvl6pPr>
            <a:lvl7pPr marL="9402716" indent="0">
              <a:buNone/>
              <a:defRPr sz="5500" b="1"/>
            </a:lvl7pPr>
            <a:lvl8pPr marL="10969835" indent="0">
              <a:buNone/>
              <a:defRPr sz="5500" b="1"/>
            </a:lvl8pPr>
            <a:lvl9pPr marL="12536955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5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119" indent="0">
              <a:buNone/>
              <a:defRPr sz="6900" b="1"/>
            </a:lvl2pPr>
            <a:lvl3pPr marL="3134239" indent="0">
              <a:buNone/>
              <a:defRPr sz="6200" b="1"/>
            </a:lvl3pPr>
            <a:lvl4pPr marL="4701358" indent="0">
              <a:buNone/>
              <a:defRPr sz="5500" b="1"/>
            </a:lvl4pPr>
            <a:lvl5pPr marL="6268477" indent="0">
              <a:buNone/>
              <a:defRPr sz="5500" b="1"/>
            </a:lvl5pPr>
            <a:lvl6pPr marL="7835597" indent="0">
              <a:buNone/>
              <a:defRPr sz="5500" b="1"/>
            </a:lvl6pPr>
            <a:lvl7pPr marL="9402716" indent="0">
              <a:buNone/>
              <a:defRPr sz="5500" b="1"/>
            </a:lvl7pPr>
            <a:lvl8pPr marL="10969835" indent="0">
              <a:buNone/>
              <a:defRPr sz="5500" b="1"/>
            </a:lvl8pPr>
            <a:lvl9pPr marL="12536955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5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90B3-626E-433A-8158-69C9850ADA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2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716E-C72D-41C1-B5BE-8C7398E40C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676-8FA1-47DA-B593-7FAC24BD40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119" indent="0">
              <a:buNone/>
              <a:defRPr sz="4100"/>
            </a:lvl2pPr>
            <a:lvl3pPr marL="3134239" indent="0">
              <a:buNone/>
              <a:defRPr sz="3400"/>
            </a:lvl3pPr>
            <a:lvl4pPr marL="4701358" indent="0">
              <a:buNone/>
              <a:defRPr sz="3100"/>
            </a:lvl4pPr>
            <a:lvl5pPr marL="6268477" indent="0">
              <a:buNone/>
              <a:defRPr sz="3100"/>
            </a:lvl5pPr>
            <a:lvl6pPr marL="7835597" indent="0">
              <a:buNone/>
              <a:defRPr sz="3100"/>
            </a:lvl6pPr>
            <a:lvl7pPr marL="9402716" indent="0">
              <a:buNone/>
              <a:defRPr sz="3100"/>
            </a:lvl7pPr>
            <a:lvl8pPr marL="10969835" indent="0">
              <a:buNone/>
              <a:defRPr sz="3100"/>
            </a:lvl8pPr>
            <a:lvl9pPr marL="12536955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C26D-2365-431A-B059-776B28F68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119" indent="0">
              <a:buNone/>
              <a:defRPr sz="9600"/>
            </a:lvl2pPr>
            <a:lvl3pPr marL="3134239" indent="0">
              <a:buNone/>
              <a:defRPr sz="8200"/>
            </a:lvl3pPr>
            <a:lvl4pPr marL="4701358" indent="0">
              <a:buNone/>
              <a:defRPr sz="6900"/>
            </a:lvl4pPr>
            <a:lvl5pPr marL="6268477" indent="0">
              <a:buNone/>
              <a:defRPr sz="6900"/>
            </a:lvl5pPr>
            <a:lvl6pPr marL="7835597" indent="0">
              <a:buNone/>
              <a:defRPr sz="6900"/>
            </a:lvl6pPr>
            <a:lvl7pPr marL="9402716" indent="0">
              <a:buNone/>
              <a:defRPr sz="6900"/>
            </a:lvl7pPr>
            <a:lvl8pPr marL="10969835" indent="0">
              <a:buNone/>
              <a:defRPr sz="6900"/>
            </a:lvl8pPr>
            <a:lvl9pPr marL="12536955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119" indent="0">
              <a:buNone/>
              <a:defRPr sz="4100"/>
            </a:lvl2pPr>
            <a:lvl3pPr marL="3134239" indent="0">
              <a:buNone/>
              <a:defRPr sz="3400"/>
            </a:lvl3pPr>
            <a:lvl4pPr marL="4701358" indent="0">
              <a:buNone/>
              <a:defRPr sz="3100"/>
            </a:lvl4pPr>
            <a:lvl5pPr marL="6268477" indent="0">
              <a:buNone/>
              <a:defRPr sz="3100"/>
            </a:lvl5pPr>
            <a:lvl6pPr marL="7835597" indent="0">
              <a:buNone/>
              <a:defRPr sz="3100"/>
            </a:lvl6pPr>
            <a:lvl7pPr marL="9402716" indent="0">
              <a:buNone/>
              <a:defRPr sz="3100"/>
            </a:lvl7pPr>
            <a:lvl8pPr marL="10969835" indent="0">
              <a:buNone/>
              <a:defRPr sz="3100"/>
            </a:lvl8pPr>
            <a:lvl9pPr marL="12536955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5521-578D-41AF-89D0-6089947A89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7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423" tIns="156713" rIns="313423" bIns="156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423" tIns="156713" rIns="313423" bIns="156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5"/>
            <a:ext cx="7680960" cy="1168400"/>
          </a:xfrm>
          <a:prstGeom prst="rect">
            <a:avLst/>
          </a:prstGeom>
        </p:spPr>
        <p:txBody>
          <a:bodyPr vert="horz" lIns="313423" tIns="156713" rIns="313423" bIns="156713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5"/>
            <a:ext cx="10424160" cy="1168400"/>
          </a:xfrm>
          <a:prstGeom prst="rect">
            <a:avLst/>
          </a:prstGeom>
        </p:spPr>
        <p:txBody>
          <a:bodyPr vert="horz" lIns="313423" tIns="156713" rIns="313423" bIns="156713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5"/>
            <a:ext cx="7680960" cy="1168400"/>
          </a:xfrm>
          <a:prstGeom prst="rect">
            <a:avLst/>
          </a:prstGeom>
        </p:spPr>
        <p:txBody>
          <a:bodyPr vert="horz" lIns="313423" tIns="156713" rIns="313423" bIns="156713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C415-5ECA-44F3-B3E3-81B229041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ctr" defTabSz="3134239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341" indent="-1175341" algn="l" defTabSz="3134239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570" indent="-979450" algn="l" defTabSz="3134239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7798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4918" indent="-783560" algn="l" defTabSz="3134239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037" indent="-783560" algn="l" defTabSz="3134239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19156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6276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3395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0514" indent="-783560" algn="l" defTabSz="313423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119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239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358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8477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5597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2716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69835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6955" algn="l" defTabSz="313423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3856" y="6927"/>
            <a:ext cx="32918400" cy="21945600"/>
          </a:xfrm>
          <a:prstGeom prst="rect">
            <a:avLst/>
          </a:prstGeom>
          <a:ln w="76200"/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381000" y="2977234"/>
            <a:ext cx="4904685" cy="974725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 w="76200"/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8366" tIns="39183" rIns="78366" bIns="39183" anchor="ctr"/>
          <a:lstStyle/>
          <a:p>
            <a:r>
              <a:rPr lang="en-US" sz="5100" b="1" dirty="0" smtClean="0">
                <a:latin typeface="Eurostile" pitchFamily="34" charset="0"/>
              </a:rPr>
              <a:t>Poly Presents</a:t>
            </a:r>
            <a:endParaRPr lang="en-US" sz="5100" b="1" dirty="0">
              <a:latin typeface="Eurostil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1" y="510164"/>
            <a:ext cx="31864300" cy="2051698"/>
          </a:xfr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t="-100000" r="-100000"/>
          </a:gradFill>
          <a:ln>
            <a:solidFill>
              <a:schemeClr val="tx1"/>
            </a:solidFill>
            <a:prstDash val="solid"/>
          </a:ln>
          <a:effectLst>
            <a:softEdge rad="63500"/>
          </a:effectLst>
        </p:spPr>
        <p:txBody>
          <a:bodyPr anchor="ctr">
            <a:noAutofit/>
          </a:bodyPr>
          <a:lstStyle/>
          <a:p>
            <a:pPr eaLnBrk="1" hangingPunct="1">
              <a:spcBef>
                <a:spcPts val="3425"/>
              </a:spcBef>
            </a:pPr>
            <a:r>
              <a:rPr lang="en-US" sz="12500" b="1" dirty="0" smtClean="0">
                <a:latin typeface="Eurostile" pitchFamily="34" charset="0"/>
              </a:rPr>
              <a:t>Poly Presents: </a:t>
            </a:r>
            <a:r>
              <a:rPr lang="en-US" sz="12500" b="1" dirty="0" err="1" smtClean="0">
                <a:latin typeface="Eurostile" pitchFamily="34" charset="0"/>
              </a:rPr>
              <a:t>Blu</a:t>
            </a:r>
            <a:r>
              <a:rPr lang="en-US" sz="12500" b="1" dirty="0" smtClean="0">
                <a:latin typeface="Eurostile" pitchFamily="34" charset="0"/>
              </a:rPr>
              <a:t>-Finder</a:t>
            </a:r>
          </a:p>
        </p:txBody>
      </p:sp>
      <p:sp>
        <p:nvSpPr>
          <p:cNvPr id="3084" name="Content Placeholder 2"/>
          <p:cNvSpPr>
            <a:spLocks noGrp="1"/>
          </p:cNvSpPr>
          <p:nvPr>
            <p:ph sz="half" idx="1"/>
          </p:nvPr>
        </p:nvSpPr>
        <p:spPr>
          <a:xfrm>
            <a:off x="11540659" y="11413317"/>
            <a:ext cx="10210800" cy="5734136"/>
          </a:xfrm>
          <a:prstGeom prst="snipRoundRect">
            <a:avLst>
              <a:gd name="adj1" fmla="val 3011"/>
              <a:gd name="adj2" fmla="val 16667"/>
            </a:avLst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rgbClr val="000000"/>
            </a:solidFill>
          </a:ln>
          <a:effectLst>
            <a:softEdge rad="63500"/>
          </a:effectLst>
        </p:spPr>
        <p:style>
          <a:lnRef idx="2">
            <a:schemeClr val="accent5"/>
          </a:lnRef>
          <a:fillRef idx="1001">
            <a:schemeClr val="lt2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868363" indent="-868363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</a:pPr>
            <a:r>
              <a:rPr lang="en-US" sz="2800" dirty="0" err="1">
                <a:latin typeface="Eurostile" pitchFamily="34" charset="0"/>
              </a:rPr>
              <a:t>Blu</a:t>
            </a:r>
            <a:r>
              <a:rPr lang="en-US" sz="2800" dirty="0">
                <a:latin typeface="Eurostile" pitchFamily="34" charset="0"/>
              </a:rPr>
              <a:t>-Finder </a:t>
            </a:r>
            <a:r>
              <a:rPr lang="en-US" sz="2800" dirty="0" smtClean="0">
                <a:latin typeface="Eurostile" pitchFamily="34" charset="0"/>
              </a:rPr>
              <a:t>combines a </a:t>
            </a:r>
            <a:r>
              <a:rPr lang="en-US" sz="2800" dirty="0">
                <a:latin typeface="Eurostile" pitchFamily="34" charset="0"/>
              </a:rPr>
              <a:t>USB flash drive </a:t>
            </a:r>
            <a:r>
              <a:rPr lang="en-US" sz="2800" dirty="0" smtClean="0">
                <a:latin typeface="Eurostile" pitchFamily="34" charset="0"/>
              </a:rPr>
              <a:t>with a</a:t>
            </a:r>
            <a:r>
              <a:rPr lang="en-US" sz="2800" dirty="0">
                <a:latin typeface="Eurostile" pitchFamily="34" charset="0"/>
              </a:rPr>
              <a:t> </a:t>
            </a:r>
            <a:r>
              <a:rPr lang="en-US" sz="2800" dirty="0" smtClean="0">
                <a:latin typeface="Eurostile" pitchFamily="34" charset="0"/>
              </a:rPr>
              <a:t>Bluetooth device, which alerts </a:t>
            </a:r>
            <a:r>
              <a:rPr lang="en-US" sz="2800" dirty="0">
                <a:latin typeface="Eurostile" pitchFamily="34" charset="0"/>
              </a:rPr>
              <a:t>the owner </a:t>
            </a:r>
            <a:r>
              <a:rPr lang="en-US" sz="2800" dirty="0" smtClean="0">
                <a:latin typeface="Eurostile" pitchFamily="34" charset="0"/>
              </a:rPr>
              <a:t>in the event their precious device is forgotten. </a:t>
            </a:r>
          </a:p>
          <a:p>
            <a:pPr marL="868363" indent="-868363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</a:pPr>
            <a:r>
              <a:rPr lang="en-US" sz="2800" dirty="0" err="1" smtClean="0">
                <a:latin typeface="Eurostile" pitchFamily="34" charset="0"/>
              </a:rPr>
              <a:t>Blu</a:t>
            </a:r>
            <a:r>
              <a:rPr lang="en-US" sz="2800" dirty="0" smtClean="0">
                <a:latin typeface="Eurostile" pitchFamily="34" charset="0"/>
              </a:rPr>
              <a:t>-Finder has a locator </a:t>
            </a:r>
            <a:r>
              <a:rPr lang="en-US" sz="2800" dirty="0">
                <a:latin typeface="Eurostile" pitchFamily="34" charset="0"/>
              </a:rPr>
              <a:t>function </a:t>
            </a:r>
            <a:r>
              <a:rPr lang="en-US" sz="2800" dirty="0" smtClean="0">
                <a:latin typeface="Eurostile" pitchFamily="34" charset="0"/>
              </a:rPr>
              <a:t>that allows for Android phone users to use an application and find their device.</a:t>
            </a:r>
          </a:p>
          <a:p>
            <a:pPr marL="868363" indent="-868363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</a:pPr>
            <a:r>
              <a:rPr lang="en-US" sz="2800" dirty="0" smtClean="0">
                <a:latin typeface="Eurostile" pitchFamily="34" charset="0"/>
              </a:rPr>
              <a:t>The </a:t>
            </a:r>
            <a:r>
              <a:rPr lang="en-US" sz="2800" dirty="0">
                <a:latin typeface="Eurostile" pitchFamily="34" charset="0"/>
              </a:rPr>
              <a:t>application will also serve as a shortcut to the user’s Bluetooth setting and provide a selection of tones and vibrating sounds</a:t>
            </a:r>
            <a:r>
              <a:rPr lang="en-US" sz="2800" dirty="0" smtClean="0">
                <a:latin typeface="Eurostile" pitchFamily="34" charset="0"/>
              </a:rPr>
              <a:t>.</a:t>
            </a:r>
          </a:p>
          <a:p>
            <a:pPr marL="868363" indent="-868363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</a:pPr>
            <a:r>
              <a:rPr lang="en-US" sz="2800" dirty="0" smtClean="0">
                <a:latin typeface="Eurostile" pitchFamily="34" charset="0"/>
              </a:rPr>
              <a:t>The </a:t>
            </a:r>
            <a:r>
              <a:rPr lang="en-US" sz="2800" dirty="0">
                <a:latin typeface="Eurostile" pitchFamily="34" charset="0"/>
              </a:rPr>
              <a:t>USB Bluetooth device will also come with a </a:t>
            </a:r>
            <a:r>
              <a:rPr lang="en-US" sz="2800" dirty="0" smtClean="0">
                <a:latin typeface="Eurostile" pitchFamily="34" charset="0"/>
              </a:rPr>
              <a:t>rechargeable </a:t>
            </a:r>
            <a:r>
              <a:rPr lang="en-US" sz="2800" dirty="0">
                <a:latin typeface="Eurostile" pitchFamily="34" charset="0"/>
              </a:rPr>
              <a:t>battery that will charge via USB </a:t>
            </a:r>
            <a:r>
              <a:rPr lang="en-US" sz="2800" dirty="0" smtClean="0">
                <a:latin typeface="Eurostile" pitchFamily="34" charset="0"/>
              </a:rPr>
              <a:t>plug-in, so it can be charged while it is working!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>
              <a:latin typeface="Eurostile" pitchFamily="34" charset="0"/>
            </a:endParaRPr>
          </a:p>
        </p:txBody>
      </p:sp>
      <p:pic>
        <p:nvPicPr>
          <p:cNvPr id="3086" name="Picture 5" descr="Cal Poly Pomon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7362"/>
            <a:ext cx="3771900" cy="20526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63276"/>
            <a:ext cx="9888331" cy="42106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28214275" y="10759325"/>
            <a:ext cx="4166896" cy="31251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168" y="502298"/>
            <a:ext cx="3763168" cy="20526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TextBox 13"/>
          <p:cNvSpPr txBox="1"/>
          <p:nvPr/>
        </p:nvSpPr>
        <p:spPr>
          <a:xfrm>
            <a:off x="381000" y="3968084"/>
            <a:ext cx="10058400" cy="5578019"/>
          </a:xfrm>
          <a:prstGeom prst="snipRoundRect">
            <a:avLst>
              <a:gd name="adj1" fmla="val 4109"/>
              <a:gd name="adj2" fmla="val 16667"/>
            </a:avLst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rgbClr val="000000"/>
            </a:solidFill>
            <a:prstDash val="solid"/>
          </a:ln>
          <a:effectLst>
            <a:softEdge rad="63500"/>
          </a:effectLst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512763" indent="-457200" eaLnBrk="1" hangingPunct="1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  <a:buFont typeface="Arial" pitchFamily="34" charset="0"/>
              <a:buChar char="•"/>
              <a:tabLst>
                <a:tab pos="0" algn="l"/>
              </a:tabLst>
            </a:pPr>
            <a:r>
              <a:rPr lang="en-US" sz="2800" dirty="0">
                <a:latin typeface="Eurostile" pitchFamily="34" charset="0"/>
              </a:rPr>
              <a:t>The </a:t>
            </a:r>
            <a:r>
              <a:rPr lang="en-US" sz="2800" dirty="0" smtClean="0">
                <a:latin typeface="Eurostile" pitchFamily="34" charset="0"/>
              </a:rPr>
              <a:t>Cal Poly Pomona company </a:t>
            </a:r>
            <a:r>
              <a:rPr lang="en-US" sz="2800" dirty="0">
                <a:latin typeface="Eurostile" pitchFamily="34" charset="0"/>
              </a:rPr>
              <a:t>is led by </a:t>
            </a:r>
            <a:r>
              <a:rPr lang="en-US" sz="2800" dirty="0" smtClean="0">
                <a:latin typeface="Eurostile" pitchFamily="34" charset="0"/>
              </a:rPr>
              <a:t>students </a:t>
            </a:r>
            <a:r>
              <a:rPr lang="en-US" sz="2800" dirty="0">
                <a:latin typeface="Eurostile" pitchFamily="34" charset="0"/>
              </a:rPr>
              <a:t>with different majors </a:t>
            </a:r>
            <a:r>
              <a:rPr lang="en-US" sz="2800" dirty="0" smtClean="0">
                <a:latin typeface="Eurostile" pitchFamily="34" charset="0"/>
              </a:rPr>
              <a:t> including </a:t>
            </a:r>
            <a:r>
              <a:rPr lang="en-US" sz="2800" dirty="0">
                <a:latin typeface="Eurostile" pitchFamily="34" charset="0"/>
              </a:rPr>
              <a:t>science, engineering and business. </a:t>
            </a:r>
            <a:r>
              <a:rPr lang="en-US" sz="2800" dirty="0" smtClean="0">
                <a:latin typeface="Eurostile" pitchFamily="34" charset="0"/>
              </a:rPr>
              <a:t> There are 13 students and 3 faculty advisors.</a:t>
            </a:r>
          </a:p>
          <a:p>
            <a:pPr marL="512763" indent="-457200" eaLnBrk="1" hangingPunct="1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  <a:buFont typeface="Arial" pitchFamily="34" charset="0"/>
              <a:buChar char="•"/>
              <a:tabLst>
                <a:tab pos="0" algn="l"/>
              </a:tabLst>
            </a:pPr>
            <a:r>
              <a:rPr lang="en-US" sz="2800" dirty="0" smtClean="0">
                <a:latin typeface="Eurostile" pitchFamily="34" charset="0"/>
              </a:rPr>
              <a:t>The </a:t>
            </a:r>
            <a:r>
              <a:rPr lang="en-US" sz="2800" dirty="0">
                <a:latin typeface="Eurostile" pitchFamily="34" charset="0"/>
              </a:rPr>
              <a:t>students </a:t>
            </a:r>
            <a:r>
              <a:rPr lang="en-US" sz="2800" dirty="0" smtClean="0">
                <a:latin typeface="Eurostile" pitchFamily="34" charset="0"/>
              </a:rPr>
              <a:t>work </a:t>
            </a:r>
            <a:r>
              <a:rPr lang="en-US" sz="2800" dirty="0">
                <a:latin typeface="Eurostile" pitchFamily="34" charset="0"/>
              </a:rPr>
              <a:t>together as </a:t>
            </a:r>
            <a:r>
              <a:rPr lang="en-US" sz="2800" dirty="0" smtClean="0">
                <a:latin typeface="Eurostile" pitchFamily="34" charset="0"/>
              </a:rPr>
              <a:t>an interdisciplinary development </a:t>
            </a:r>
            <a:r>
              <a:rPr lang="en-US" sz="2800" dirty="0">
                <a:latin typeface="Eurostile" pitchFamily="34" charset="0"/>
              </a:rPr>
              <a:t>team and share their </a:t>
            </a:r>
            <a:r>
              <a:rPr lang="en-US" sz="2800" dirty="0" smtClean="0">
                <a:latin typeface="Eurostile" pitchFamily="34" charset="0"/>
              </a:rPr>
              <a:t>background knowledge </a:t>
            </a:r>
            <a:r>
              <a:rPr lang="en-US" sz="2800" dirty="0">
                <a:latin typeface="Eurostile" pitchFamily="34" charset="0"/>
              </a:rPr>
              <a:t>to </a:t>
            </a:r>
            <a:r>
              <a:rPr lang="en-US" sz="2800" dirty="0" smtClean="0">
                <a:latin typeface="Eurostile" pitchFamily="34" charset="0"/>
              </a:rPr>
              <a:t>imagine, design and manufacture a product .</a:t>
            </a:r>
            <a:endParaRPr lang="en-US" sz="2800" dirty="0">
              <a:latin typeface="Eurostile" pitchFamily="34" charset="0"/>
            </a:endParaRPr>
          </a:p>
          <a:p>
            <a:pPr marL="512763" indent="-457200" eaLnBrk="1" hangingPunct="1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  <a:buFont typeface="Arial" pitchFamily="34" charset="0"/>
              <a:buChar char="•"/>
              <a:tabLst>
                <a:tab pos="0" algn="l"/>
              </a:tabLst>
            </a:pPr>
            <a:r>
              <a:rPr lang="en-US" sz="2800" dirty="0" smtClean="0">
                <a:latin typeface="Eurostile" pitchFamily="34" charset="0"/>
              </a:rPr>
              <a:t>This collaboration allows the </a:t>
            </a:r>
            <a:r>
              <a:rPr lang="en-US" sz="2800" dirty="0">
                <a:latin typeface="Eurostile" pitchFamily="34" charset="0"/>
              </a:rPr>
              <a:t>students gain experience in </a:t>
            </a:r>
            <a:r>
              <a:rPr lang="en-US" sz="2800" dirty="0" smtClean="0">
                <a:latin typeface="Eurostile" pitchFamily="34" charset="0"/>
              </a:rPr>
              <a:t>entrepreneurship, reinforces teamwork and gives insight into mechanics companies operate with.</a:t>
            </a:r>
          </a:p>
          <a:p>
            <a:pPr marL="512763" indent="-457200" eaLnBrk="1" hangingPunct="1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  <a:buFont typeface="Arial" pitchFamily="34" charset="0"/>
              <a:buChar char="•"/>
              <a:tabLst>
                <a:tab pos="0" algn="l"/>
              </a:tabLst>
            </a:pPr>
            <a:r>
              <a:rPr lang="en-US" sz="2800" i="1" dirty="0" smtClean="0">
                <a:latin typeface="Eurostile" pitchFamily="34" charset="0"/>
              </a:rPr>
              <a:t>Poly </a:t>
            </a:r>
            <a:r>
              <a:rPr lang="en-US" sz="2800" i="1" dirty="0">
                <a:latin typeface="Eurostile" pitchFamily="34" charset="0"/>
              </a:rPr>
              <a:t>Presents </a:t>
            </a:r>
            <a:r>
              <a:rPr lang="en-US" sz="2800" i="1" dirty="0" smtClean="0">
                <a:latin typeface="Eurostile" pitchFamily="34" charset="0"/>
              </a:rPr>
              <a:t> </a:t>
            </a:r>
            <a:r>
              <a:rPr lang="en-US" sz="2800" dirty="0" smtClean="0">
                <a:latin typeface="Eurostile" pitchFamily="34" charset="0"/>
              </a:rPr>
              <a:t>is </a:t>
            </a:r>
            <a:r>
              <a:rPr lang="en-US" sz="2800" dirty="0">
                <a:latin typeface="Eurostile" pitchFamily="34" charset="0"/>
              </a:rPr>
              <a:t>the </a:t>
            </a:r>
            <a:r>
              <a:rPr lang="en-US" sz="2800" dirty="0" smtClean="0">
                <a:latin typeface="Eurostile" pitchFamily="34" charset="0"/>
              </a:rPr>
              <a:t>ultimate </a:t>
            </a:r>
            <a:r>
              <a:rPr lang="en-US" sz="2800" dirty="0">
                <a:latin typeface="Eurostile" pitchFamily="34" charset="0"/>
              </a:rPr>
              <a:t>testimony of </a:t>
            </a:r>
            <a:r>
              <a:rPr lang="en-US" sz="2800" dirty="0" smtClean="0">
                <a:latin typeface="Eurostile" pitchFamily="34" charset="0"/>
              </a:rPr>
              <a:t> Cal Poly’s “learn </a:t>
            </a:r>
            <a:r>
              <a:rPr lang="en-US" sz="2800" dirty="0">
                <a:latin typeface="Eurostile" pitchFamily="34" charset="0"/>
              </a:rPr>
              <a:t>by </a:t>
            </a:r>
            <a:r>
              <a:rPr lang="en-US" sz="2800" dirty="0" smtClean="0">
                <a:latin typeface="Eurostile" pitchFamily="34" charset="0"/>
              </a:rPr>
              <a:t>doing” philosophy</a:t>
            </a:r>
            <a:r>
              <a:rPr lang="en-US" sz="2800" dirty="0">
                <a:latin typeface="Eurostile" pitchFamily="34" charset="0"/>
              </a:rPr>
              <a:t>.</a:t>
            </a:r>
            <a:endParaRPr lang="en-US" sz="2800" dirty="0" smtClean="0">
              <a:latin typeface="Eurostile" pitchFamily="34" charset="0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1540659" y="10435567"/>
            <a:ext cx="4904685" cy="974725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 w="76200"/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8366" tIns="39183" rIns="78366" bIns="39183" anchor="ctr"/>
          <a:lstStyle/>
          <a:p>
            <a:r>
              <a:rPr lang="en-US" sz="5100" b="1" dirty="0" err="1" smtClean="0">
                <a:latin typeface="Eurostile" pitchFamily="34" charset="0"/>
              </a:rPr>
              <a:t>Blu</a:t>
            </a:r>
            <a:r>
              <a:rPr lang="en-US" sz="5100" b="1" dirty="0" smtClean="0">
                <a:latin typeface="Eurostile" pitchFamily="34" charset="0"/>
              </a:rPr>
              <a:t>-Finder</a:t>
            </a:r>
            <a:endParaRPr lang="en-US" sz="5100" b="1" dirty="0">
              <a:latin typeface="Eurostile" pitchFamily="34" charset="0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sz="half" idx="1"/>
          </p:nvPr>
        </p:nvSpPr>
        <p:spPr>
          <a:xfrm>
            <a:off x="22804582" y="3883347"/>
            <a:ext cx="9601201" cy="5697538"/>
          </a:xfrm>
          <a:prstGeom prst="snipRoundRect">
            <a:avLst>
              <a:gd name="adj1" fmla="val 3011"/>
              <a:gd name="adj2" fmla="val 16667"/>
            </a:avLst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rgbClr val="000000"/>
            </a:solidFill>
          </a:ln>
          <a:effectLst>
            <a:softEdge rad="63500"/>
          </a:effectLst>
        </p:spPr>
        <p:style>
          <a:lnRef idx="2">
            <a:schemeClr val="accent5"/>
          </a:lnRef>
          <a:fillRef idx="1001">
            <a:schemeClr val="lt2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868363" indent="-868363" eaLnBrk="1" hangingPunct="1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</a:pPr>
            <a:r>
              <a:rPr lang="en-US" sz="3000" dirty="0" smtClean="0">
                <a:latin typeface="Eurostile" pitchFamily="34" charset="0"/>
              </a:rPr>
              <a:t>What does your flash drive contain?</a:t>
            </a:r>
          </a:p>
          <a:p>
            <a:pPr marL="2239592" lvl="1" indent="-868363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</a:pPr>
            <a:r>
              <a:rPr lang="en-US" sz="2400" dirty="0" smtClean="0">
                <a:latin typeface="Eurostile" pitchFamily="34" charset="0"/>
              </a:rPr>
              <a:t>Resumes, CVs, Applications, Syllabi</a:t>
            </a:r>
          </a:p>
          <a:p>
            <a:pPr marL="2239592" lvl="1" indent="-868363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</a:pPr>
            <a:r>
              <a:rPr lang="en-US" sz="2400" dirty="0" smtClean="0">
                <a:latin typeface="Eurostile" pitchFamily="34" charset="0"/>
              </a:rPr>
              <a:t>Assignments, Lab Data, Essays, Grades</a:t>
            </a:r>
          </a:p>
          <a:p>
            <a:pPr marL="2239592" lvl="1" indent="-868363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</a:pPr>
            <a:r>
              <a:rPr lang="en-US" sz="2400" dirty="0" smtClean="0">
                <a:latin typeface="Eurostile" pitchFamily="34" charset="0"/>
              </a:rPr>
              <a:t>Photos, Music, Videos, Documents</a:t>
            </a:r>
          </a:p>
          <a:p>
            <a:pPr marL="2239592" lvl="1" indent="-868363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</a:pPr>
            <a:r>
              <a:rPr lang="en-US" sz="2400" dirty="0" smtClean="0">
                <a:latin typeface="Eurostile" pitchFamily="34" charset="0"/>
              </a:rPr>
              <a:t>Plugins, Drivers, etc.</a:t>
            </a:r>
          </a:p>
          <a:p>
            <a:pPr marL="2239592" lvl="1" indent="-868363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</a:pPr>
            <a:endParaRPr lang="en-US" sz="2400" dirty="0" smtClean="0">
              <a:latin typeface="Eurostile" pitchFamily="34" charset="0"/>
            </a:endParaRPr>
          </a:p>
          <a:p>
            <a:pPr marL="868363" indent="-868363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</a:pPr>
            <a:r>
              <a:rPr lang="en-US" sz="3000" dirty="0" smtClean="0">
                <a:latin typeface="Eurostile" pitchFamily="34" charset="0"/>
              </a:rPr>
              <a:t>The price to replace your lost belongings?</a:t>
            </a:r>
          </a:p>
          <a:p>
            <a:pPr marL="2239592" lvl="1" indent="-868363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</a:pPr>
            <a:r>
              <a:rPr lang="en-US" sz="2400" dirty="0" smtClean="0">
                <a:latin typeface="Eurostile" pitchFamily="34" charset="0"/>
              </a:rPr>
              <a:t>Money, </a:t>
            </a:r>
            <a:r>
              <a:rPr lang="en-US" sz="2400" dirty="0">
                <a:latin typeface="Eurostile" pitchFamily="34" charset="0"/>
              </a:rPr>
              <a:t>T</a:t>
            </a:r>
            <a:r>
              <a:rPr lang="en-US" sz="2400" dirty="0" smtClean="0">
                <a:latin typeface="Eurostile" pitchFamily="34" charset="0"/>
              </a:rPr>
              <a:t>ime, Energy, Stress and Inconvenience</a:t>
            </a:r>
          </a:p>
          <a:p>
            <a:pPr marL="2239592" lvl="1" indent="-868363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</a:pPr>
            <a:endParaRPr lang="en-US" sz="2400" dirty="0" smtClean="0">
              <a:latin typeface="Eurostile" pitchFamily="34" charset="0"/>
            </a:endParaRPr>
          </a:p>
          <a:p>
            <a:pPr marL="0" indent="0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  <a:buNone/>
            </a:pPr>
            <a:r>
              <a:rPr lang="en-US" sz="2800" b="1" dirty="0" smtClean="0">
                <a:latin typeface="Eurostile" pitchFamily="34" charset="0"/>
              </a:rPr>
              <a:t>Don’t miss a deadline because you lost your flash drive!</a:t>
            </a:r>
            <a:endParaRPr lang="en-US" sz="2800" b="1" dirty="0">
              <a:latin typeface="Eurostile" pitchFamily="34" charset="0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2783800" y="2937710"/>
            <a:ext cx="4904685" cy="974725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 w="76200"/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8366" tIns="39183" rIns="78366" bIns="39183" anchor="ctr"/>
          <a:lstStyle/>
          <a:p>
            <a:r>
              <a:rPr lang="en-US" sz="5100" b="1" dirty="0" smtClean="0">
                <a:latin typeface="Eurostile" pitchFamily="34" charset="0"/>
              </a:rPr>
              <a:t>Security</a:t>
            </a:r>
            <a:endParaRPr lang="en-US" sz="5100" b="1" dirty="0">
              <a:latin typeface="Eurostile" pitchFamily="34" charset="0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sz="half" idx="1"/>
          </p:nvPr>
        </p:nvSpPr>
        <p:spPr>
          <a:xfrm>
            <a:off x="22790727" y="15914974"/>
            <a:ext cx="9677400" cy="5697538"/>
          </a:xfrm>
          <a:prstGeom prst="snipRoundRect">
            <a:avLst>
              <a:gd name="adj1" fmla="val 3011"/>
              <a:gd name="adj2" fmla="val 16667"/>
            </a:avLst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rgbClr val="000000"/>
            </a:solidFill>
          </a:ln>
          <a:effectLst>
            <a:softEdge rad="63500"/>
          </a:effectLst>
        </p:spPr>
        <p:style>
          <a:lnRef idx="2">
            <a:schemeClr val="accent5"/>
          </a:lnRef>
          <a:fillRef idx="1001">
            <a:schemeClr val="lt2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</a:pPr>
            <a:r>
              <a:rPr lang="en-US" sz="2800" dirty="0" smtClean="0">
                <a:latin typeface="Eurostile" pitchFamily="34" charset="0"/>
              </a:rPr>
              <a:t>For students to gain hands-on experience in the areas of business, management and engineering, completing tasks they may not be accustomed to.</a:t>
            </a:r>
          </a:p>
          <a:p>
            <a:pPr eaLnBrk="1" hangingPunct="1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</a:pPr>
            <a:r>
              <a:rPr lang="en-US" sz="2800" dirty="0" smtClean="0">
                <a:latin typeface="Eurostile" pitchFamily="34" charset="0"/>
              </a:rPr>
              <a:t>To address the need for a solution to a problem of lost flash drives and the panic that comes with losing one.  Data collected at Cal Poly showed that many Broncos have lost vital information.</a:t>
            </a:r>
          </a:p>
          <a:p>
            <a:pPr eaLnBrk="1" hangingPunct="1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</a:pPr>
            <a:r>
              <a:rPr lang="en-US" sz="2800" dirty="0" smtClean="0">
                <a:latin typeface="Eurostile" pitchFamily="34" charset="0"/>
              </a:rPr>
              <a:t>To expand and network throughout Cal Poly Pomona and beyond, helping the students and the school grow.  </a:t>
            </a:r>
          </a:p>
          <a:p>
            <a:pPr eaLnBrk="1" hangingPunct="1">
              <a:spcBef>
                <a:spcPts val="1800"/>
              </a:spcBef>
              <a:buClr>
                <a:schemeClr val="tx2">
                  <a:lumMod val="75000"/>
                </a:schemeClr>
              </a:buClr>
              <a:buSzPct val="150000"/>
            </a:pPr>
            <a:endParaRPr lang="en-US" sz="2800" dirty="0" smtClean="0">
              <a:latin typeface="Eurostile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22783800" y="14914995"/>
            <a:ext cx="4904685" cy="974725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 w="76200"/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8366" tIns="39183" rIns="78366" bIns="39183" anchor="ctr"/>
          <a:lstStyle/>
          <a:p>
            <a:r>
              <a:rPr lang="en-US" sz="5100" b="1" dirty="0" smtClean="0">
                <a:latin typeface="Eurostile" pitchFamily="34" charset="0"/>
              </a:rPr>
              <a:t>Motivation</a:t>
            </a:r>
            <a:endParaRPr lang="en-US" sz="5100" b="1" dirty="0">
              <a:latin typeface="Eurostile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901683" y="18174003"/>
            <a:ext cx="4662917" cy="2362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Eurostile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229" y="18441428"/>
            <a:ext cx="4156571" cy="21735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359" y="3200400"/>
            <a:ext cx="4173682" cy="66778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12" y="15402358"/>
            <a:ext cx="7996575" cy="59974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660" y="18209346"/>
            <a:ext cx="4265511" cy="23951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64" y="10238461"/>
            <a:ext cx="4930826" cy="41668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173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Poly Presents: Blu-Finder</vt:lpstr>
    </vt:vector>
  </TitlesOfParts>
  <Company>Cal Poly Pomona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 Franke</dc:creator>
  <cp:lastModifiedBy>Ohara</cp:lastModifiedBy>
  <cp:revision>92</cp:revision>
  <dcterms:created xsi:type="dcterms:W3CDTF">2002-12-10T15:14:40Z</dcterms:created>
  <dcterms:modified xsi:type="dcterms:W3CDTF">2013-04-12T22:52:31Z</dcterms:modified>
</cp:coreProperties>
</file>