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1028" r:id="rId2"/>
    <p:sldId id="1029" r:id="rId3"/>
    <p:sldId id="1030" r:id="rId4"/>
    <p:sldId id="1031" r:id="rId5"/>
    <p:sldId id="1032" r:id="rId6"/>
    <p:sldId id="1033" r:id="rId7"/>
    <p:sldId id="1034" r:id="rId8"/>
    <p:sldId id="1035" r:id="rId9"/>
    <p:sldId id="1036" r:id="rId10"/>
    <p:sldId id="1037" r:id="rId11"/>
    <p:sldId id="1038" r:id="rId12"/>
    <p:sldId id="1039" r:id="rId13"/>
    <p:sldId id="1040" r:id="rId14"/>
    <p:sldId id="1041" r:id="rId15"/>
    <p:sldId id="1042" r:id="rId16"/>
    <p:sldId id="1043" r:id="rId17"/>
    <p:sldId id="1044" r:id="rId18"/>
    <p:sldId id="1045" r:id="rId19"/>
    <p:sldId id="1046" r:id="rId20"/>
    <p:sldId id="1047" r:id="rId21"/>
    <p:sldId id="1048" r:id="rId22"/>
    <p:sldId id="1049" r:id="rId23"/>
    <p:sldId id="1050" r:id="rId24"/>
    <p:sldId id="1051" r:id="rId25"/>
  </p:sldIdLst>
  <p:sldSz cx="12192000" cy="6858000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4032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333300"/>
    <a:srgbClr val="669900"/>
    <a:srgbClr val="009900"/>
    <a:srgbClr val="008000"/>
    <a:srgbClr val="FF00FF"/>
    <a:srgbClr val="0033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7" autoAdjust="0"/>
    <p:restoredTop sz="94793" autoAdjust="0"/>
  </p:normalViewPr>
  <p:slideViewPr>
    <p:cSldViewPr snapToGrid="0">
      <p:cViewPr varScale="1">
        <p:scale>
          <a:sx n="111" d="100"/>
          <a:sy n="111" d="100"/>
        </p:scale>
        <p:origin x="888" y="114"/>
      </p:cViewPr>
      <p:guideLst>
        <p:guide orient="horz" pos="288"/>
        <p:guide orient="horz" pos="2160"/>
        <p:guide orient="horz" pos="4032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62" y="96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552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l" defTabSz="955675">
              <a:defRPr sz="1300" b="1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(c) Dedicated Systems Experts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6063" y="0"/>
            <a:ext cx="3081337" cy="552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1">
                <a:latin typeface="Arial" charset="0"/>
              </a:defRPr>
            </a:lvl1pPr>
          </a:lstStyle>
          <a:p>
            <a:pPr>
              <a:defRPr/>
            </a:pPr>
            <a:fld id="{EF2468AF-8F6A-45F9-BC88-DC390F3E1786}" type="datetime4">
              <a:rPr lang="nl-NL"/>
              <a:pPr>
                <a:defRPr/>
              </a:pPr>
              <a:t>2 september 2015</a:t>
            </a:fld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9625"/>
            <a:ext cx="3082925" cy="550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l" defTabSz="955675">
              <a:defRPr sz="1300" b="1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http://www.dedicated-systems.com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6063" y="9699625"/>
            <a:ext cx="3081337" cy="550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1">
                <a:latin typeface="Arial" panose="020B0604020202020204" pitchFamily="34" charset="0"/>
              </a:defRPr>
            </a:lvl1pPr>
          </a:lstStyle>
          <a:p>
            <a:fld id="{35FC2E43-0EF3-45CD-95B9-6E103619F44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48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76800"/>
            <a:ext cx="5207000" cy="462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497" tIns="46419" rIns="94497" bIns="46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1986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3063" y="893763"/>
            <a:ext cx="63563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71147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DEDA64D-E8E2-44A8-B0A0-C80695118D6D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63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0E124BA-3746-4069-A664-B005397215AA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48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220133" y="6426200"/>
            <a:ext cx="11684000" cy="0"/>
          </a:xfrm>
          <a:prstGeom prst="line">
            <a:avLst/>
          </a:prstGeom>
          <a:noFill/>
          <a:ln w="25400">
            <a:solidFill>
              <a:srgbClr val="CECEC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400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237067" y="6692900"/>
            <a:ext cx="11684000" cy="0"/>
          </a:xfrm>
          <a:prstGeom prst="line">
            <a:avLst/>
          </a:prstGeom>
          <a:noFill/>
          <a:ln w="25400">
            <a:solidFill>
              <a:srgbClr val="CECEC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40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23333" y="6403976"/>
            <a:ext cx="1156546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nl-BE" sz="1000" b="1" dirty="0">
                <a:solidFill>
                  <a:srgbClr val="B2B2B2"/>
                </a:solidFill>
              </a:rPr>
              <a:t>Dedicated Systems </a:t>
            </a:r>
            <a:r>
              <a:rPr lang="nl-BE" sz="1000" b="1" dirty="0" smtClean="0">
                <a:solidFill>
                  <a:srgbClr val="B2B2B2"/>
                </a:solidFill>
              </a:rPr>
              <a:t>&amp; VUB </a:t>
            </a:r>
            <a:r>
              <a:rPr lang="nl-BE" sz="1000" b="1" dirty="0">
                <a:solidFill>
                  <a:srgbClr val="B2B2B2"/>
                </a:solidFill>
              </a:rPr>
              <a:t>- </a:t>
            </a:r>
            <a:r>
              <a:rPr lang="nl-BE" sz="1000" b="1" dirty="0" smtClean="0">
                <a:solidFill>
                  <a:srgbClr val="B2B2B2"/>
                </a:solidFill>
              </a:rPr>
              <a:t>2015 </a:t>
            </a:r>
            <a:r>
              <a:rPr lang="nl-BE" sz="1000" b="1" dirty="0">
                <a:solidFill>
                  <a:srgbClr val="B2B2B2"/>
                </a:solidFill>
              </a:rPr>
              <a:t>- Martin TIMMERMAN 	p. </a:t>
            </a:r>
            <a:fld id="{232E472E-2D28-493E-9B64-AF91B82D830D}" type="slidenum">
              <a:rPr lang="nl-BE" sz="1000" b="1">
                <a:solidFill>
                  <a:srgbClr val="B2B2B2"/>
                </a:solidFill>
              </a:rPr>
              <a:pPr algn="l">
                <a:spcBef>
                  <a:spcPct val="0"/>
                </a:spcBef>
              </a:pPr>
              <a:t>‹#›</a:t>
            </a:fld>
            <a:endParaRPr lang="en-GB" sz="1000" b="1" dirty="0">
              <a:solidFill>
                <a:srgbClr val="B2B2B2"/>
              </a:solidFill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 lIns="92075" tIns="46038" rIns="92075" bIns="46038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16000" y="3886200"/>
            <a:ext cx="10160000" cy="1752600"/>
          </a:xfrm>
        </p:spPr>
        <p:txBody>
          <a:bodyPr lIns="92075" tIns="46038" rIns="92075" bIns="46038"/>
          <a:lstStyle>
            <a:lvl1pPr marL="0" indent="0" algn="ctr">
              <a:buFontTx/>
              <a:buNone/>
              <a:defRPr i="1"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2259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8283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49482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381000"/>
            <a:ext cx="2794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78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48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176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8768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6355186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1165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9953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35325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95389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2488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57909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359263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5129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47287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CEC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1176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Text Box 14"/>
          <p:cNvSpPr txBox="1">
            <a:spLocks noChangeArrowheads="1"/>
          </p:cNvSpPr>
          <p:nvPr/>
        </p:nvSpPr>
        <p:spPr bwMode="auto">
          <a:xfrm>
            <a:off x="423333" y="6403976"/>
            <a:ext cx="1156546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377238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nl-BE" sz="1000" b="1" dirty="0">
                <a:solidFill>
                  <a:srgbClr val="B2B2B2"/>
                </a:solidFill>
              </a:rPr>
              <a:t>Dedicated </a:t>
            </a:r>
            <a:r>
              <a:rPr lang="nl-BE" sz="1000" b="1" dirty="0" smtClean="0">
                <a:solidFill>
                  <a:srgbClr val="B2B2B2"/>
                </a:solidFill>
              </a:rPr>
              <a:t>Systems &amp; VUB </a:t>
            </a:r>
            <a:r>
              <a:rPr lang="nl-BE" sz="1000" b="1" dirty="0">
                <a:solidFill>
                  <a:srgbClr val="B2B2B2"/>
                </a:solidFill>
              </a:rPr>
              <a:t>– </a:t>
            </a:r>
            <a:r>
              <a:rPr lang="nl-BE" sz="1000" b="1" dirty="0" smtClean="0">
                <a:solidFill>
                  <a:srgbClr val="B2B2B2"/>
                </a:solidFill>
              </a:rPr>
              <a:t>2015 </a:t>
            </a:r>
            <a:r>
              <a:rPr lang="nl-BE" sz="1000" b="1" dirty="0">
                <a:solidFill>
                  <a:srgbClr val="B2B2B2"/>
                </a:solidFill>
              </a:rPr>
              <a:t>– Martin TIMMERMAN	</a:t>
            </a:r>
            <a:r>
              <a:rPr lang="nl-BE" sz="1000" b="1" smtClean="0">
                <a:solidFill>
                  <a:srgbClr val="B2B2B2"/>
                </a:solidFill>
              </a:rPr>
              <a:t>                   			p</a:t>
            </a:r>
            <a:r>
              <a:rPr lang="nl-BE" sz="1000" b="1" dirty="0" smtClean="0">
                <a:solidFill>
                  <a:srgbClr val="B2B2B2"/>
                </a:solidFill>
              </a:rPr>
              <a:t>. </a:t>
            </a:r>
            <a:fld id="{83F2BFAB-B65C-41E7-9365-ECCF51347FAC}" type="slidenum">
              <a:rPr lang="nl-BE" sz="1000" b="1" smtClean="0">
                <a:solidFill>
                  <a:srgbClr val="B2B2B2"/>
                </a:solidFill>
              </a:rPr>
              <a:pPr/>
              <a:t>‹#›</a:t>
            </a:fld>
            <a:r>
              <a:rPr lang="nl-BE" sz="1000" b="1" dirty="0" smtClean="0">
                <a:solidFill>
                  <a:srgbClr val="B2B2B2"/>
                </a:solidFill>
              </a:rPr>
              <a:t> </a:t>
            </a:r>
            <a:endParaRPr lang="en-GB" sz="1000" b="1" dirty="0">
              <a:solidFill>
                <a:srgbClr val="B2B2B2"/>
              </a:solidFill>
            </a:endParaRP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220133" y="6426200"/>
            <a:ext cx="11684000" cy="0"/>
          </a:xfrm>
          <a:prstGeom prst="line">
            <a:avLst/>
          </a:prstGeom>
          <a:noFill/>
          <a:ln w="25400">
            <a:solidFill>
              <a:srgbClr val="CECEC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400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>
            <a:off x="237067" y="6692900"/>
            <a:ext cx="11684000" cy="0"/>
          </a:xfrm>
          <a:prstGeom prst="line">
            <a:avLst/>
          </a:prstGeom>
          <a:noFill/>
          <a:ln w="25400">
            <a:solidFill>
              <a:srgbClr val="CECEC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400"/>
          </a:p>
        </p:txBody>
      </p:sp>
      <p:sp>
        <p:nvSpPr>
          <p:cNvPr id="103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85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003399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003399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003399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003399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003399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003399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003399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003399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SzPct val="100000"/>
        <a:buChar char="•"/>
        <a:defRPr sz="24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CCFF"/>
        </a:buClr>
        <a:buChar char="•"/>
        <a:defRPr sz="2000">
          <a:solidFill>
            <a:srgbClr val="0033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CCCFF"/>
        </a:buClr>
        <a:buChar char="•"/>
        <a:defRPr sz="2000">
          <a:solidFill>
            <a:srgbClr val="0033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CCCFF"/>
        </a:buClr>
        <a:buChar char="•"/>
        <a:defRPr sz="2000">
          <a:solidFill>
            <a:srgbClr val="0033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CCCFF"/>
        </a:buClr>
        <a:buChar char="•"/>
        <a:defRPr sz="2000">
          <a:solidFill>
            <a:srgbClr val="0033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CCCFF"/>
        </a:buClr>
        <a:buChar char="•"/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smtClean="0"/>
              <a:t>success rate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64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 of Parallel Development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200400" y="1905000"/>
            <a:ext cx="6324600" cy="3962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3200400" y="1905000"/>
            <a:ext cx="6324600" cy="8382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200400" y="2743200"/>
            <a:ext cx="3200400" cy="3124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4191000" y="2209801"/>
            <a:ext cx="730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solidFill>
                  <a:srgbClr val="3333FF"/>
                </a:solidFill>
                <a:latin typeface="Verdana" panose="020B0604030504040204" pitchFamily="34" charset="0"/>
              </a:rPr>
              <a:t>Pros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7467600" y="2209801"/>
            <a:ext cx="808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Cons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429000" y="3124201"/>
            <a:ext cx="2647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Verdana" panose="020B0604030504040204" pitchFamily="34" charset="0"/>
              </a:rPr>
              <a:t>Reduces Scheduled</a:t>
            </a:r>
          </a:p>
          <a:p>
            <a:pPr algn="ctr" eaLnBrk="0" hangingPunct="0"/>
            <a:r>
              <a:rPr lang="en-US" altLang="en-US" sz="2000">
                <a:latin typeface="Verdana" panose="020B0604030504040204" pitchFamily="34" charset="0"/>
              </a:rPr>
              <a:t> Time</a:t>
            </a:r>
            <a:endParaRPr lang="en-US" altLang="en-US" sz="2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733801" y="4267201"/>
            <a:ext cx="2093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Verdana" panose="020B0604030504040204" pitchFamily="34" charset="0"/>
              </a:rPr>
              <a:t>Less Chance of</a:t>
            </a:r>
          </a:p>
          <a:p>
            <a:pPr algn="ctr" eaLnBrk="0" hangingPunct="0"/>
            <a:r>
              <a:rPr lang="en-US" altLang="en-US" sz="2000">
                <a:latin typeface="Verdana" panose="020B0604030504040204" pitchFamily="34" charset="0"/>
              </a:rPr>
              <a:t>Rework</a:t>
            </a:r>
            <a:endParaRPr lang="en-US" altLang="en-US" sz="2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7010400" y="3124201"/>
            <a:ext cx="2166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Verdana" panose="020B0604030504040204" pitchFamily="34" charset="0"/>
              </a:rPr>
              <a:t>Still Uses Paper</a:t>
            </a:r>
          </a:p>
          <a:p>
            <a:pPr algn="ctr" eaLnBrk="0" hangingPunct="0"/>
            <a:r>
              <a:rPr lang="en-US" altLang="en-US" sz="2000">
                <a:latin typeface="Verdana" panose="020B0604030504040204" pitchFamily="34" charset="0"/>
              </a:rPr>
              <a:t>Documents</a:t>
            </a:r>
            <a:endParaRPr lang="en-US" altLang="en-US" sz="2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629401" y="4267201"/>
            <a:ext cx="2835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Verdana" panose="020B0604030504040204" pitchFamily="34" charset="0"/>
              </a:rPr>
              <a:t>Sub-projects May Be</a:t>
            </a:r>
          </a:p>
          <a:p>
            <a:pPr algn="ctr" eaLnBrk="0" hangingPunct="0"/>
            <a:r>
              <a:rPr lang="en-US" altLang="en-US" sz="2000">
                <a:latin typeface="Verdana" panose="020B0604030504040204" pitchFamily="34" charset="0"/>
              </a:rPr>
              <a:t>Difficult to Integrate</a:t>
            </a:r>
            <a:endParaRPr lang="en-US" altLang="en-US" sz="2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3200400" y="4038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84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Alternatives to the </a:t>
            </a:r>
            <a:r>
              <a:rPr lang="en-US" altLang="en-US" dirty="0" smtClean="0"/>
              <a:t>SDLC or </a:t>
            </a:r>
            <a:r>
              <a:rPr lang="en-US" altLang="en-US" dirty="0" err="1" smtClean="0"/>
              <a:t>S</a:t>
            </a:r>
            <a:r>
              <a:rPr lang="en-US" altLang="en-US" b="0" dirty="0" err="1" smtClean="0"/>
              <a:t>ystem</a:t>
            </a:r>
            <a:r>
              <a:rPr lang="en-US" altLang="en-US" dirty="0" err="1" smtClean="0"/>
              <a:t>D</a:t>
            </a:r>
            <a:r>
              <a:rPr lang="en-US" altLang="en-US" b="0" dirty="0" err="1" smtClean="0"/>
              <a:t>eveloment</a:t>
            </a:r>
            <a:r>
              <a:rPr lang="en-US" altLang="en-US" dirty="0" err="1" smtClean="0"/>
              <a:t>L</a:t>
            </a:r>
            <a:r>
              <a:rPr lang="en-US" altLang="en-US" b="0" dirty="0" err="1" smtClean="0"/>
              <a:t>ife</a:t>
            </a:r>
            <a:r>
              <a:rPr lang="en-US" altLang="en-US" dirty="0" err="1" smtClean="0"/>
              <a:t>C</a:t>
            </a:r>
            <a:r>
              <a:rPr lang="en-US" altLang="en-US" b="0" dirty="0" err="1" smtClean="0"/>
              <a:t>ycle</a:t>
            </a:r>
            <a:endParaRPr lang="en-US" altLang="en-US" b="0" dirty="0"/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 smtClean="0"/>
              <a:t>Rapid </a:t>
            </a:r>
            <a:r>
              <a:rPr lang="en-US" altLang="en-US" dirty="0"/>
              <a:t>Application Development (RAD)</a:t>
            </a:r>
          </a:p>
          <a:p>
            <a:r>
              <a:rPr lang="en-US" altLang="en-US" dirty="0"/>
              <a:t>Phased Development</a:t>
            </a:r>
          </a:p>
          <a:p>
            <a:r>
              <a:rPr lang="en-US" altLang="en-US" dirty="0"/>
              <a:t>Prototyping</a:t>
            </a:r>
          </a:p>
          <a:p>
            <a:r>
              <a:rPr lang="en-US" altLang="en-US" dirty="0"/>
              <a:t>Spiral </a:t>
            </a:r>
            <a:r>
              <a:rPr lang="en-US" altLang="en-US" dirty="0" smtClean="0"/>
              <a:t>Development or iterative design</a:t>
            </a:r>
            <a:endParaRPr lang="en-US" altLang="en-US" dirty="0"/>
          </a:p>
          <a:p>
            <a:r>
              <a:rPr lang="en-US" altLang="en-US" dirty="0"/>
              <a:t>Packaged </a:t>
            </a:r>
            <a:r>
              <a:rPr lang="en-US" altLang="en-US" dirty="0" smtClean="0"/>
              <a:t>Systems</a:t>
            </a:r>
          </a:p>
          <a:p>
            <a:r>
              <a:rPr lang="en-US" altLang="en-US" dirty="0" smtClean="0"/>
              <a:t>Agile development </a:t>
            </a:r>
            <a:r>
              <a:rPr lang="en-US" altLang="en-US" smtClean="0"/>
              <a:t>=&gt; SCRUM</a:t>
            </a:r>
            <a:endParaRPr lang="en-US" altLang="en-US" dirty="0" smtClean="0"/>
          </a:p>
          <a:p>
            <a:r>
              <a:rPr lang="en-US" altLang="en-US" dirty="0" smtClean="0"/>
              <a:t>…..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555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74" y="1371600"/>
            <a:ext cx="7352653" cy="4711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V-shape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71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31214"/>
            <a:ext cx="8229600" cy="43575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11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 development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217612"/>
            <a:ext cx="6223000" cy="54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 =&gt; SCRUM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708900" cy="5372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9100" y="6045200"/>
            <a:ext cx="347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http://scrummethodology.com</a:t>
            </a:r>
          </a:p>
        </p:txBody>
      </p:sp>
    </p:spTree>
    <p:extLst>
      <p:ext uri="{BB962C8B-B14F-4D97-AF65-F5344CB8AC3E}">
        <p14:creationId xmlns:p14="http://schemas.microsoft.com/office/powerpoint/2010/main" val="121137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RAD: Rapid </a:t>
            </a:r>
            <a:r>
              <a:rPr lang="en-US" altLang="en-US" dirty="0"/>
              <a:t>Application Development</a:t>
            </a:r>
          </a:p>
        </p:txBody>
      </p:sp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CASE tools</a:t>
            </a:r>
          </a:p>
          <a:p>
            <a:r>
              <a:rPr lang="en-US" altLang="en-US"/>
              <a:t>JAD sessions</a:t>
            </a:r>
          </a:p>
          <a:p>
            <a:r>
              <a:rPr lang="en-US" altLang="en-US"/>
              <a:t>Fourth generation/visualization programming languages</a:t>
            </a:r>
          </a:p>
          <a:p>
            <a:r>
              <a:rPr lang="en-US" altLang="en-US"/>
              <a:t>Code generators</a:t>
            </a:r>
          </a:p>
        </p:txBody>
      </p:sp>
    </p:spTree>
    <p:extLst>
      <p:ext uri="{BB962C8B-B14F-4D97-AF65-F5344CB8AC3E}">
        <p14:creationId xmlns:p14="http://schemas.microsoft.com/office/powerpoint/2010/main" val="427640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RAD Categories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Phased development</a:t>
            </a:r>
          </a:p>
          <a:p>
            <a:pPr lvl="1"/>
            <a:r>
              <a:rPr lang="en-US" altLang="en-US"/>
              <a:t>A series of versions</a:t>
            </a:r>
          </a:p>
          <a:p>
            <a:r>
              <a:rPr lang="en-US" altLang="en-US"/>
              <a:t>Prototyping</a:t>
            </a:r>
          </a:p>
          <a:p>
            <a:pPr lvl="1"/>
            <a:r>
              <a:rPr lang="en-US" altLang="en-US"/>
              <a:t>System prototyping</a:t>
            </a:r>
          </a:p>
          <a:p>
            <a:r>
              <a:rPr lang="en-US" altLang="en-US"/>
              <a:t>Throw-away prototyping</a:t>
            </a:r>
          </a:p>
          <a:p>
            <a:pPr lvl="1"/>
            <a:r>
              <a:rPr lang="en-US" altLang="en-US"/>
              <a:t>Design prototyping</a:t>
            </a:r>
          </a:p>
        </p:txBody>
      </p:sp>
    </p:spTree>
    <p:extLst>
      <p:ext uri="{BB962C8B-B14F-4D97-AF65-F5344CB8AC3E}">
        <p14:creationId xmlns:p14="http://schemas.microsoft.com/office/powerpoint/2010/main" val="317808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How Prototyping Works</a:t>
            </a:r>
          </a:p>
        </p:txBody>
      </p:sp>
      <p:pic>
        <p:nvPicPr>
          <p:cNvPr id="36890" name="Picture 26" descr="A:\!01-06W-.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684338"/>
            <a:ext cx="7239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12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Throwaway Prototyping</a:t>
            </a:r>
          </a:p>
        </p:txBody>
      </p:sp>
      <p:pic>
        <p:nvPicPr>
          <p:cNvPr id="89093" name="Picture 1029" descr="A:\!01-07W-.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1597025"/>
            <a:ext cx="7086600" cy="46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11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Standich</a:t>
            </a:r>
            <a:r>
              <a:rPr lang="en-GB" dirty="0" smtClean="0"/>
              <a:t> Group CHAOS reports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35" y="1371601"/>
            <a:ext cx="2319192" cy="1714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80" y="2380890"/>
            <a:ext cx="5521272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4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Prototyping</a:t>
            </a:r>
          </a:p>
        </p:txBody>
      </p:sp>
      <p:pic>
        <p:nvPicPr>
          <p:cNvPr id="1802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1" y="1268413"/>
            <a:ext cx="6577013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29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574926" y="198438"/>
            <a:ext cx="186013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altLang="en-US" sz="3200">
              <a:latin typeface="Arial" panose="020B0604020202020204" pitchFamily="34" charset="0"/>
            </a:endParaRPr>
          </a:p>
          <a:p>
            <a:pPr eaLnBrk="0" hangingPunct="0"/>
            <a:endParaRPr lang="en-US" altLang="en-US" sz="3200">
              <a:solidFill>
                <a:srgbClr val="FF0033"/>
              </a:solidFill>
              <a:latin typeface="Verdana" panose="020B0604030504040204" pitchFamily="34" charset="0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Criteria for Selecting the Appropriate Methodology</a:t>
            </a:r>
            <a:endParaRPr lang="en-US" altLang="en-US" sz="4800">
              <a:solidFill>
                <a:srgbClr val="FF0033"/>
              </a:solidFill>
            </a:endParaRPr>
          </a:p>
        </p:txBody>
      </p:sp>
      <p:sp>
        <p:nvSpPr>
          <p:cNvPr id="37894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Clear user requirements</a:t>
            </a:r>
          </a:p>
          <a:p>
            <a:r>
              <a:rPr lang="en-US" altLang="en-US"/>
              <a:t>Familiar technology</a:t>
            </a:r>
          </a:p>
          <a:p>
            <a:r>
              <a:rPr lang="en-US" altLang="en-US"/>
              <a:t>Complexity</a:t>
            </a:r>
          </a:p>
          <a:p>
            <a:r>
              <a:rPr lang="en-US" altLang="en-US"/>
              <a:t>Reliability</a:t>
            </a:r>
          </a:p>
          <a:p>
            <a:r>
              <a:rPr lang="en-US" altLang="en-US"/>
              <a:t>Time schedule</a:t>
            </a:r>
          </a:p>
          <a:p>
            <a:r>
              <a:rPr lang="en-US" altLang="en-US"/>
              <a:t>Schedule visibility</a:t>
            </a:r>
          </a:p>
        </p:txBody>
      </p:sp>
    </p:spTree>
    <p:extLst>
      <p:ext uri="{BB962C8B-B14F-4D97-AF65-F5344CB8AC3E}">
        <p14:creationId xmlns:p14="http://schemas.microsoft.com/office/powerpoint/2010/main" val="124690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based development methodologies</a:t>
            </a:r>
          </a:p>
          <a:p>
            <a:r>
              <a:rPr lang="en-GB" dirty="0" smtClean="0"/>
              <a:t>Model the different aspects of a system/hardware/software</a:t>
            </a:r>
          </a:p>
          <a:p>
            <a:r>
              <a:rPr lang="en-GB" dirty="0" smtClean="0"/>
              <a:t>ASPECTS are</a:t>
            </a:r>
          </a:p>
          <a:p>
            <a:pPr lvl="1"/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(time) behaviour</a:t>
            </a:r>
          </a:p>
          <a:p>
            <a:pPr lvl="1"/>
            <a:r>
              <a:rPr lang="en-GB" dirty="0" smtClean="0"/>
              <a:t>….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(more) FORMAL approaches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00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Model based design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73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340" y="942153"/>
            <a:ext cx="5845000" cy="5546785"/>
          </a:xfrm>
          <a:prstGeom prst="rect">
            <a:avLst/>
          </a:prstGeom>
        </p:spPr>
      </p:pic>
      <p:sp>
        <p:nvSpPr>
          <p:cNvPr id="186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</a:t>
            </a:r>
            <a:r>
              <a:rPr lang="en-GB" smtClean="0"/>
              <a:t>based design</a:t>
            </a:r>
            <a:endParaRPr lang="en-IE" dirty="0" smtClean="0"/>
          </a:p>
        </p:txBody>
      </p:sp>
      <p:sp>
        <p:nvSpPr>
          <p:cNvPr id="186374" name="TextBox 6"/>
          <p:cNvSpPr txBox="1">
            <a:spLocks noChangeArrowheads="1"/>
          </p:cNvSpPr>
          <p:nvPr/>
        </p:nvSpPr>
        <p:spPr bwMode="auto">
          <a:xfrm>
            <a:off x="2208213" y="6059488"/>
            <a:ext cx="7688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b="1"/>
              <a:t>What does it represent?   An ABSTRACT product!</a:t>
            </a:r>
            <a:endParaRPr lang="en-IE" b="1"/>
          </a:p>
        </p:txBody>
      </p:sp>
    </p:spTree>
    <p:extLst>
      <p:ext uri="{BB962C8B-B14F-4D97-AF65-F5344CB8AC3E}">
        <p14:creationId xmlns:p14="http://schemas.microsoft.com/office/powerpoint/2010/main" val="232875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Standich</a:t>
            </a:r>
            <a:r>
              <a:rPr lang="en-GB" dirty="0" smtClean="0"/>
              <a:t> Group CHAOS reports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02" y="1371600"/>
            <a:ext cx="7957344" cy="42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98" y="2281327"/>
            <a:ext cx="5715000" cy="27813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Standich</a:t>
            </a:r>
            <a:r>
              <a:rPr lang="en-GB" dirty="0" smtClean="0"/>
              <a:t> Group CHAOS reports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49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Lifecycle models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Different methodologies or approaches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formalized approach or series of steps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Process-Centered</a:t>
            </a:r>
          </a:p>
          <a:p>
            <a:pPr lvl="1"/>
            <a:r>
              <a:rPr lang="en-US" altLang="en-US" dirty="0"/>
              <a:t>Data-Centered</a:t>
            </a:r>
          </a:p>
          <a:p>
            <a:pPr lvl="1"/>
            <a:r>
              <a:rPr lang="en-US" altLang="en-US" dirty="0" smtClean="0"/>
              <a:t>Object-Oriented</a:t>
            </a:r>
            <a:r>
              <a:rPr lang="en-GB" altLang="en-US" dirty="0" smtClean="0"/>
              <a:t> where process and data are </a:t>
            </a:r>
            <a:r>
              <a:rPr lang="en-GB" altLang="en-US" dirty="0" err="1" smtClean="0"/>
              <a:t>intergrated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673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Waterfall Development Method</a:t>
            </a:r>
          </a:p>
        </p:txBody>
      </p:sp>
      <p:pic>
        <p:nvPicPr>
          <p:cNvPr id="21508" name="Picture 4" descr="A:\!01-03W-.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7467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0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 of the Waterfall Method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200400" y="1828800"/>
            <a:ext cx="6324600" cy="3962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200400" y="1828800"/>
            <a:ext cx="6324600" cy="8382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3200400" y="2667000"/>
            <a:ext cx="3200400" cy="3124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191000" y="2133601"/>
            <a:ext cx="730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solidFill>
                  <a:srgbClr val="3333FF"/>
                </a:solidFill>
                <a:latin typeface="Verdana" panose="020B0604030504040204" pitchFamily="34" charset="0"/>
              </a:rPr>
              <a:t>Pros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7467600" y="2133601"/>
            <a:ext cx="808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Cons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3302000" y="2743201"/>
            <a:ext cx="28971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Verdana" panose="020B0604030504040204" pitchFamily="34" charset="0"/>
              </a:rPr>
              <a:t>Identifies systems </a:t>
            </a:r>
          </a:p>
          <a:p>
            <a:pPr eaLnBrk="0" hangingPunct="0"/>
            <a:r>
              <a:rPr lang="en-US" altLang="en-US" sz="2000">
                <a:latin typeface="Verdana" panose="020B0604030504040204" pitchFamily="34" charset="0"/>
              </a:rPr>
              <a:t>requirements long </a:t>
            </a:r>
          </a:p>
          <a:p>
            <a:pPr eaLnBrk="0" hangingPunct="0"/>
            <a:r>
              <a:rPr lang="en-US" altLang="en-US" sz="2000">
                <a:latin typeface="Verdana" panose="020B0604030504040204" pitchFamily="34" charset="0"/>
              </a:rPr>
              <a:t>before programming </a:t>
            </a:r>
          </a:p>
          <a:p>
            <a:pPr eaLnBrk="0" hangingPunct="0"/>
            <a:r>
              <a:rPr lang="en-US" altLang="en-US" sz="2000">
                <a:latin typeface="Verdana" panose="020B0604030504040204" pitchFamily="34" charset="0"/>
              </a:rPr>
              <a:t>begins</a:t>
            </a:r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643689" y="2743201"/>
            <a:ext cx="28971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>
                <a:latin typeface="Verdana" panose="020B0604030504040204" pitchFamily="34" charset="0"/>
              </a:rPr>
              <a:t>Design must be </a:t>
            </a:r>
          </a:p>
          <a:p>
            <a:pPr eaLnBrk="0" hangingPunct="0"/>
            <a:r>
              <a:rPr lang="en-US" altLang="en-US" sz="2000">
                <a:latin typeface="Verdana" panose="020B0604030504040204" pitchFamily="34" charset="0"/>
              </a:rPr>
              <a:t>specified on paper </a:t>
            </a:r>
          </a:p>
          <a:p>
            <a:pPr eaLnBrk="0" hangingPunct="0"/>
            <a:r>
              <a:rPr lang="en-US" altLang="en-US" sz="2000">
                <a:latin typeface="Verdana" panose="020B0604030504040204" pitchFamily="34" charset="0"/>
              </a:rPr>
              <a:t>before programming </a:t>
            </a:r>
          </a:p>
          <a:p>
            <a:pPr eaLnBrk="0" hangingPunct="0"/>
            <a:r>
              <a:rPr lang="en-US" altLang="en-US" sz="2000">
                <a:latin typeface="Verdana" panose="020B0604030504040204" pitchFamily="34" charset="0"/>
              </a:rPr>
              <a:t>begins</a:t>
            </a:r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6583364" y="4038601"/>
            <a:ext cx="29225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altLang="en-US" sz="2000">
              <a:latin typeface="Verdana" panose="020B0604030504040204" pitchFamily="34" charset="0"/>
            </a:endParaRPr>
          </a:p>
          <a:p>
            <a:pPr eaLnBrk="0" hangingPunct="0"/>
            <a:r>
              <a:rPr lang="en-US" altLang="en-US" sz="2000">
                <a:latin typeface="Verdana" panose="020B0604030504040204" pitchFamily="34" charset="0"/>
              </a:rPr>
              <a:t>Long time between </a:t>
            </a:r>
          </a:p>
          <a:p>
            <a:pPr eaLnBrk="0" hangingPunct="0"/>
            <a:r>
              <a:rPr lang="en-US" altLang="en-US" sz="2000">
                <a:latin typeface="Verdana" panose="020B0604030504040204" pitchFamily="34" charset="0"/>
              </a:rPr>
              <a:t>system proposal and </a:t>
            </a:r>
          </a:p>
          <a:p>
            <a:pPr eaLnBrk="0" hangingPunct="0"/>
            <a:r>
              <a:rPr lang="en-US" altLang="en-US" sz="2000">
                <a:latin typeface="Verdana" panose="020B0604030504040204" pitchFamily="34" charset="0"/>
              </a:rPr>
              <a:t>delivery of new </a:t>
            </a:r>
          </a:p>
          <a:p>
            <a:pPr eaLnBrk="0" hangingPunct="0"/>
            <a:r>
              <a:rPr lang="en-US" altLang="en-US" sz="2000">
                <a:latin typeface="Verdana" panose="020B0604030504040204" pitchFamily="34" charset="0"/>
              </a:rPr>
              <a:t>system</a:t>
            </a:r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6400800" y="4267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7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Parallel Development Method</a:t>
            </a:r>
          </a:p>
        </p:txBody>
      </p:sp>
      <p:pic>
        <p:nvPicPr>
          <p:cNvPr id="33836" name="Picture 44" descr="A:\!01-04W-.0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1601788"/>
            <a:ext cx="69342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3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T3 E2 template">
  <a:themeElements>
    <a:clrScheme name="">
      <a:dk1>
        <a:srgbClr val="000000"/>
      </a:dk1>
      <a:lt1>
        <a:srgbClr val="00279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CC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T3 E2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IT3 E2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3 E2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3 E2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3 E2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3 E2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3 E2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3 E2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Documents\Templates\IT3 E2 template.pot</Template>
  <TotalTime>4859</TotalTime>
  <Pages>77</Pages>
  <Words>242</Words>
  <Application>Microsoft Office PowerPoint</Application>
  <PresentationFormat>Widescreen</PresentationFormat>
  <Paragraphs>89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Tahoma</vt:lpstr>
      <vt:lpstr>Times New Roman</vt:lpstr>
      <vt:lpstr>Verdana</vt:lpstr>
      <vt:lpstr>IT3 E2 template</vt:lpstr>
      <vt:lpstr>Project success rate</vt:lpstr>
      <vt:lpstr>Standich Group CHAOS reports</vt:lpstr>
      <vt:lpstr>Standich Group CHAOS reports</vt:lpstr>
      <vt:lpstr>Standich Group CHAOS reports</vt:lpstr>
      <vt:lpstr>Lifecycle models</vt:lpstr>
      <vt:lpstr>methodologies</vt:lpstr>
      <vt:lpstr>Waterfall Development Method</vt:lpstr>
      <vt:lpstr>Pros and Cons of the Waterfall Method</vt:lpstr>
      <vt:lpstr>Parallel Development Method</vt:lpstr>
      <vt:lpstr>Pros and Cons of Parallel Development</vt:lpstr>
      <vt:lpstr>Alternatives to the SDLC or SystemDevelomentLifeCycle</vt:lpstr>
      <vt:lpstr>V-shape model</vt:lpstr>
      <vt:lpstr>Iterative design</vt:lpstr>
      <vt:lpstr>Agile development</vt:lpstr>
      <vt:lpstr>Agile =&gt; SCRUM</vt:lpstr>
      <vt:lpstr>RAD: Rapid Application Development</vt:lpstr>
      <vt:lpstr>Three RAD Categories</vt:lpstr>
      <vt:lpstr>How Prototyping Works</vt:lpstr>
      <vt:lpstr>Throwaway Prototyping</vt:lpstr>
      <vt:lpstr>Prototyping</vt:lpstr>
      <vt:lpstr>Criteria for Selecting the Appropriate Methodology</vt:lpstr>
      <vt:lpstr>(more) FORMAL approaches</vt:lpstr>
      <vt:lpstr>Model based design</vt:lpstr>
      <vt:lpstr>Model based design</vt:lpstr>
    </vt:vector>
  </TitlesOfParts>
  <Company>Dedicated Systems Experts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TIMMERMAN</dc:creator>
  <cp:lastModifiedBy>Martin Timmerman</cp:lastModifiedBy>
  <cp:revision>478</cp:revision>
  <cp:lastPrinted>1998-12-09T12:42:14Z</cp:lastPrinted>
  <dcterms:created xsi:type="dcterms:W3CDTF">2001-11-22T13:56:33Z</dcterms:created>
  <dcterms:modified xsi:type="dcterms:W3CDTF">2015-09-02T10:43:04Z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m.timmerman@dedicated-systems.com</vt:lpwstr>
  </property>
  <property fmtid="{D5CDD505-2E9C-101B-9397-08002B2CF9AE}" pid="8" name="HomePage">
    <vt:lpwstr>http://www.dedicated-systems.com</vt:lpwstr>
  </property>
  <property fmtid="{D5CDD505-2E9C-101B-9397-08002B2CF9AE}" pid="9" name="Other">
    <vt:lpwstr>slides RTOS workshop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</Properties>
</file>