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7" r:id="rId33"/>
    <p:sldId id="286" r:id="rId34"/>
    <p:sldId id="287" r:id="rId35"/>
    <p:sldId id="288" r:id="rId36"/>
    <p:sldId id="289" r:id="rId37"/>
    <p:sldId id="290" r:id="rId38"/>
    <p:sldId id="291" r:id="rId39"/>
    <p:sldId id="292" r:id="rId40"/>
    <p:sldId id="293" r:id="rId41"/>
    <p:sldId id="298" r:id="rId42"/>
    <p:sldId id="294" r:id="rId43"/>
    <p:sldId id="295" r:id="rId44"/>
    <p:sldId id="296" r:id="rId45"/>
  </p:sldIdLst>
  <p:sldSz cx="9144000" cy="5143500" type="screen16x9"/>
  <p:notesSz cx="6858000" cy="9144000"/>
  <p:embeddedFontLst>
    <p:embeddedFont>
      <p:font typeface="Open Sans" panose="020B0604020202020204" charset="0"/>
      <p:regular r:id="rId47"/>
      <p:bold r:id="rId48"/>
      <p:italic r:id="rId49"/>
      <p:boldItalic r:id="rId50"/>
    </p:embeddedFont>
    <p:embeddedFont>
      <p:font typeface="Titillium Web" panose="000005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E40107-8604-495B-B269-5E400311D4C2}">
  <a:tblStyle styleId="{77E40107-8604-495B-B269-5E400311D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646198fe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47293ff5d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47293ff5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cd84576c7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cd84576c7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f7ac38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cd84576c7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cd8457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cd84576c7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cd84576c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cd84576c7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cd84576c7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47293ff5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47293ff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9" name="Google Shape;399;g646198fe3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2287a28b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2287a28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2287a28b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36" name="Google Shape;136;g646198fe3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19" name="Google Shape;419;g646198fe3c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46198fe3c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46198fe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463a1fc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6f7ac38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46" name="Google Shape;446;g6463a1fcc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51f5eb01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59" name="Google Shape;459;g646198fe3c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46198fe3c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6d0e869d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6d0e869d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6d0e869d1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6d0e869d1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46198fe3c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46198fe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952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00" name="Google Shape;500;g646198fe3c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646198fe3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646198fe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46198fe3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6cd84576c7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6cd84576c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646198fe3c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646198fe3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463a1fcc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463a1fc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46198fe3c_0_1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49" name="Google Shape;549;g646198fe3c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d0e869d1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d0e869d1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1" name="Google Shape;151;g62287a28b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125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646198fe3c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646198fe3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75" name="Google Shape;575;g647293ff5d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647293ff5d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647293ff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cd84576c7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cd84576c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cd84576c7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cd84576c7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cd84576c7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cd84576c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d84576c7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d84576c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cd84576c7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cd84576c7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125"/>
        <p:cNvGrpSpPr/>
        <p:nvPr/>
      </p:nvGrpSpPr>
      <p:grpSpPr>
        <a:xfrm>
          <a:off x="0" y="0"/>
          <a:ext cx="0" cy="0"/>
          <a:chOff x="0" y="0"/>
          <a:chExt cx="0" cy="0"/>
        </a:xfrm>
      </p:grpSpPr>
      <p:sp>
        <p:nvSpPr>
          <p:cNvPr id="126" name="Google Shape;126;p30"/>
          <p:cNvSpPr txBox="1">
            <a:spLocks noGrp="1"/>
          </p:cNvSpPr>
          <p:nvPr>
            <p:ph type="sldNum" idx="12"/>
          </p:nvPr>
        </p:nvSpPr>
        <p:spPr>
          <a:xfrm>
            <a:off x="8472458" y="4663217"/>
            <a:ext cx="548700" cy="393600"/>
          </a:xfrm>
          <a:prstGeom prst="rect">
            <a:avLst/>
          </a:prstGeom>
        </p:spPr>
        <p:txBody>
          <a:bodyPr spcFirstLastPara="1" wrap="square" lIns="19050" tIns="19050" rIns="19050" bIns="1905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file/d/1RU2w1ic6-HgA0VosIc6G-WEWfrraOKnt/view?usp=sharing" TargetMode="External"/><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hyperlink" Target="https://app.theplot.io/projects/25a44fb7-fb43-4d67-b6e8-d120842df010" TargetMode="Externa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hyperlink" Target="https://app.theplot.io/projects/25a44fb7-fb43-4d67-b6e8-d120842df010" TargetMode="External"/><Relationship Id="rId4" Type="http://schemas.openxmlformats.org/officeDocument/2006/relationships/hyperlink" Target="https://drive.google.com/file/d/1RU2w1ic6-HgA0VosIc6G-WEWfrraOKnt/view?usp=shari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hyperlink" Target="https://app.theplot.io/projects/25a44fb7-fb43-4d67-b6e8-d120842df010" TargetMode="External"/><Relationship Id="rId4" Type="http://schemas.openxmlformats.org/officeDocument/2006/relationships/hyperlink" Target="https://drive.google.com/file/d/1RU2w1ic6-HgA0VosIc6G-WEWfrraOKnt/view?usp=shar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pFBwEalql9SsAm-WhbsA1rJT4vjrEbOeNgdciEAuSKE/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hyperlink" Target="https://docs.google.com/document/d/1pFBwEalql9SsAm-WhbsA1rJT4vjrEbOeNgdciEAuSKE/edit"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figma.com/file/D2z89o2iAtGDjwvc8fB8qM/DoorDash-AutDeliv?node-id=0%3A1"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 Id="rId5" Type="http://schemas.openxmlformats.org/officeDocument/2006/relationships/hyperlink" Target="https://www.figma.com/proto/D2z89o2iAtGDjwvc8fB8qM/DoorDash-AutDeliv?node-id=1%3A405&amp;scaling=scale-down" TargetMode="Externa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hyperlink" Target="https://docs.google.com/document/d/1_Kf_IWpqy-xxM9QBrK-c9n_L8hjumAw00MNyT5CVYEQ/edit?usp=sharing" TargetMode="External"/><Relationship Id="rId2" Type="http://schemas.openxmlformats.org/officeDocument/2006/relationships/notesSlide" Target="../notesSlides/notesSlide33.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open?id=1eLnvlnCT13NDto5waQKpYH3D3TGKyNNw" TargetMode="Externa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hyperlink" Target="https://docs.google.com/document/d/1gv4GVOPMyljg_cmHNDGCWjbuNXESWlKVuwhM92U4Mj8/edit?usp=sharing" TargetMode="Externa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open?id=1YSKd3lru3wBZ1N0Myh8m_XlhXCOCNQfc" TargetMode="Externa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hyperlink" Target="https://docs.google.com/document/d/1Nj5JniToHPVu_L_YLnj9kufSx6vebnXP1N8DAIMdbuE/edit?usp=sharing" TargetMode="Externa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https://www.figma.com/file/D2z89o2iAtGDjwvc8fB8qM/DoorDash-AutDeliv?node-id=0%3A1" TargetMode="External"/><Relationship Id="rId2" Type="http://schemas.openxmlformats.org/officeDocument/2006/relationships/notesSlide" Target="../notesSlides/notesSlide39.xml"/><Relationship Id="rId1" Type="http://schemas.openxmlformats.org/officeDocument/2006/relationships/slideLayout" Target="../slideLayouts/slideLayout20.xml"/><Relationship Id="rId5" Type="http://schemas.openxmlformats.org/officeDocument/2006/relationships/hyperlink" Target="https://www.figma.com/proto/hTgQJzPfAYlH7fEmMcUWE2/DoorDash-AutDeliv-v2?node-id=64%3A2&amp;scaling=scale-down"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hyperlink" Target="https://drive.google.com/open?id=1QpcuXWjWiCpqx-jft5nCYMJD6smhOn05" TargetMode="External"/><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hyperlink" Target="https://docs.google.com/document/d/1bNWQm1Gvhyg3oUdYlZXl6d6JBIM8eqpIskCZ4i8UuqQ/edit?usp=sharing" TargetMode="Externa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https://docs.google.com/document/d/1_tE-53PgmIjqmTBPpejHXVwC2IvmUyLk90p84bxYV3Y/edit?usp=sharing" TargetMode="External"/><Relationship Id="rId2" Type="http://schemas.openxmlformats.org/officeDocument/2006/relationships/notesSlide" Target="../notesSlides/notesSlide43.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000">
                <a:latin typeface="Titillium Web"/>
                <a:ea typeface="Titillium Web"/>
                <a:cs typeface="Titillium Web"/>
                <a:sym typeface="Titillium Web"/>
              </a:rPr>
              <a:t>DoorDash: Autonomous Delivery</a:t>
            </a:r>
            <a:endParaRPr sz="4000">
              <a:latin typeface="Titillium Web"/>
              <a:ea typeface="Titillium Web"/>
              <a:cs typeface="Titillium Web"/>
              <a:sym typeface="Titillium Web"/>
            </a:endParaRPr>
          </a:p>
        </p:txBody>
      </p:sp>
      <p:sp>
        <p:nvSpPr>
          <p:cNvPr id="132" name="Google Shape;132;p31"/>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a:latin typeface="Titillium Web"/>
                <a:ea typeface="Titillium Web"/>
                <a:cs typeface="Titillium Web"/>
                <a:sym typeface="Titillium Web"/>
              </a:rPr>
              <a:t>Design Sprint</a:t>
            </a:r>
            <a:endParaRPr b="1">
              <a:latin typeface="Titillium Web"/>
              <a:ea typeface="Titillium Web"/>
              <a:cs typeface="Titillium Web"/>
              <a:sym typeface="Titillium Web"/>
            </a:endParaRPr>
          </a:p>
          <a:p>
            <a:pPr marL="0" marR="0" lvl="0" indent="0" algn="l" rtl="0">
              <a:lnSpc>
                <a:spcPct val="131250"/>
              </a:lnSpc>
              <a:spcBef>
                <a:spcPts val="0"/>
              </a:spcBef>
              <a:spcAft>
                <a:spcPts val="0"/>
              </a:spcAft>
              <a:buClr>
                <a:srgbClr val="9CBDD8"/>
              </a:buClr>
              <a:buFont typeface="Open Sans"/>
              <a:buNone/>
            </a:pPr>
            <a:endParaRPr b="1">
              <a:latin typeface="Titillium Web"/>
              <a:ea typeface="Titillium Web"/>
              <a:cs typeface="Titillium Web"/>
              <a:sym typeface="Titillium Web"/>
            </a:endParaRPr>
          </a:p>
          <a:p>
            <a:pPr marL="0" marR="0" lvl="0" indent="0" algn="l" rtl="0">
              <a:lnSpc>
                <a:spcPct val="131250"/>
              </a:lnSpc>
              <a:spcBef>
                <a:spcPts val="0"/>
              </a:spcBef>
              <a:spcAft>
                <a:spcPts val="0"/>
              </a:spcAft>
              <a:buClr>
                <a:srgbClr val="9CBDD8"/>
              </a:buClr>
              <a:buFont typeface="Open Sans"/>
              <a:buNone/>
            </a:pPr>
            <a:endParaRPr b="1">
              <a:latin typeface="Titillium Web"/>
              <a:ea typeface="Titillium Web"/>
              <a:cs typeface="Titillium Web"/>
              <a:sym typeface="Titillium Web"/>
            </a:endParaRPr>
          </a:p>
          <a:p>
            <a:pPr marL="0" marR="0" lvl="0" indent="0" algn="l" rtl="0">
              <a:lnSpc>
                <a:spcPct val="131250"/>
              </a:lnSpc>
              <a:spcBef>
                <a:spcPts val="0"/>
              </a:spcBef>
              <a:spcAft>
                <a:spcPts val="0"/>
              </a:spcAft>
              <a:buClr>
                <a:srgbClr val="9CBDD8"/>
              </a:buClr>
              <a:buFont typeface="Open Sans"/>
              <a:buNone/>
            </a:pPr>
            <a:r>
              <a:rPr lang="en" b="1">
                <a:latin typeface="Titillium Web"/>
                <a:ea typeface="Titillium Web"/>
                <a:cs typeface="Titillium Web"/>
                <a:sym typeface="Titillium Web"/>
              </a:rPr>
              <a:t>Product Manager: Christopher O’Hara</a:t>
            </a:r>
            <a:endParaRPr b="1">
              <a:latin typeface="Titillium Web"/>
              <a:ea typeface="Titillium Web"/>
              <a:cs typeface="Titillium Web"/>
              <a:sym typeface="Titillium Web"/>
            </a:endParaRPr>
          </a:p>
          <a:p>
            <a:pPr marL="0" marR="0" lvl="0" indent="0" algn="l" rtl="0">
              <a:lnSpc>
                <a:spcPct val="131250"/>
              </a:lnSpc>
              <a:spcBef>
                <a:spcPts val="0"/>
              </a:spcBef>
              <a:spcAft>
                <a:spcPts val="0"/>
              </a:spcAft>
              <a:buClr>
                <a:srgbClr val="9CBDD8"/>
              </a:buClr>
              <a:buFont typeface="Open Sans"/>
              <a:buNone/>
            </a:pPr>
            <a:endParaRPr sz="500">
              <a:latin typeface="Titillium Web"/>
              <a:ea typeface="Titillium Web"/>
              <a:cs typeface="Titillium Web"/>
              <a:sym typeface="Titillium Web"/>
            </a:endParaRPr>
          </a:p>
        </p:txBody>
      </p:sp>
      <p:sp>
        <p:nvSpPr>
          <p:cNvPr id="133" name="Google Shape;133;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i="0" u="none" strike="noStrike" cap="none">
                <a:solidFill>
                  <a:srgbClr val="7D97AD"/>
                </a:solidFill>
                <a:latin typeface="Titillium Web"/>
                <a:ea typeface="Titillium Web"/>
                <a:cs typeface="Titillium Web"/>
                <a:sym typeface="Titillium Web"/>
              </a:rPr>
              <a:t>© 2019 Udacity.  All rights reserved.</a:t>
            </a:r>
            <a:endParaRPr sz="500">
              <a:latin typeface="Titillium Web"/>
              <a:ea typeface="Titillium Web"/>
              <a:cs typeface="Titillium Web"/>
              <a:sym typeface="Titillium Web"/>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[Quality Assurance]</a:t>
            </a:r>
            <a:endParaRPr sz="3200"/>
          </a:p>
          <a:p>
            <a:pPr marL="0" lvl="0" indent="0" algn="l" rtl="0">
              <a:spcBef>
                <a:spcPts val="0"/>
              </a:spcBef>
              <a:spcAft>
                <a:spcPts val="0"/>
              </a:spcAft>
              <a:buNone/>
            </a:pPr>
            <a:endParaRPr sz="3200"/>
          </a:p>
        </p:txBody>
      </p:sp>
      <p:sp>
        <p:nvSpPr>
          <p:cNvPr id="285" name="Google Shape;285;p40"/>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286" name="Google Shape;286;p40"/>
          <p:cNvSpPr txBox="1"/>
          <p:nvPr/>
        </p:nvSpPr>
        <p:spPr>
          <a:xfrm>
            <a:off x="1471600" y="377145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[Operations]</a:t>
            </a:r>
            <a:endParaRPr>
              <a:latin typeface="Open Sans"/>
              <a:ea typeface="Open Sans"/>
              <a:cs typeface="Open Sans"/>
              <a:sym typeface="Open Sans"/>
            </a:endParaRPr>
          </a:p>
        </p:txBody>
      </p:sp>
      <p:sp>
        <p:nvSpPr>
          <p:cNvPr id="287" name="Google Shape;287;p40"/>
          <p:cNvSpPr txBox="1"/>
          <p:nvPr/>
        </p:nvSpPr>
        <p:spPr>
          <a:xfrm>
            <a:off x="5805750" y="4306763"/>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[Orders]</a:t>
            </a:r>
            <a:endParaRPr>
              <a:latin typeface="Open Sans"/>
              <a:ea typeface="Open Sans"/>
              <a:cs typeface="Open Sans"/>
              <a:sym typeface="Open Sans"/>
            </a:endParaRPr>
          </a:p>
        </p:txBody>
      </p:sp>
      <p:sp>
        <p:nvSpPr>
          <p:cNvPr id="288" name="Google Shape;288;p40"/>
          <p:cNvSpPr/>
          <p:nvPr/>
        </p:nvSpPr>
        <p:spPr>
          <a:xfrm>
            <a:off x="7082775" y="13508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order cancellations?</a:t>
            </a:r>
            <a:endParaRPr sz="1000">
              <a:latin typeface="Titillium Web"/>
              <a:ea typeface="Titillium Web"/>
              <a:cs typeface="Titillium Web"/>
              <a:sym typeface="Titillium Web"/>
            </a:endParaRPr>
          </a:p>
        </p:txBody>
      </p:sp>
      <p:sp>
        <p:nvSpPr>
          <p:cNvPr id="289" name="Google Shape;289;p40"/>
          <p:cNvSpPr/>
          <p:nvPr/>
        </p:nvSpPr>
        <p:spPr>
          <a:xfrm>
            <a:off x="793138" y="16319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allow users to help us with tracking and feedback?</a:t>
            </a:r>
            <a:endParaRPr sz="1000">
              <a:latin typeface="Titillium Web"/>
              <a:ea typeface="Titillium Web"/>
              <a:cs typeface="Titillium Web"/>
              <a:sym typeface="Titillium Web"/>
            </a:endParaRPr>
          </a:p>
        </p:txBody>
      </p:sp>
      <p:sp>
        <p:nvSpPr>
          <p:cNvPr id="290" name="Google Shape;290;p40"/>
          <p:cNvSpPr/>
          <p:nvPr/>
        </p:nvSpPr>
        <p:spPr>
          <a:xfrm>
            <a:off x="5186800" y="135081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alert consumers if their delivery is delayed?</a:t>
            </a:r>
            <a:endParaRPr sz="1000">
              <a:latin typeface="Titillium Web"/>
              <a:ea typeface="Titillium Web"/>
              <a:cs typeface="Titillium Web"/>
              <a:sym typeface="Titillium Web"/>
            </a:endParaRPr>
          </a:p>
        </p:txBody>
      </p:sp>
      <p:sp>
        <p:nvSpPr>
          <p:cNvPr id="291" name="Google Shape;291;p40"/>
          <p:cNvSpPr/>
          <p:nvPr/>
        </p:nvSpPr>
        <p:spPr>
          <a:xfrm>
            <a:off x="6137400" y="13508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ensure food gets delivered without incident?</a:t>
            </a:r>
            <a:endParaRPr sz="1000">
              <a:latin typeface="Titillium Web"/>
              <a:ea typeface="Titillium Web"/>
              <a:cs typeface="Titillium Web"/>
              <a:sym typeface="Titillium Web"/>
            </a:endParaRPr>
          </a:p>
        </p:txBody>
      </p:sp>
      <p:sp>
        <p:nvSpPr>
          <p:cNvPr id="292" name="Google Shape;292;p40"/>
          <p:cNvSpPr/>
          <p:nvPr/>
        </p:nvSpPr>
        <p:spPr>
          <a:xfrm>
            <a:off x="5127288" y="21720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delays in deliveries?</a:t>
            </a:r>
            <a:endParaRPr sz="1000">
              <a:latin typeface="Titillium Web"/>
              <a:ea typeface="Titillium Web"/>
              <a:cs typeface="Titillium Web"/>
              <a:sym typeface="Titillium Web"/>
            </a:endParaRPr>
          </a:p>
        </p:txBody>
      </p:sp>
      <p:sp>
        <p:nvSpPr>
          <p:cNvPr id="293" name="Google Shape;293;p40"/>
          <p:cNvSpPr/>
          <p:nvPr/>
        </p:nvSpPr>
        <p:spPr>
          <a:xfrm>
            <a:off x="5326075" y="314121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detect missing items in the order during pickup?</a:t>
            </a:r>
            <a:endParaRPr sz="1000">
              <a:latin typeface="Titillium Web"/>
              <a:ea typeface="Titillium Web"/>
              <a:cs typeface="Titillium Web"/>
              <a:sym typeface="Titillium Web"/>
            </a:endParaRPr>
          </a:p>
        </p:txBody>
      </p:sp>
      <p:sp>
        <p:nvSpPr>
          <p:cNvPr id="294" name="Google Shape;294;p40"/>
          <p:cNvSpPr/>
          <p:nvPr/>
        </p:nvSpPr>
        <p:spPr>
          <a:xfrm>
            <a:off x="6041000" y="22184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customer returns?</a:t>
            </a:r>
            <a:endParaRPr sz="1000">
              <a:latin typeface="Titillium Web"/>
              <a:ea typeface="Titillium Web"/>
              <a:cs typeface="Titillium Web"/>
              <a:sym typeface="Titillium Web"/>
            </a:endParaRPr>
          </a:p>
        </p:txBody>
      </p:sp>
      <p:sp>
        <p:nvSpPr>
          <p:cNvPr id="295" name="Google Shape;295;p40"/>
          <p:cNvSpPr/>
          <p:nvPr/>
        </p:nvSpPr>
        <p:spPr>
          <a:xfrm>
            <a:off x="7147788" y="21720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get food to people quickly when the robot fails?</a:t>
            </a:r>
            <a:endParaRPr sz="1000">
              <a:latin typeface="Titillium Web"/>
              <a:ea typeface="Titillium Web"/>
              <a:cs typeface="Titillium Web"/>
              <a:sym typeface="Titillium Web"/>
            </a:endParaRPr>
          </a:p>
        </p:txBody>
      </p:sp>
      <p:sp>
        <p:nvSpPr>
          <p:cNvPr id="296" name="Google Shape;296;p40"/>
          <p:cNvSpPr/>
          <p:nvPr/>
        </p:nvSpPr>
        <p:spPr>
          <a:xfrm>
            <a:off x="6638650" y="29708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confirm robots deliver to the proper client?</a:t>
            </a:r>
            <a:endParaRPr sz="1000">
              <a:latin typeface="Titillium Web"/>
              <a:ea typeface="Titillium Web"/>
              <a:cs typeface="Titillium Web"/>
              <a:sym typeface="Titillium Web"/>
            </a:endParaRPr>
          </a:p>
        </p:txBody>
      </p:sp>
      <p:sp>
        <p:nvSpPr>
          <p:cNvPr id="297" name="Google Shape;297;p40"/>
          <p:cNvSpPr/>
          <p:nvPr/>
        </p:nvSpPr>
        <p:spPr>
          <a:xfrm>
            <a:off x="1803250" y="15938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deal with accidents that might occur?</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298" name="Google Shape;298;p40"/>
          <p:cNvSpPr/>
          <p:nvPr/>
        </p:nvSpPr>
        <p:spPr>
          <a:xfrm>
            <a:off x="793150" y="25395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build redundancy into our system?</a:t>
            </a:r>
            <a:endParaRPr sz="1000">
              <a:latin typeface="Titillium Web"/>
              <a:ea typeface="Titillium Web"/>
              <a:cs typeface="Titillium Web"/>
              <a:sym typeface="Titillium Web"/>
            </a:endParaRPr>
          </a:p>
        </p:txBody>
      </p:sp>
      <p:sp>
        <p:nvSpPr>
          <p:cNvPr id="299" name="Google Shape;299;p40"/>
          <p:cNvSpPr/>
          <p:nvPr/>
        </p:nvSpPr>
        <p:spPr>
          <a:xfrm>
            <a:off x="1803250" y="24931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handle edge case issues that may arise?</a:t>
            </a:r>
            <a:endParaRPr sz="1000">
              <a:latin typeface="Titillium Web"/>
              <a:ea typeface="Titillium Web"/>
              <a:cs typeface="Titillium Web"/>
              <a:sym typeface="Titillium Web"/>
            </a:endParaRPr>
          </a:p>
        </p:txBody>
      </p:sp>
      <p:sp>
        <p:nvSpPr>
          <p:cNvPr id="300" name="Google Shape;300;p40"/>
          <p:cNvSpPr/>
          <p:nvPr/>
        </p:nvSpPr>
        <p:spPr>
          <a:xfrm>
            <a:off x="2678150" y="19614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overcome technical glitches during a delivery?</a:t>
            </a:r>
            <a:endParaRPr sz="1000">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[Maintenance &amp; Control]</a:t>
            </a:r>
            <a:endParaRPr sz="3200"/>
          </a:p>
        </p:txBody>
      </p:sp>
      <p:sp>
        <p:nvSpPr>
          <p:cNvPr id="306" name="Google Shape;306;p41"/>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307" name="Google Shape;307;p41"/>
          <p:cNvSpPr txBox="1"/>
          <p:nvPr/>
        </p:nvSpPr>
        <p:spPr>
          <a:xfrm>
            <a:off x="2005475" y="374385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[Maintenance]</a:t>
            </a:r>
            <a:endParaRPr>
              <a:latin typeface="Open Sans"/>
              <a:ea typeface="Open Sans"/>
              <a:cs typeface="Open Sans"/>
              <a:sym typeface="Open Sans"/>
            </a:endParaRPr>
          </a:p>
        </p:txBody>
      </p:sp>
      <p:sp>
        <p:nvSpPr>
          <p:cNvPr id="308" name="Google Shape;308;p41"/>
          <p:cNvSpPr txBox="1"/>
          <p:nvPr/>
        </p:nvSpPr>
        <p:spPr>
          <a:xfrm>
            <a:off x="5303375" y="374385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[Control]</a:t>
            </a:r>
            <a:endParaRPr>
              <a:latin typeface="Open Sans"/>
              <a:ea typeface="Open Sans"/>
              <a:cs typeface="Open Sans"/>
              <a:sym typeface="Open Sans"/>
            </a:endParaRPr>
          </a:p>
        </p:txBody>
      </p:sp>
      <p:sp>
        <p:nvSpPr>
          <p:cNvPr id="309" name="Google Shape;309;p41"/>
          <p:cNvSpPr/>
          <p:nvPr/>
        </p:nvSpPr>
        <p:spPr>
          <a:xfrm>
            <a:off x="1813813" y="1830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degradation of robots due to high usage?</a:t>
            </a:r>
            <a:endParaRPr sz="1000">
              <a:latin typeface="Titillium Web"/>
              <a:ea typeface="Titillium Web"/>
              <a:cs typeface="Titillium Web"/>
              <a:sym typeface="Titillium Web"/>
            </a:endParaRPr>
          </a:p>
        </p:txBody>
      </p:sp>
      <p:sp>
        <p:nvSpPr>
          <p:cNvPr id="310" name="Google Shape;310;p41"/>
          <p:cNvSpPr/>
          <p:nvPr/>
        </p:nvSpPr>
        <p:spPr>
          <a:xfrm>
            <a:off x="1861100" y="2668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autonomously check for degradation in components?</a:t>
            </a:r>
            <a:endParaRPr sz="1000">
              <a:latin typeface="Titillium Web"/>
              <a:ea typeface="Titillium Web"/>
              <a:cs typeface="Titillium Web"/>
              <a:sym typeface="Titillium Web"/>
            </a:endParaRPr>
          </a:p>
        </p:txBody>
      </p:sp>
      <p:sp>
        <p:nvSpPr>
          <p:cNvPr id="311" name="Google Shape;311;p41"/>
          <p:cNvSpPr/>
          <p:nvPr/>
        </p:nvSpPr>
        <p:spPr>
          <a:xfrm>
            <a:off x="2778950" y="16580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anticipate mechanical failures?</a:t>
            </a:r>
            <a:endParaRPr sz="1000">
              <a:latin typeface="Titillium Web"/>
              <a:ea typeface="Titillium Web"/>
              <a:cs typeface="Titillium Web"/>
              <a:sym typeface="Titillium Web"/>
            </a:endParaRPr>
          </a:p>
        </p:txBody>
      </p:sp>
      <p:sp>
        <p:nvSpPr>
          <p:cNvPr id="312" name="Google Shape;312;p41"/>
          <p:cNvSpPr/>
          <p:nvPr/>
        </p:nvSpPr>
        <p:spPr>
          <a:xfrm>
            <a:off x="2871200" y="245273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overcome technical glitches during a delivery?</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313" name="Google Shape;313;p41"/>
          <p:cNvSpPr/>
          <p:nvPr/>
        </p:nvSpPr>
        <p:spPr>
          <a:xfrm>
            <a:off x="5635025" y="14517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control robots?</a:t>
            </a:r>
            <a:endParaRPr sz="1000">
              <a:latin typeface="Titillium Web"/>
              <a:ea typeface="Titillium Web"/>
              <a:cs typeface="Titillium Web"/>
              <a:sym typeface="Titillium Web"/>
            </a:endParaRPr>
          </a:p>
        </p:txBody>
      </p:sp>
      <p:sp>
        <p:nvSpPr>
          <p:cNvPr id="314" name="Google Shape;314;p41"/>
          <p:cNvSpPr/>
          <p:nvPr/>
        </p:nvSpPr>
        <p:spPr>
          <a:xfrm>
            <a:off x="6645125" y="145173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handle edge case issues that may arise?</a:t>
            </a:r>
            <a:endParaRPr sz="1000">
              <a:latin typeface="Titillium Web"/>
              <a:ea typeface="Titillium Web"/>
              <a:cs typeface="Titillium Web"/>
              <a:sym typeface="Titillium Web"/>
            </a:endParaRPr>
          </a:p>
        </p:txBody>
      </p:sp>
      <p:sp>
        <p:nvSpPr>
          <p:cNvPr id="315" name="Google Shape;315;p41"/>
          <p:cNvSpPr/>
          <p:nvPr/>
        </p:nvSpPr>
        <p:spPr>
          <a:xfrm>
            <a:off x="5518750" y="23148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alert operators of need for robot intervention conveniently?</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316" name="Google Shape;316;p41"/>
          <p:cNvSpPr/>
          <p:nvPr/>
        </p:nvSpPr>
        <p:spPr>
          <a:xfrm>
            <a:off x="6577913" y="22250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control multi-agent systems effectively?</a:t>
            </a:r>
            <a:endParaRPr sz="1000">
              <a:latin typeface="Titillium Web"/>
              <a:ea typeface="Titillium Web"/>
              <a:cs typeface="Titillium Web"/>
              <a:sym typeface="Titillium Web"/>
            </a:endParaRPr>
          </a:p>
        </p:txBody>
      </p:sp>
      <p:sp>
        <p:nvSpPr>
          <p:cNvPr id="317" name="Google Shape;317;p41"/>
          <p:cNvSpPr/>
          <p:nvPr/>
        </p:nvSpPr>
        <p:spPr>
          <a:xfrm>
            <a:off x="4572000" y="1547813"/>
            <a:ext cx="9888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900">
                <a:latin typeface="Titillium Web"/>
                <a:ea typeface="Titillium Web"/>
                <a:cs typeface="Titillium Web"/>
                <a:sym typeface="Titillium Web"/>
              </a:rPr>
              <a:t>How might we train our operations team on monitoring and controlling a robot?</a:t>
            </a:r>
            <a:endParaRPr sz="900">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[Path Planning &amp; Obstacle Avoidance]</a:t>
            </a:r>
            <a:endParaRPr sz="3200"/>
          </a:p>
        </p:txBody>
      </p:sp>
      <p:sp>
        <p:nvSpPr>
          <p:cNvPr id="323" name="Google Shape;323;p42"/>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324" name="Google Shape;324;p42"/>
          <p:cNvSpPr txBox="1"/>
          <p:nvPr/>
        </p:nvSpPr>
        <p:spPr>
          <a:xfrm>
            <a:off x="1015725" y="35659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[Path Planning]</a:t>
            </a:r>
            <a:endParaRPr>
              <a:latin typeface="Open Sans"/>
              <a:ea typeface="Open Sans"/>
              <a:cs typeface="Open Sans"/>
              <a:sym typeface="Open Sans"/>
            </a:endParaRPr>
          </a:p>
        </p:txBody>
      </p:sp>
      <p:sp>
        <p:nvSpPr>
          <p:cNvPr id="325" name="Google Shape;325;p42"/>
          <p:cNvSpPr txBox="1"/>
          <p:nvPr/>
        </p:nvSpPr>
        <p:spPr>
          <a:xfrm>
            <a:off x="6028700" y="3475375"/>
            <a:ext cx="22203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[Obstacle Avoidance]</a:t>
            </a:r>
            <a:endParaRPr>
              <a:latin typeface="Open Sans"/>
              <a:ea typeface="Open Sans"/>
              <a:cs typeface="Open Sans"/>
              <a:sym typeface="Open Sans"/>
            </a:endParaRPr>
          </a:p>
        </p:txBody>
      </p:sp>
      <p:sp>
        <p:nvSpPr>
          <p:cNvPr id="326" name="Google Shape;326;p42"/>
          <p:cNvSpPr/>
          <p:nvPr/>
        </p:nvSpPr>
        <p:spPr>
          <a:xfrm>
            <a:off x="1535175" y="13123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routes more efficient?</a:t>
            </a:r>
            <a:endParaRPr sz="1000">
              <a:latin typeface="Titillium Web"/>
              <a:ea typeface="Titillium Web"/>
              <a:cs typeface="Titillium Web"/>
              <a:sym typeface="Titillium Web"/>
            </a:endParaRPr>
          </a:p>
        </p:txBody>
      </p:sp>
      <p:sp>
        <p:nvSpPr>
          <p:cNvPr id="327" name="Google Shape;327;p42"/>
          <p:cNvSpPr/>
          <p:nvPr/>
        </p:nvSpPr>
        <p:spPr>
          <a:xfrm>
            <a:off x="525075" y="1402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optimize path planning?</a:t>
            </a:r>
            <a:endParaRPr sz="1000">
              <a:latin typeface="Titillium Web"/>
              <a:ea typeface="Titillium Web"/>
              <a:cs typeface="Titillium Web"/>
              <a:sym typeface="Titillium Web"/>
            </a:endParaRPr>
          </a:p>
        </p:txBody>
      </p:sp>
      <p:sp>
        <p:nvSpPr>
          <p:cNvPr id="328" name="Google Shape;328;p42"/>
          <p:cNvSpPr/>
          <p:nvPr/>
        </p:nvSpPr>
        <p:spPr>
          <a:xfrm>
            <a:off x="7326250" y="131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to avoid trouble?</a:t>
            </a:r>
            <a:endParaRPr sz="1000">
              <a:latin typeface="Titillium Web"/>
              <a:ea typeface="Titillium Web"/>
              <a:cs typeface="Titillium Web"/>
              <a:sym typeface="Titillium Web"/>
            </a:endParaRPr>
          </a:p>
        </p:txBody>
      </p:sp>
      <p:sp>
        <p:nvSpPr>
          <p:cNvPr id="329" name="Google Shape;329;p42"/>
          <p:cNvSpPr/>
          <p:nvPr/>
        </p:nvSpPr>
        <p:spPr>
          <a:xfrm>
            <a:off x="6266350" y="14021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to avoid obstacles?</a:t>
            </a:r>
            <a:endParaRPr sz="1000">
              <a:latin typeface="Titillium Web"/>
              <a:ea typeface="Titillium Web"/>
              <a:cs typeface="Titillium Web"/>
              <a:sym typeface="Titillium Web"/>
            </a:endParaRPr>
          </a:p>
        </p:txBody>
      </p:sp>
      <p:sp>
        <p:nvSpPr>
          <p:cNvPr id="330" name="Google Shape;330;p42"/>
          <p:cNvSpPr/>
          <p:nvPr/>
        </p:nvSpPr>
        <p:spPr>
          <a:xfrm>
            <a:off x="7011575" y="20667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move robots to a safe place before stopping?</a:t>
            </a:r>
            <a:endParaRPr sz="1000">
              <a:latin typeface="Titillium Web"/>
              <a:ea typeface="Titillium Web"/>
              <a:cs typeface="Titillium Web"/>
              <a:sym typeface="Titillium Web"/>
            </a:endParaRPr>
          </a:p>
        </p:txBody>
      </p:sp>
      <p:sp>
        <p:nvSpPr>
          <p:cNvPr id="331" name="Google Shape;331;p42"/>
          <p:cNvSpPr/>
          <p:nvPr/>
        </p:nvSpPr>
        <p:spPr>
          <a:xfrm>
            <a:off x="1347375" y="21871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see real-time traffic on the route? </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332" name="Google Shape;332;p42"/>
          <p:cNvSpPr/>
          <p:nvPr/>
        </p:nvSpPr>
        <p:spPr>
          <a:xfrm>
            <a:off x="2198475" y="24391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collect data about where the robot got stuck?</a:t>
            </a:r>
            <a:endParaRPr sz="1000">
              <a:latin typeface="Titillium Web"/>
              <a:ea typeface="Titillium Web"/>
              <a:cs typeface="Titillium Web"/>
              <a:sym typeface="Titillium Web"/>
            </a:endParaRPr>
          </a:p>
        </p:txBody>
      </p:sp>
      <p:sp>
        <p:nvSpPr>
          <p:cNvPr id="333" name="Google Shape;333;p42"/>
          <p:cNvSpPr/>
          <p:nvPr/>
        </p:nvSpPr>
        <p:spPr>
          <a:xfrm>
            <a:off x="2545275" y="14021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allow robots to detect real-time traffic patterns?</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334" name="Google Shape;334;p42"/>
          <p:cNvSpPr/>
          <p:nvPr/>
        </p:nvSpPr>
        <p:spPr>
          <a:xfrm>
            <a:off x="5206450" y="1312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Titillium Web"/>
                <a:ea typeface="Titillium Web"/>
                <a:cs typeface="Titillium Web"/>
                <a:sym typeface="Titillium Web"/>
              </a:rPr>
              <a:t>How might we mitigate accidents between robots and pedestrians?</a:t>
            </a:r>
            <a:endParaRPr sz="900">
              <a:latin typeface="Titillium Web"/>
              <a:ea typeface="Titillium Web"/>
              <a:cs typeface="Titillium Web"/>
              <a:sym typeface="Titillium Web"/>
            </a:endParaRPr>
          </a:p>
        </p:txBody>
      </p:sp>
      <p:sp>
        <p:nvSpPr>
          <p:cNvPr id="335" name="Google Shape;335;p42"/>
          <p:cNvSpPr/>
          <p:nvPr/>
        </p:nvSpPr>
        <p:spPr>
          <a:xfrm>
            <a:off x="5973600" y="21871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enter a crowded restaurant to pickup food?</a:t>
            </a:r>
            <a:endParaRPr sz="1000">
              <a:latin typeface="Titillium Web"/>
              <a:ea typeface="Titillium Web"/>
              <a:cs typeface="Titillium Web"/>
              <a:sym typeface="Titillium Web"/>
            </a:endParaRPr>
          </a:p>
        </p:txBody>
      </p:sp>
      <p:sp>
        <p:nvSpPr>
          <p:cNvPr id="336" name="Google Shape;336;p42"/>
          <p:cNvSpPr/>
          <p:nvPr/>
        </p:nvSpPr>
        <p:spPr>
          <a:xfrm>
            <a:off x="3196825" y="22247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monitor robot progress?</a:t>
            </a:r>
            <a:endParaRPr sz="1000">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[Security &amp; Safety]</a:t>
            </a:r>
            <a:endParaRPr sz="3200"/>
          </a:p>
        </p:txBody>
      </p:sp>
      <p:sp>
        <p:nvSpPr>
          <p:cNvPr id="342" name="Google Shape;342;p43"/>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343" name="Google Shape;343;p43"/>
          <p:cNvSpPr txBox="1"/>
          <p:nvPr/>
        </p:nvSpPr>
        <p:spPr>
          <a:xfrm>
            <a:off x="1523475" y="34340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[Security]</a:t>
            </a:r>
            <a:endParaRPr>
              <a:latin typeface="Open Sans"/>
              <a:ea typeface="Open Sans"/>
              <a:cs typeface="Open Sans"/>
              <a:sym typeface="Open Sans"/>
            </a:endParaRPr>
          </a:p>
        </p:txBody>
      </p:sp>
      <p:sp>
        <p:nvSpPr>
          <p:cNvPr id="344" name="Google Shape;344;p43"/>
          <p:cNvSpPr txBox="1"/>
          <p:nvPr/>
        </p:nvSpPr>
        <p:spPr>
          <a:xfrm>
            <a:off x="5192975" y="34340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[Safety]</a:t>
            </a:r>
            <a:endParaRPr>
              <a:latin typeface="Open Sans"/>
              <a:ea typeface="Open Sans"/>
              <a:cs typeface="Open Sans"/>
              <a:sym typeface="Open Sans"/>
            </a:endParaRPr>
          </a:p>
        </p:txBody>
      </p:sp>
      <p:sp>
        <p:nvSpPr>
          <p:cNvPr id="345" name="Google Shape;345;p43"/>
          <p:cNvSpPr/>
          <p:nvPr/>
        </p:nvSpPr>
        <p:spPr>
          <a:xfrm>
            <a:off x="1692950" y="15859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do we prevent hacking for our robots?</a:t>
            </a:r>
            <a:endParaRPr sz="1000">
              <a:latin typeface="Titillium Web"/>
              <a:ea typeface="Titillium Web"/>
              <a:cs typeface="Titillium Web"/>
              <a:sym typeface="Titillium Web"/>
            </a:endParaRPr>
          </a:p>
        </p:txBody>
      </p:sp>
      <p:sp>
        <p:nvSpPr>
          <p:cNvPr id="346" name="Google Shape;346;p43"/>
          <p:cNvSpPr/>
          <p:nvPr/>
        </p:nvSpPr>
        <p:spPr>
          <a:xfrm>
            <a:off x="5087775" y="12901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deal with accidents that might occur?</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347" name="Google Shape;347;p43"/>
          <p:cNvSpPr/>
          <p:nvPr/>
        </p:nvSpPr>
        <p:spPr>
          <a:xfrm>
            <a:off x="6160250" y="12901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ensure robots adhere to safety policies?</a:t>
            </a:r>
            <a:endParaRPr sz="1000">
              <a:latin typeface="Titillium Web"/>
              <a:ea typeface="Titillium Web"/>
              <a:cs typeface="Titillium Web"/>
              <a:sym typeface="Titillium Web"/>
            </a:endParaRPr>
          </a:p>
        </p:txBody>
      </p:sp>
      <p:sp>
        <p:nvSpPr>
          <p:cNvPr id="348" name="Google Shape;348;p43"/>
          <p:cNvSpPr/>
          <p:nvPr/>
        </p:nvSpPr>
        <p:spPr>
          <a:xfrm>
            <a:off x="4572000" y="2139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robots from harming pedestrians?</a:t>
            </a:r>
            <a:endParaRPr sz="1000">
              <a:latin typeface="Titillium Web"/>
              <a:ea typeface="Titillium Web"/>
              <a:cs typeface="Titillium Web"/>
              <a:sym typeface="Titillium Web"/>
            </a:endParaRPr>
          </a:p>
        </p:txBody>
      </p:sp>
      <p:sp>
        <p:nvSpPr>
          <p:cNvPr id="349" name="Google Shape;349;p43"/>
          <p:cNvSpPr/>
          <p:nvPr/>
        </p:nvSpPr>
        <p:spPr>
          <a:xfrm>
            <a:off x="5624638" y="20303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mold from growing inside the robot?</a:t>
            </a:r>
            <a:endParaRPr sz="1000">
              <a:latin typeface="Titillium Web"/>
              <a:ea typeface="Titillium Web"/>
              <a:cs typeface="Titillium Web"/>
              <a:sym typeface="Titillium Web"/>
            </a:endParaRPr>
          </a:p>
        </p:txBody>
      </p:sp>
      <p:sp>
        <p:nvSpPr>
          <p:cNvPr id="350" name="Google Shape;350;p43"/>
          <p:cNvSpPr/>
          <p:nvPr/>
        </p:nvSpPr>
        <p:spPr>
          <a:xfrm>
            <a:off x="2639575" y="15203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robots from being stolen or abused?</a:t>
            </a:r>
            <a:endParaRPr sz="1000">
              <a:latin typeface="Titillium Web"/>
              <a:ea typeface="Titillium Web"/>
              <a:cs typeface="Titillium Web"/>
              <a:sym typeface="Titillium Web"/>
            </a:endParaRPr>
          </a:p>
        </p:txBody>
      </p:sp>
      <p:sp>
        <p:nvSpPr>
          <p:cNvPr id="351" name="Google Shape;351;p43"/>
          <p:cNvSpPr/>
          <p:nvPr/>
        </p:nvSpPr>
        <p:spPr>
          <a:xfrm>
            <a:off x="6571263" y="21122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keep vermin away from the robots?</a:t>
            </a:r>
            <a:endParaRPr sz="1000">
              <a:latin typeface="Titillium Web"/>
              <a:ea typeface="Titillium Web"/>
              <a:cs typeface="Titillium Web"/>
              <a:sym typeface="Titillium Web"/>
            </a:endParaRPr>
          </a:p>
        </p:txBody>
      </p:sp>
      <p:sp>
        <p:nvSpPr>
          <p:cNvPr id="352" name="Google Shape;352;p43"/>
          <p:cNvSpPr/>
          <p:nvPr/>
        </p:nvSpPr>
        <p:spPr>
          <a:xfrm>
            <a:off x="2287950" y="23590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our robots tamperproof?</a:t>
            </a:r>
            <a:endParaRPr sz="1000">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[Performance]</a:t>
            </a:r>
            <a:endParaRPr sz="3200"/>
          </a:p>
          <a:p>
            <a:pPr marL="0" lvl="0" indent="0" algn="l" rtl="0">
              <a:spcBef>
                <a:spcPts val="0"/>
              </a:spcBef>
              <a:spcAft>
                <a:spcPts val="0"/>
              </a:spcAft>
              <a:buNone/>
            </a:pPr>
            <a:endParaRPr sz="3200"/>
          </a:p>
        </p:txBody>
      </p:sp>
      <p:sp>
        <p:nvSpPr>
          <p:cNvPr id="358" name="Google Shape;358;p4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359" name="Google Shape;359;p44"/>
          <p:cNvSpPr txBox="1"/>
          <p:nvPr/>
        </p:nvSpPr>
        <p:spPr>
          <a:xfrm>
            <a:off x="1695650" y="35433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[Energy]</a:t>
            </a:r>
            <a:endParaRPr>
              <a:latin typeface="Open Sans"/>
              <a:ea typeface="Open Sans"/>
              <a:cs typeface="Open Sans"/>
              <a:sym typeface="Open Sans"/>
            </a:endParaRPr>
          </a:p>
        </p:txBody>
      </p:sp>
      <p:sp>
        <p:nvSpPr>
          <p:cNvPr id="360" name="Google Shape;360;p44"/>
          <p:cNvSpPr txBox="1"/>
          <p:nvPr/>
        </p:nvSpPr>
        <p:spPr>
          <a:xfrm>
            <a:off x="5142950" y="3543363"/>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[Communication]</a:t>
            </a:r>
            <a:endParaRPr>
              <a:latin typeface="Open Sans"/>
              <a:ea typeface="Open Sans"/>
              <a:cs typeface="Open Sans"/>
              <a:sym typeface="Open Sans"/>
            </a:endParaRPr>
          </a:p>
        </p:txBody>
      </p:sp>
      <p:sp>
        <p:nvSpPr>
          <p:cNvPr id="361" name="Google Shape;361;p44"/>
          <p:cNvSpPr/>
          <p:nvPr/>
        </p:nvSpPr>
        <p:spPr>
          <a:xfrm>
            <a:off x="1747875" y="15751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determine when to recharge robot batteries?</a:t>
            </a:r>
            <a:endParaRPr sz="1000">
              <a:latin typeface="Titillium Web"/>
              <a:ea typeface="Titillium Web"/>
              <a:cs typeface="Titillium Web"/>
              <a:sym typeface="Titillium Web"/>
            </a:endParaRPr>
          </a:p>
        </p:txBody>
      </p:sp>
      <p:sp>
        <p:nvSpPr>
          <p:cNvPr id="362" name="Google Shape;362;p44"/>
          <p:cNvSpPr/>
          <p:nvPr/>
        </p:nvSpPr>
        <p:spPr>
          <a:xfrm>
            <a:off x="1316925" y="2439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handle charging of robot fuel cells?</a:t>
            </a:r>
            <a:endParaRPr sz="1000">
              <a:latin typeface="Titillium Web"/>
              <a:ea typeface="Titillium Web"/>
              <a:cs typeface="Titillium Web"/>
              <a:sym typeface="Titillium Web"/>
            </a:endParaRPr>
          </a:p>
        </p:txBody>
      </p:sp>
      <p:sp>
        <p:nvSpPr>
          <p:cNvPr id="363" name="Google Shape;363;p44"/>
          <p:cNvSpPr/>
          <p:nvPr/>
        </p:nvSpPr>
        <p:spPr>
          <a:xfrm>
            <a:off x="2676038" y="16611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address a sudden power outage?</a:t>
            </a:r>
            <a:endParaRPr sz="1000">
              <a:latin typeface="Titillium Web"/>
              <a:ea typeface="Titillium Web"/>
              <a:cs typeface="Titillium Web"/>
              <a:sym typeface="Titillium Web"/>
            </a:endParaRPr>
          </a:p>
        </p:txBody>
      </p:sp>
      <p:sp>
        <p:nvSpPr>
          <p:cNvPr id="364" name="Google Shape;364;p44"/>
          <p:cNvSpPr/>
          <p:nvPr/>
        </p:nvSpPr>
        <p:spPr>
          <a:xfrm>
            <a:off x="2269100" y="24180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use greener energy to power our robots?</a:t>
            </a:r>
            <a:endParaRPr sz="1000">
              <a:latin typeface="Titillium Web"/>
              <a:ea typeface="Titillium Web"/>
              <a:cs typeface="Titillium Web"/>
              <a:sym typeface="Titillium Web"/>
            </a:endParaRPr>
          </a:p>
        </p:txBody>
      </p:sp>
      <p:sp>
        <p:nvSpPr>
          <p:cNvPr id="365" name="Google Shape;365;p44"/>
          <p:cNvSpPr/>
          <p:nvPr/>
        </p:nvSpPr>
        <p:spPr>
          <a:xfrm>
            <a:off x="6096350" y="14611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communicate with humans around the robot?</a:t>
            </a:r>
            <a:endParaRPr sz="1000">
              <a:latin typeface="Titillium Web"/>
              <a:ea typeface="Titillium Web"/>
              <a:cs typeface="Titillium Web"/>
              <a:sym typeface="Titillium Web"/>
            </a:endParaRPr>
          </a:p>
        </p:txBody>
      </p:sp>
      <p:sp>
        <p:nvSpPr>
          <p:cNvPr id="366" name="Google Shape;366;p44"/>
          <p:cNvSpPr/>
          <p:nvPr/>
        </p:nvSpPr>
        <p:spPr>
          <a:xfrm>
            <a:off x="5086238" y="143028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have robots signal distress when something goes wrong?</a:t>
            </a:r>
            <a:endParaRPr sz="1000">
              <a:latin typeface="Titillium Web"/>
              <a:ea typeface="Titillium Web"/>
              <a:cs typeface="Titillium Web"/>
              <a:sym typeface="Titillium Web"/>
            </a:endParaRPr>
          </a:p>
        </p:txBody>
      </p:sp>
      <p:sp>
        <p:nvSpPr>
          <p:cNvPr id="367" name="Google Shape;367;p44"/>
          <p:cNvSpPr/>
          <p:nvPr/>
        </p:nvSpPr>
        <p:spPr>
          <a:xfrm>
            <a:off x="5950450" y="23220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send confirmations to users?</a:t>
            </a:r>
            <a:endParaRPr sz="1000">
              <a:latin typeface="Titillium Web"/>
              <a:ea typeface="Titillium Web"/>
              <a:cs typeface="Titillium Web"/>
              <a:sym typeface="Titillium Web"/>
            </a:endParaRPr>
          </a:p>
        </p:txBody>
      </p:sp>
      <p:sp>
        <p:nvSpPr>
          <p:cNvPr id="368" name="Google Shape;368;p44"/>
          <p:cNvSpPr/>
          <p:nvPr/>
        </p:nvSpPr>
        <p:spPr>
          <a:xfrm>
            <a:off x="4981638" y="23771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streamline communications between operators and robots?</a:t>
            </a:r>
            <a:endParaRPr sz="1000">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Others</a:t>
            </a:r>
            <a:endParaRPr sz="3200"/>
          </a:p>
        </p:txBody>
      </p:sp>
      <p:sp>
        <p:nvSpPr>
          <p:cNvPr id="374" name="Google Shape;374;p45"/>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375" name="Google Shape;375;p45"/>
          <p:cNvSpPr txBox="1"/>
          <p:nvPr/>
        </p:nvSpPr>
        <p:spPr>
          <a:xfrm>
            <a:off x="855575" y="321362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[Technology]</a:t>
            </a:r>
            <a:endParaRPr>
              <a:latin typeface="Open Sans"/>
              <a:ea typeface="Open Sans"/>
              <a:cs typeface="Open Sans"/>
              <a:sym typeface="Open Sans"/>
            </a:endParaRPr>
          </a:p>
        </p:txBody>
      </p:sp>
      <p:sp>
        <p:nvSpPr>
          <p:cNvPr id="376" name="Google Shape;376;p45"/>
          <p:cNvSpPr txBox="1"/>
          <p:nvPr/>
        </p:nvSpPr>
        <p:spPr>
          <a:xfrm>
            <a:off x="4357500" y="3475363"/>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[Interaction]</a:t>
            </a:r>
            <a:endParaRPr>
              <a:latin typeface="Open Sans"/>
              <a:ea typeface="Open Sans"/>
              <a:cs typeface="Open Sans"/>
              <a:sym typeface="Open Sans"/>
            </a:endParaRPr>
          </a:p>
        </p:txBody>
      </p:sp>
      <p:sp>
        <p:nvSpPr>
          <p:cNvPr id="377" name="Google Shape;377;p45"/>
          <p:cNvSpPr/>
          <p:nvPr/>
        </p:nvSpPr>
        <p:spPr>
          <a:xfrm>
            <a:off x="718750" y="12259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the API/platform open source?</a:t>
            </a:r>
            <a:endParaRPr sz="1000">
              <a:latin typeface="Titillium Web"/>
              <a:ea typeface="Titillium Web"/>
              <a:cs typeface="Titillium Web"/>
              <a:sym typeface="Titillium Web"/>
            </a:endParaRPr>
          </a:p>
        </p:txBody>
      </p:sp>
      <p:sp>
        <p:nvSpPr>
          <p:cNvPr id="378" name="Google Shape;378;p45"/>
          <p:cNvSpPr/>
          <p:nvPr/>
        </p:nvSpPr>
        <p:spPr>
          <a:xfrm>
            <a:off x="1728850" y="20666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existing technologies?</a:t>
            </a:r>
            <a:endParaRPr sz="1000">
              <a:latin typeface="Titillium Web"/>
              <a:ea typeface="Titillium Web"/>
              <a:cs typeface="Titillium Web"/>
              <a:sym typeface="Titillium Web"/>
            </a:endParaRPr>
          </a:p>
        </p:txBody>
      </p:sp>
      <p:sp>
        <p:nvSpPr>
          <p:cNvPr id="379" name="Google Shape;379;p45"/>
          <p:cNvSpPr/>
          <p:nvPr/>
        </p:nvSpPr>
        <p:spPr>
          <a:xfrm>
            <a:off x="6602425" y="19501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change robot's appearance? </a:t>
            </a:r>
            <a:endParaRPr sz="1000">
              <a:latin typeface="Titillium Web"/>
              <a:ea typeface="Titillium Web"/>
              <a:cs typeface="Titillium Web"/>
              <a:sym typeface="Titillium Web"/>
            </a:endParaRPr>
          </a:p>
        </p:txBody>
      </p:sp>
      <p:sp>
        <p:nvSpPr>
          <p:cNvPr id="380" name="Google Shape;380;p45"/>
          <p:cNvSpPr/>
          <p:nvPr/>
        </p:nvSpPr>
        <p:spPr>
          <a:xfrm>
            <a:off x="7137888" y="10950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robots to make people excited about our brand?</a:t>
            </a:r>
            <a:endParaRPr sz="1000">
              <a:latin typeface="Titillium Web"/>
              <a:ea typeface="Titillium Web"/>
              <a:cs typeface="Titillium Web"/>
              <a:sym typeface="Titillium Web"/>
            </a:endParaRPr>
          </a:p>
        </p:txBody>
      </p:sp>
      <p:sp>
        <p:nvSpPr>
          <p:cNvPr id="381" name="Google Shape;381;p45"/>
          <p:cNvSpPr/>
          <p:nvPr/>
        </p:nvSpPr>
        <p:spPr>
          <a:xfrm>
            <a:off x="4287775" y="2411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collaborate with other delivery services?</a:t>
            </a:r>
            <a:endParaRPr sz="1000">
              <a:latin typeface="Titillium Web"/>
              <a:ea typeface="Titillium Web"/>
              <a:cs typeface="Titillium Web"/>
              <a:sym typeface="Titillium Web"/>
            </a:endParaRPr>
          </a:p>
        </p:txBody>
      </p:sp>
      <p:sp>
        <p:nvSpPr>
          <p:cNvPr id="382" name="Google Shape;382;p45"/>
          <p:cNvSpPr/>
          <p:nvPr/>
        </p:nvSpPr>
        <p:spPr>
          <a:xfrm>
            <a:off x="5173950" y="2349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accept tips that some customers may want to give a robot?</a:t>
            </a:r>
            <a:endParaRPr sz="1000">
              <a:latin typeface="Titillium Web"/>
              <a:ea typeface="Titillium Web"/>
              <a:cs typeface="Titillium Web"/>
              <a:sym typeface="Titillium Web"/>
            </a:endParaRPr>
          </a:p>
        </p:txBody>
      </p:sp>
      <p:sp>
        <p:nvSpPr>
          <p:cNvPr id="383" name="Google Shape;383;p45"/>
          <p:cNvSpPr/>
          <p:nvPr/>
        </p:nvSpPr>
        <p:spPr>
          <a:xfrm>
            <a:off x="1602550" y="1225888"/>
            <a:ext cx="10827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Titillium Web"/>
                <a:ea typeface="Titillium Web"/>
                <a:cs typeface="Titillium Web"/>
                <a:sym typeface="Titillium Web"/>
              </a:rPr>
              <a:t>How might we create ML/AI models to help robots learn to get better overtime?</a:t>
            </a:r>
            <a:endParaRPr sz="1000">
              <a:latin typeface="Titillium Web"/>
              <a:ea typeface="Titillium Web"/>
              <a:cs typeface="Titillium Web"/>
              <a:sym typeface="Titillium Web"/>
            </a:endParaRPr>
          </a:p>
        </p:txBody>
      </p:sp>
      <p:sp>
        <p:nvSpPr>
          <p:cNvPr id="384" name="Google Shape;384;p45"/>
          <p:cNvSpPr/>
          <p:nvPr/>
        </p:nvSpPr>
        <p:spPr>
          <a:xfrm>
            <a:off x="718750" y="20666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leverage existing tools to better track our robots?</a:t>
            </a:r>
            <a:endParaRPr sz="1000">
              <a:latin typeface="Titillium Web"/>
              <a:ea typeface="Titillium Web"/>
              <a:cs typeface="Titillium Web"/>
              <a:sym typeface="Titillium Web"/>
            </a:endParaRPr>
          </a:p>
        </p:txBody>
      </p:sp>
      <p:sp>
        <p:nvSpPr>
          <p:cNvPr id="385" name="Google Shape;385;p45"/>
          <p:cNvSpPr/>
          <p:nvPr/>
        </p:nvSpPr>
        <p:spPr>
          <a:xfrm>
            <a:off x="3227975" y="1219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t>
            </a: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Increase robot speed?</a:t>
            </a:r>
            <a:endParaRPr sz="1000">
              <a:latin typeface="Titillium Web"/>
              <a:ea typeface="Titillium Web"/>
              <a:cs typeface="Titillium Web"/>
              <a:sym typeface="Titillium Web"/>
            </a:endParaRPr>
          </a:p>
        </p:txBody>
      </p:sp>
      <p:sp>
        <p:nvSpPr>
          <p:cNvPr id="386" name="Google Shape;386;p45"/>
          <p:cNvSpPr/>
          <p:nvPr/>
        </p:nvSpPr>
        <p:spPr>
          <a:xfrm>
            <a:off x="7497988" y="32136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protect the privacy of users when interacting?</a:t>
            </a:r>
            <a:endParaRPr sz="1000">
              <a:latin typeface="Titillium Web"/>
              <a:ea typeface="Titillium Web"/>
              <a:cs typeface="Titillium Web"/>
              <a:sym typeface="Titillium Web"/>
            </a:endParaRPr>
          </a:p>
        </p:txBody>
      </p:sp>
      <p:sp>
        <p:nvSpPr>
          <p:cNvPr id="387" name="Google Shape;387;p45"/>
          <p:cNvSpPr/>
          <p:nvPr/>
        </p:nvSpPr>
        <p:spPr>
          <a:xfrm>
            <a:off x="6127800" y="10950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raise user trust in the domain of robotics?</a:t>
            </a:r>
            <a:endParaRPr sz="1000">
              <a:latin typeface="Titillium Web"/>
              <a:ea typeface="Titillium Web"/>
              <a:cs typeface="Titillium Web"/>
              <a:sym typeface="Titillium Web"/>
            </a:endParaRPr>
          </a:p>
        </p:txBody>
      </p:sp>
      <p:sp>
        <p:nvSpPr>
          <p:cNvPr id="388" name="Google Shape;388;p45"/>
          <p:cNvSpPr txBox="1"/>
          <p:nvPr/>
        </p:nvSpPr>
        <p:spPr>
          <a:xfrm>
            <a:off x="7166350" y="418972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[Privacy]</a:t>
            </a:r>
            <a:endParaRPr>
              <a:latin typeface="Open Sans"/>
              <a:ea typeface="Open Sans"/>
              <a:cs typeface="Open Sans"/>
              <a:sym typeface="Open Sans"/>
            </a:endParaRPr>
          </a:p>
        </p:txBody>
      </p:sp>
      <p:sp>
        <p:nvSpPr>
          <p:cNvPr id="389" name="Google Shape;389;p45"/>
          <p:cNvSpPr txBox="1"/>
          <p:nvPr/>
        </p:nvSpPr>
        <p:spPr>
          <a:xfrm>
            <a:off x="6270775" y="2904138"/>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[Image]</a:t>
            </a:r>
            <a:endParaRPr>
              <a:latin typeface="Open Sans"/>
              <a:ea typeface="Open Sans"/>
              <a:cs typeface="Open Sans"/>
              <a:sym typeface="Open Sans"/>
            </a:endParaRPr>
          </a:p>
        </p:txBody>
      </p:sp>
      <p:sp>
        <p:nvSpPr>
          <p:cNvPr id="390" name="Google Shape;390;p45"/>
          <p:cNvSpPr txBox="1"/>
          <p:nvPr/>
        </p:nvSpPr>
        <p:spPr>
          <a:xfrm>
            <a:off x="2896325" y="2283338"/>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[Speed]</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Sprint Focus</a:t>
            </a:r>
            <a:endParaRPr sz="3200">
              <a:latin typeface="Titillium Web"/>
              <a:ea typeface="Titillium Web"/>
              <a:cs typeface="Titillium Web"/>
              <a:sym typeface="Titillium Web"/>
            </a:endParaRPr>
          </a:p>
        </p:txBody>
      </p:sp>
      <p:graphicFrame>
        <p:nvGraphicFramePr>
          <p:cNvPr id="396" name="Google Shape;396;p46"/>
          <p:cNvGraphicFramePr/>
          <p:nvPr/>
        </p:nvGraphicFramePr>
        <p:xfrm>
          <a:off x="952500" y="1350688"/>
          <a:ext cx="3000000" cy="3000000"/>
        </p:xfrm>
        <a:graphic>
          <a:graphicData uri="http://schemas.openxmlformats.org/drawingml/2006/table">
            <a:tbl>
              <a:tblPr>
                <a:noFill/>
                <a:tableStyleId>{77E40107-8604-495B-B269-5E400311D4C2}</a:tableStyleId>
              </a:tblPr>
              <a:tblGrid>
                <a:gridCol w="2171075">
                  <a:extLst>
                    <a:ext uri="{9D8B030D-6E8A-4147-A177-3AD203B41FA5}">
                      <a16:colId xmlns:a16="http://schemas.microsoft.com/office/drawing/2014/main" val="20000"/>
                    </a:ext>
                  </a:extLst>
                </a:gridCol>
                <a:gridCol w="5067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Focus</a:t>
                      </a: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Quality Assurance: Orders</a:t>
                      </a:r>
                      <a:endParaRPr sz="1200" i="1">
                        <a:solidFill>
                          <a:schemeClr val="dk2"/>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Slide #</a:t>
                      </a: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List slide #10</a:t>
                      </a:r>
                      <a:r>
                        <a:rPr lang="en" sz="1200" b="1" i="1">
                          <a:solidFill>
                            <a:schemeClr val="dk2"/>
                          </a:solidFill>
                          <a:latin typeface="Titillium Web"/>
                          <a:ea typeface="Titillium Web"/>
                          <a:cs typeface="Titillium Web"/>
                          <a:sym typeface="Titillium Web"/>
                        </a:rPr>
                        <a:t> </a:t>
                      </a:r>
                      <a:r>
                        <a:rPr lang="en" sz="1200">
                          <a:solidFill>
                            <a:schemeClr val="dk2"/>
                          </a:solidFill>
                          <a:latin typeface="Titillium Web"/>
                          <a:ea typeface="Titillium Web"/>
                          <a:cs typeface="Titillium Web"/>
                          <a:sym typeface="Titillium Web"/>
                        </a:rPr>
                        <a:t>   </a:t>
                      </a:r>
                      <a:endParaRPr sz="1200">
                        <a:solidFill>
                          <a:schemeClr val="dk2"/>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Theme Selection Decision:</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This theme appears to have a largest number of opportunities that are technologically feasible to solve. Furthermore, QA allows for user-centered design and engagement for user interfaces. The user interface is ultimately where users will spend the most time and should be intuitive and optimal in design to ensure proper user experience. </a:t>
                      </a:r>
                      <a:endParaRPr sz="1200">
                        <a:solidFill>
                          <a:schemeClr val="dk2"/>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Define</a:t>
            </a:r>
            <a:endParaRPr sz="500">
              <a:latin typeface="Titillium Web"/>
              <a:ea typeface="Titillium Web"/>
              <a:cs typeface="Titillium Web"/>
              <a:sym typeface="Titillium Web"/>
            </a:endParaRPr>
          </a:p>
        </p:txBody>
      </p:sp>
      <p:sp>
        <p:nvSpPr>
          <p:cNvPr id="402" name="Google Shape;402;p4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403" name="Google Shape;403;p4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With an understanding of the problem space, create focus and align on specific outcomes for the Design Sprint </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8"/>
          <p:cNvSpPr txBox="1">
            <a:spLocks noGrp="1"/>
          </p:cNvSpPr>
          <p:nvPr>
            <p:ph type="title"/>
          </p:nvPr>
        </p:nvSpPr>
        <p:spPr>
          <a:xfrm>
            <a:off x="311700" y="216425"/>
            <a:ext cx="30612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Success Metrics</a:t>
            </a:r>
            <a:endParaRPr sz="3200">
              <a:latin typeface="Titillium Web"/>
              <a:ea typeface="Titillium Web"/>
              <a:cs typeface="Titillium Web"/>
              <a:sym typeface="Titillium Web"/>
            </a:endParaRPr>
          </a:p>
        </p:txBody>
      </p:sp>
      <p:graphicFrame>
        <p:nvGraphicFramePr>
          <p:cNvPr id="409" name="Google Shape;409;p48"/>
          <p:cNvGraphicFramePr/>
          <p:nvPr/>
        </p:nvGraphicFramePr>
        <p:xfrm>
          <a:off x="157275" y="689820"/>
          <a:ext cx="3000000" cy="3000000"/>
        </p:xfrm>
        <a:graphic>
          <a:graphicData uri="http://schemas.openxmlformats.org/drawingml/2006/table">
            <a:tbl>
              <a:tblPr>
                <a:noFill/>
                <a:tableStyleId>{77E40107-8604-495B-B269-5E400311D4C2}</a:tableStyleId>
              </a:tblPr>
              <a:tblGrid>
                <a:gridCol w="1488050">
                  <a:extLst>
                    <a:ext uri="{9D8B030D-6E8A-4147-A177-3AD203B41FA5}">
                      <a16:colId xmlns:a16="http://schemas.microsoft.com/office/drawing/2014/main" val="20000"/>
                    </a:ext>
                  </a:extLst>
                </a:gridCol>
                <a:gridCol w="2551125">
                  <a:extLst>
                    <a:ext uri="{9D8B030D-6E8A-4147-A177-3AD203B41FA5}">
                      <a16:colId xmlns:a16="http://schemas.microsoft.com/office/drawing/2014/main" val="20001"/>
                    </a:ext>
                  </a:extLst>
                </a:gridCol>
                <a:gridCol w="2355475">
                  <a:extLst>
                    <a:ext uri="{9D8B030D-6E8A-4147-A177-3AD203B41FA5}">
                      <a16:colId xmlns:a16="http://schemas.microsoft.com/office/drawing/2014/main" val="20002"/>
                    </a:ext>
                  </a:extLst>
                </a:gridCol>
                <a:gridCol w="2434800">
                  <a:extLst>
                    <a:ext uri="{9D8B030D-6E8A-4147-A177-3AD203B41FA5}">
                      <a16:colId xmlns:a16="http://schemas.microsoft.com/office/drawing/2014/main" val="20003"/>
                    </a:ext>
                  </a:extLst>
                </a:gridCol>
              </a:tblGrid>
              <a:tr h="382375">
                <a:tc>
                  <a:txBody>
                    <a:bodyPr/>
                    <a:lstStyle/>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Goals</a:t>
                      </a:r>
                      <a:endParaRPr sz="1300"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Signals</a:t>
                      </a:r>
                      <a:endParaRPr sz="1300"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Metrics</a:t>
                      </a:r>
                      <a:endParaRPr sz="1300"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719650">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Happiness</a:t>
                      </a: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txBody>
                  <a:tcPr marL="91425" marR="91425" marT="91425" marB="91425" anchor="ctr">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High level of user satisfaction when using app</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DoorDash review ratings improve</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provide positive reviews for DoorDash online</a:t>
                      </a:r>
                      <a:endParaRPr sz="900">
                        <a:latin typeface="Titillium Web"/>
                        <a:ea typeface="Titillium Web"/>
                        <a:cs typeface="Titillium Web"/>
                        <a:sym typeface="Titillium Web"/>
                      </a:endParaRPr>
                    </a:p>
                    <a:p>
                      <a:pPr marL="457200" lvl="0" indent="0" algn="l" rtl="0">
                        <a:spcBef>
                          <a:spcPts val="0"/>
                        </a:spcBef>
                        <a:spcAft>
                          <a:spcPts val="0"/>
                        </a:spcAft>
                        <a:buNone/>
                      </a:pP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Number of high-level ratings on appropriate websites (quantitative)</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Positive feedback and content within review/rating (qualitative)</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811650">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Engagement</a:t>
                      </a: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txBody>
                  <a:tcPr marL="91425" marR="91425" marT="91425" marB="91425" anchor="ctr">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directly communicate with the robot regarding order status</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look forward to interacting with the “delivery robot” </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Changes in the amount of time spent in app </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Percent change of time spent in app to complete a task (quantitative, lower % is better)</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Percent change of amount of app uses (higher % is better)</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612100">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Adoption</a:t>
                      </a: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txBody>
                  <a:tcPr marL="91425" marR="91425" marT="91425" marB="91425" anchor="ctr">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recommend service to others (self-advertisement)</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Potential users have a peaked interest</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Increased number of new user acquisitions</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Expansion of desired coverage area</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Quantitative increase in unique (new) users</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Maximum range of delivery location value</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r h="681700">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Retention</a:t>
                      </a: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txBody>
                  <a:tcPr marL="91425" marR="91425" marT="91425" marB="91425" anchor="ctr">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continue using the service/app</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use the service more often</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Previous users utilizing app for additional orders</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Increased number of returning users</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Increased frequency of user orders</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4"/>
                  </a:ext>
                </a:extLst>
              </a:tr>
              <a:tr h="719875">
                <a:tc>
                  <a:txBody>
                    <a:bodyPr/>
                    <a:lstStyle/>
                    <a:p>
                      <a:pPr marL="0" lvl="0" indent="0" algn="ctr" rtl="0">
                        <a:spcBef>
                          <a:spcPts val="0"/>
                        </a:spcBef>
                        <a:spcAft>
                          <a:spcPts val="0"/>
                        </a:spcAft>
                        <a:buNone/>
                      </a:pPr>
                      <a:r>
                        <a:rPr lang="en" sz="1300" b="1">
                          <a:solidFill>
                            <a:srgbClr val="FFFFFF"/>
                          </a:solidFill>
                          <a:latin typeface="Titillium Web"/>
                          <a:ea typeface="Titillium Web"/>
                          <a:cs typeface="Titillium Web"/>
                          <a:sym typeface="Titillium Web"/>
                        </a:rPr>
                        <a:t>Task Success</a:t>
                      </a: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300" b="1">
                        <a:solidFill>
                          <a:srgbClr val="FFFFFF"/>
                        </a:solidFill>
                        <a:latin typeface="Titillium Web"/>
                        <a:ea typeface="Titillium Web"/>
                        <a:cs typeface="Titillium Web"/>
                        <a:sym typeface="Titillium Web"/>
                      </a:endParaRPr>
                    </a:p>
                  </a:txBody>
                  <a:tcPr marL="91425" marR="91425" marT="91425" marB="91425" anchor="ctr">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can easily order/adjust using the app</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Users can easily interact with the delivery robot</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Proportion of customer support requests are decreased for hotline/chat and increased for the robot/app</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Percent decrease in human representative conversations</a:t>
                      </a:r>
                      <a:endParaRPr sz="900">
                        <a:latin typeface="Titillium Web"/>
                        <a:ea typeface="Titillium Web"/>
                        <a:cs typeface="Titillium Web"/>
                        <a:sym typeface="Titillium Web"/>
                      </a:endParaRPr>
                    </a:p>
                    <a:p>
                      <a:pPr marL="457200" lvl="0" indent="-285750" algn="l" rtl="0">
                        <a:spcBef>
                          <a:spcPts val="0"/>
                        </a:spcBef>
                        <a:spcAft>
                          <a:spcPts val="0"/>
                        </a:spcAft>
                        <a:buSzPts val="900"/>
                        <a:buFont typeface="Titillium Web"/>
                        <a:buChar char="-"/>
                      </a:pPr>
                      <a:r>
                        <a:rPr lang="en" sz="900">
                          <a:latin typeface="Titillium Web"/>
                          <a:ea typeface="Titillium Web"/>
                          <a:cs typeface="Titillium Web"/>
                          <a:sym typeface="Titillium Web"/>
                        </a:rPr>
                        <a:t>Percent increase in automated tickets to the robot</a:t>
                      </a:r>
                      <a:endParaRPr sz="9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10" name="Google Shape;410;p48"/>
          <p:cNvSpPr txBox="1"/>
          <p:nvPr/>
        </p:nvSpPr>
        <p:spPr>
          <a:xfrm>
            <a:off x="3664325" y="24725"/>
            <a:ext cx="5443500"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2200"/>
              </a:spcAft>
              <a:buNone/>
            </a:pPr>
            <a:endParaRPr>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9"/>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600">
                <a:solidFill>
                  <a:schemeClr val="dk2"/>
                </a:solidFill>
                <a:latin typeface="Titillium Web"/>
                <a:ea typeface="Titillium Web"/>
                <a:cs typeface="Titillium Web"/>
                <a:sym typeface="Titillium Web"/>
              </a:rPr>
              <a:t>“DoorDash: Robots Get it Right” by MIT Media Lab</a:t>
            </a:r>
            <a:endParaRPr sz="2600">
              <a:solidFill>
                <a:schemeClr val="dk2"/>
              </a:solidFill>
              <a:latin typeface="Titillium Web"/>
              <a:ea typeface="Titillium Web"/>
              <a:cs typeface="Titillium Web"/>
              <a:sym typeface="Titillium Web"/>
            </a:endParaRPr>
          </a:p>
        </p:txBody>
      </p:sp>
      <p:sp>
        <p:nvSpPr>
          <p:cNvPr id="416" name="Google Shape;416;p49"/>
          <p:cNvSpPr txBox="1">
            <a:spLocks noGrp="1"/>
          </p:cNvSpPr>
          <p:nvPr>
            <p:ph type="body" idx="1"/>
          </p:nvPr>
        </p:nvSpPr>
        <p:spPr>
          <a:xfrm>
            <a:off x="311700" y="1076275"/>
            <a:ext cx="8520600" cy="39990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Ordering food has become ubiquitous in modern society with over 971 million users generating over $107,438,000,000 in 2019 [Statista 2019]. However, it is no secret that ordering food online comes with its own share of problems including delayed orders, user cancellations, and missing items (like your dipping sauce for your wing). Calling into the restaurant or delivery service for inquiries can be troublesome and it is often not clear for users what they should. This leads to customer dissatisfaction and a desire to use a different service (or no service). </a:t>
            </a:r>
            <a:endParaRPr sz="1200">
              <a:solidFill>
                <a:schemeClr val="dk2"/>
              </a:solidFill>
              <a:latin typeface="Titillium Web"/>
              <a:ea typeface="Titillium Web"/>
              <a:cs typeface="Titillium Web"/>
              <a:sym typeface="Titillium Web"/>
            </a:endParaRPr>
          </a:p>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However, all of that is about to change with DoorDash’s new robot delivery service. Cute, autonomous robots will be able to handle food delivery orders by communicating directly with the user via an application. From the application, users will be able to track, cancel, and modify orders by interacting with the delivery robot. The app will allow for the robot to “talk” to the user in natural language or via text. This will lessen the annoyance and burden of the customer that does not understand why their Pizza is missing and who they should talk to. A quick google search for “[x] pizza company reviews” will demonstrate what an “unhappy” customer looks like. This technology will result in a decrease in the need for contacting the ordering service directly. </a:t>
            </a:r>
            <a:endParaRPr sz="1200">
              <a:solidFill>
                <a:schemeClr val="dk2"/>
              </a:solidFill>
              <a:latin typeface="Titillium Web"/>
              <a:ea typeface="Titillium Web"/>
              <a:cs typeface="Titillium Web"/>
              <a:sym typeface="Titillium Web"/>
            </a:endParaRPr>
          </a:p>
          <a:p>
            <a:pPr marL="0" lvl="0" indent="0" algn="l" rtl="0">
              <a:lnSpc>
                <a:spcPct val="115000"/>
              </a:lnSpc>
              <a:spcBef>
                <a:spcPts val="700"/>
              </a:spcBef>
              <a:spcAft>
                <a:spcPts val="0"/>
              </a:spcAft>
              <a:buNone/>
            </a:pPr>
            <a:r>
              <a:rPr lang="en" sz="1200">
                <a:solidFill>
                  <a:schemeClr val="dk2"/>
                </a:solidFill>
                <a:latin typeface="Titillium Web"/>
                <a:ea typeface="Titillium Web"/>
                <a:cs typeface="Titillium Web"/>
                <a:sym typeface="Titillium Web"/>
              </a:rPr>
              <a:t>According to the Project Manager, Christopher O’Hara, the goal is to “provide users with a comfortable interface that reduces the shortcomings of food delivery services while providing users with a direct line of communication to a friendly, cute, autonomous agent.” Future plans are to incorporate affective computing via sentiment analysis, as well as users being able to “virtually personalize” the robot from their app (customizable colors, voice, and personality). Depending on the impact and adoption rate, it is anticipated that all orders will be handled autonomously in the future. To handle delivery issues, DoorDash will have an operations team that can remotely control the robot. Happy eating!</a:t>
            </a:r>
            <a:endParaRPr sz="1200">
              <a:solidFill>
                <a:schemeClr val="dk2"/>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Set the stage</a:t>
            </a:r>
            <a:endParaRPr sz="500">
              <a:latin typeface="Titillium Web"/>
              <a:ea typeface="Titillium Web"/>
              <a:cs typeface="Titillium Web"/>
              <a:sym typeface="Titillium Web"/>
            </a:endParaRPr>
          </a:p>
        </p:txBody>
      </p:sp>
      <p:sp>
        <p:nvSpPr>
          <p:cNvPr id="139" name="Google Shape;139;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chemeClr val="lt2"/>
              </a:solidFill>
              <a:latin typeface="Titillium Web"/>
              <a:ea typeface="Titillium Web"/>
              <a:cs typeface="Titillium Web"/>
              <a:sym typeface="Titillium Web"/>
            </a:endParaRPr>
          </a:p>
        </p:txBody>
      </p:sp>
      <p:sp>
        <p:nvSpPr>
          <p:cNvPr id="140" name="Google Shape;140;p3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Set the stage for the Design Sprint by framing the problem</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Sketch</a:t>
            </a:r>
            <a:endParaRPr sz="500">
              <a:latin typeface="Titillium Web"/>
              <a:ea typeface="Titillium Web"/>
              <a:cs typeface="Titillium Web"/>
              <a:sym typeface="Titillium Web"/>
            </a:endParaRPr>
          </a:p>
        </p:txBody>
      </p:sp>
      <p:sp>
        <p:nvSpPr>
          <p:cNvPr id="422" name="Google Shape;422;p5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423" name="Google Shape;423;p5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Generate tons of ideas, then narrow them down to two in depth solution sketches</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8 Sketches</a:t>
            </a:r>
            <a:endParaRPr sz="3200">
              <a:latin typeface="Titillium Web"/>
              <a:ea typeface="Titillium Web"/>
              <a:cs typeface="Titillium Web"/>
              <a:sym typeface="Titillium Web"/>
            </a:endParaRPr>
          </a:p>
        </p:txBody>
      </p:sp>
      <p:pic>
        <p:nvPicPr>
          <p:cNvPr id="429" name="Google Shape;429;p51"/>
          <p:cNvPicPr preferRelativeResize="0"/>
          <p:nvPr/>
        </p:nvPicPr>
        <p:blipFill>
          <a:blip r:embed="rId3">
            <a:alphaModFix/>
          </a:blip>
          <a:stretch>
            <a:fillRect/>
          </a:stretch>
        </p:blipFill>
        <p:spPr>
          <a:xfrm>
            <a:off x="1812812" y="789125"/>
            <a:ext cx="5518375" cy="4264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Login/Missing Item Sketch</a:t>
            </a:r>
            <a:endParaRPr sz="3200">
              <a:latin typeface="Titillium Web"/>
              <a:ea typeface="Titillium Web"/>
              <a:cs typeface="Titillium Web"/>
              <a:sym typeface="Titillium Web"/>
            </a:endParaRPr>
          </a:p>
        </p:txBody>
      </p:sp>
      <p:sp>
        <p:nvSpPr>
          <p:cNvPr id="435" name="Google Shape;435;p52"/>
          <p:cNvSpPr txBox="1">
            <a:spLocks noGrp="1"/>
          </p:cNvSpPr>
          <p:nvPr>
            <p:ph type="body" idx="1"/>
          </p:nvPr>
        </p:nvSpPr>
        <p:spPr>
          <a:xfrm>
            <a:off x="311700" y="923875"/>
            <a:ext cx="85221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0" lvl="0" indent="0" algn="l"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r>
              <a:rPr lang="en" sz="1200">
                <a:solidFill>
                  <a:srgbClr val="000000"/>
                </a:solidFill>
                <a:latin typeface="Titillium Web"/>
                <a:ea typeface="Titillium Web"/>
                <a:cs typeface="Titillium Web"/>
                <a:sym typeface="Titillium Web"/>
              </a:rPr>
              <a:t>Upload a photo of your sketch on this slide</a:t>
            </a:r>
            <a:endParaRPr sz="1200">
              <a:solidFill>
                <a:srgbClr val="000000"/>
              </a:solidFill>
              <a:latin typeface="Titillium Web"/>
              <a:ea typeface="Titillium Web"/>
              <a:cs typeface="Titillium Web"/>
              <a:sym typeface="Titillium Web"/>
            </a:endParaRPr>
          </a:p>
        </p:txBody>
      </p:sp>
      <p:pic>
        <p:nvPicPr>
          <p:cNvPr id="436" name="Google Shape;436;p52"/>
          <p:cNvPicPr preferRelativeResize="0"/>
          <p:nvPr/>
        </p:nvPicPr>
        <p:blipFill>
          <a:blip r:embed="rId3">
            <a:alphaModFix/>
          </a:blip>
          <a:stretch>
            <a:fillRect/>
          </a:stretch>
        </p:blipFill>
        <p:spPr>
          <a:xfrm>
            <a:off x="123313" y="834163"/>
            <a:ext cx="8897375" cy="422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Map/Messages Sketch</a:t>
            </a:r>
            <a:endParaRPr sz="3200">
              <a:latin typeface="Titillium Web"/>
              <a:ea typeface="Titillium Web"/>
              <a:cs typeface="Titillium Web"/>
              <a:sym typeface="Titillium Web"/>
            </a:endParaRPr>
          </a:p>
        </p:txBody>
      </p:sp>
      <p:sp>
        <p:nvSpPr>
          <p:cNvPr id="442" name="Google Shape;442;p53"/>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0" lvl="0" indent="0" algn="l"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a:p>
            <a:pPr marL="114300" lvl="0" indent="0" algn="ctr" rtl="0">
              <a:lnSpc>
                <a:spcPct val="115000"/>
              </a:lnSpc>
              <a:spcBef>
                <a:spcPts val="700"/>
              </a:spcBef>
              <a:spcAft>
                <a:spcPts val="0"/>
              </a:spcAft>
              <a:buNone/>
            </a:pPr>
            <a:r>
              <a:rPr lang="en" sz="1200">
                <a:solidFill>
                  <a:srgbClr val="000000"/>
                </a:solidFill>
                <a:latin typeface="Titillium Web"/>
                <a:ea typeface="Titillium Web"/>
                <a:cs typeface="Titillium Web"/>
                <a:sym typeface="Titillium Web"/>
              </a:rPr>
              <a:t>Upload a photo of your sketch on this slide</a:t>
            </a:r>
            <a:endParaRPr sz="1200">
              <a:solidFill>
                <a:srgbClr val="000000"/>
              </a:solidFill>
              <a:latin typeface="Titillium Web"/>
              <a:ea typeface="Titillium Web"/>
              <a:cs typeface="Titillium Web"/>
              <a:sym typeface="Titillium Web"/>
            </a:endParaRPr>
          </a:p>
        </p:txBody>
      </p:sp>
      <p:pic>
        <p:nvPicPr>
          <p:cNvPr id="443" name="Google Shape;443;p53"/>
          <p:cNvPicPr preferRelativeResize="0"/>
          <p:nvPr/>
        </p:nvPicPr>
        <p:blipFill>
          <a:blip r:embed="rId3">
            <a:alphaModFix/>
          </a:blip>
          <a:stretch>
            <a:fillRect/>
          </a:stretch>
        </p:blipFill>
        <p:spPr>
          <a:xfrm>
            <a:off x="103188" y="824623"/>
            <a:ext cx="8937625" cy="42392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Decide</a:t>
            </a:r>
            <a:endParaRPr sz="500">
              <a:latin typeface="Titillium Web"/>
              <a:ea typeface="Titillium Web"/>
              <a:cs typeface="Titillium Web"/>
              <a:sym typeface="Titillium Web"/>
            </a:endParaRPr>
          </a:p>
        </p:txBody>
      </p:sp>
      <p:sp>
        <p:nvSpPr>
          <p:cNvPr id="449" name="Google Shape;449;p5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450" name="Google Shape;450;p5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Pick the final concept that you develop into a prototype</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Decision</a:t>
            </a:r>
            <a:endParaRPr sz="3200">
              <a:latin typeface="Titillium Web"/>
              <a:ea typeface="Titillium Web"/>
              <a:cs typeface="Titillium Web"/>
              <a:sym typeface="Titillium Web"/>
            </a:endParaRPr>
          </a:p>
        </p:txBody>
      </p:sp>
      <p:graphicFrame>
        <p:nvGraphicFramePr>
          <p:cNvPr id="456" name="Google Shape;456;p55"/>
          <p:cNvGraphicFramePr/>
          <p:nvPr/>
        </p:nvGraphicFramePr>
        <p:xfrm>
          <a:off x="952500" y="1350688"/>
          <a:ext cx="3000000" cy="3000000"/>
        </p:xfrm>
        <a:graphic>
          <a:graphicData uri="http://schemas.openxmlformats.org/drawingml/2006/table">
            <a:tbl>
              <a:tblPr>
                <a:noFill/>
                <a:tableStyleId>{77E40107-8604-495B-B269-5E400311D4C2}</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Decision</a:t>
                      </a: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434343"/>
                          </a:solidFill>
                          <a:latin typeface="Titillium Web"/>
                          <a:ea typeface="Titillium Web"/>
                          <a:cs typeface="Titillium Web"/>
                          <a:sym typeface="Titillium Web"/>
                        </a:rPr>
                        <a:t>Combination: Login/Missing Item and Map/Messages Sketches</a:t>
                      </a:r>
                      <a:endParaRPr sz="1200">
                        <a:solidFill>
                          <a:srgbClr val="434343"/>
                        </a:solidFill>
                        <a:latin typeface="Titillium Web"/>
                        <a:ea typeface="Titillium Web"/>
                        <a:cs typeface="Titillium Web"/>
                        <a:sym typeface="Titillium Web"/>
                      </a:endParaRPr>
                    </a:p>
                    <a:p>
                      <a:pPr marL="0" lvl="0" indent="0" algn="l" rtl="0">
                        <a:spcBef>
                          <a:spcPts val="0"/>
                        </a:spcBef>
                        <a:spcAft>
                          <a:spcPts val="0"/>
                        </a:spcAft>
                        <a:buNone/>
                      </a:pPr>
                      <a:endParaRPr sz="12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Rationale</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434343"/>
                          </a:solidFill>
                          <a:latin typeface="Titillium Web"/>
                          <a:ea typeface="Titillium Web"/>
                          <a:cs typeface="Titillium Web"/>
                          <a:sym typeface="Titillium Web"/>
                        </a:rPr>
                        <a:t>As each UI path can be accessed from the “Home” screen, it should require little additional effort to explore both sketches simultaneously. Furthermore, it is not expected to require additional narration to complete a task that has been designed within three layers (standard UI/UX rules).</a:t>
                      </a:r>
                      <a:endParaRPr sz="1200">
                        <a:solidFill>
                          <a:srgbClr val="434343"/>
                        </a:solidFill>
                        <a:latin typeface="Titillium Web"/>
                        <a:ea typeface="Titillium Web"/>
                        <a:cs typeface="Titillium Web"/>
                        <a:sym typeface="Titillium Web"/>
                      </a:endParaRPr>
                    </a:p>
                    <a:p>
                      <a:pPr marL="0" lvl="0" indent="0" algn="l" rtl="0">
                        <a:spcBef>
                          <a:spcPts val="0"/>
                        </a:spcBef>
                        <a:spcAft>
                          <a:spcPts val="0"/>
                        </a:spcAft>
                        <a:buNone/>
                      </a:pPr>
                      <a:endParaRPr sz="12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Prototype</a:t>
            </a:r>
            <a:endParaRPr sz="500">
              <a:latin typeface="Titillium Web"/>
              <a:ea typeface="Titillium Web"/>
              <a:cs typeface="Titillium Web"/>
              <a:sym typeface="Titillium Web"/>
            </a:endParaRPr>
          </a:p>
        </p:txBody>
      </p:sp>
      <p:sp>
        <p:nvSpPr>
          <p:cNvPr id="462" name="Google Shape;462;p5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463" name="Google Shape;463;p5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Turn your concept into a realistic, interactive prototype that you will use to validate your assumptions and ideas</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7"/>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sp>
        <p:nvSpPr>
          <p:cNvPr id="469" name="Google Shape;469;p57"/>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Open Sans"/>
                <a:ea typeface="Open Sans"/>
                <a:cs typeface="Open Sans"/>
                <a:sym typeface="Open Sans"/>
                <a:hlinkClick r:id="rId3"/>
              </a:rPr>
              <a:t>Link to plot</a:t>
            </a:r>
            <a:endParaRPr sz="800">
              <a:latin typeface="Open Sans"/>
              <a:ea typeface="Open Sans"/>
              <a:cs typeface="Open Sans"/>
              <a:sym typeface="Open Sans"/>
            </a:endParaRPr>
          </a:p>
        </p:txBody>
      </p:sp>
      <p:pic>
        <p:nvPicPr>
          <p:cNvPr id="470" name="Google Shape;470;p57"/>
          <p:cNvPicPr preferRelativeResize="0"/>
          <p:nvPr/>
        </p:nvPicPr>
        <p:blipFill>
          <a:blip r:embed="rId4">
            <a:alphaModFix/>
          </a:blip>
          <a:stretch>
            <a:fillRect/>
          </a:stretch>
        </p:blipFill>
        <p:spPr>
          <a:xfrm>
            <a:off x="999588" y="907275"/>
            <a:ext cx="7144824" cy="4019325"/>
          </a:xfrm>
          <a:prstGeom prst="rect">
            <a:avLst/>
          </a:prstGeom>
          <a:noFill/>
          <a:ln>
            <a:noFill/>
          </a:ln>
        </p:spPr>
      </p:pic>
      <p:pic>
        <p:nvPicPr>
          <p:cNvPr id="471" name="Google Shape;471;p57">
            <a:hlinkClick r:id="rId5"/>
          </p:cNvPr>
          <p:cNvPicPr preferRelativeResize="0"/>
          <p:nvPr/>
        </p:nvPicPr>
        <p:blipFill rotWithShape="1">
          <a:blip r:embed="rId6">
            <a:alphaModFix/>
          </a:blip>
          <a:srcRect r="61450"/>
          <a:stretch/>
        </p:blipFill>
        <p:spPr>
          <a:xfrm>
            <a:off x="7966225" y="61975"/>
            <a:ext cx="675818" cy="64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sp>
        <p:nvSpPr>
          <p:cNvPr id="477" name="Google Shape;477;p58"/>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
              <a:latin typeface="Open Sans"/>
              <a:ea typeface="Open Sans"/>
              <a:cs typeface="Open Sans"/>
              <a:sym typeface="Open Sans"/>
            </a:endParaRPr>
          </a:p>
        </p:txBody>
      </p:sp>
      <p:pic>
        <p:nvPicPr>
          <p:cNvPr id="478" name="Google Shape;478;p58"/>
          <p:cNvPicPr preferRelativeResize="0"/>
          <p:nvPr/>
        </p:nvPicPr>
        <p:blipFill>
          <a:blip r:embed="rId3">
            <a:alphaModFix/>
          </a:blip>
          <a:stretch>
            <a:fillRect/>
          </a:stretch>
        </p:blipFill>
        <p:spPr>
          <a:xfrm>
            <a:off x="1032488" y="916725"/>
            <a:ext cx="7079011" cy="4226775"/>
          </a:xfrm>
          <a:prstGeom prst="rect">
            <a:avLst/>
          </a:prstGeom>
          <a:noFill/>
          <a:ln>
            <a:noFill/>
          </a:ln>
        </p:spPr>
      </p:pic>
      <p:sp>
        <p:nvSpPr>
          <p:cNvPr id="479" name="Google Shape;479;p58"/>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Open Sans"/>
                <a:ea typeface="Open Sans"/>
                <a:cs typeface="Open Sans"/>
                <a:sym typeface="Open Sans"/>
                <a:hlinkClick r:id="rId4"/>
              </a:rPr>
              <a:t>Link to plot</a:t>
            </a:r>
            <a:endParaRPr sz="800">
              <a:latin typeface="Open Sans"/>
              <a:ea typeface="Open Sans"/>
              <a:cs typeface="Open Sans"/>
              <a:sym typeface="Open Sans"/>
            </a:endParaRPr>
          </a:p>
        </p:txBody>
      </p:sp>
      <p:pic>
        <p:nvPicPr>
          <p:cNvPr id="480" name="Google Shape;480;p58">
            <a:hlinkClick r:id="rId5"/>
          </p:cNvPr>
          <p:cNvPicPr preferRelativeResize="0"/>
          <p:nvPr/>
        </p:nvPicPr>
        <p:blipFill rotWithShape="1">
          <a:blip r:embed="rId6">
            <a:alphaModFix/>
          </a:blip>
          <a:srcRect r="61450"/>
          <a:stretch/>
        </p:blipFill>
        <p:spPr>
          <a:xfrm>
            <a:off x="7966225" y="61975"/>
            <a:ext cx="675818" cy="64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sp>
        <p:nvSpPr>
          <p:cNvPr id="486" name="Google Shape;486;p59"/>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
              <a:latin typeface="Open Sans"/>
              <a:ea typeface="Open Sans"/>
              <a:cs typeface="Open Sans"/>
              <a:sym typeface="Open Sans"/>
            </a:endParaRPr>
          </a:p>
        </p:txBody>
      </p:sp>
      <p:pic>
        <p:nvPicPr>
          <p:cNvPr id="487" name="Google Shape;487;p59"/>
          <p:cNvPicPr preferRelativeResize="0"/>
          <p:nvPr/>
        </p:nvPicPr>
        <p:blipFill>
          <a:blip r:embed="rId3">
            <a:alphaModFix/>
          </a:blip>
          <a:stretch>
            <a:fillRect/>
          </a:stretch>
        </p:blipFill>
        <p:spPr>
          <a:xfrm>
            <a:off x="3515813" y="941525"/>
            <a:ext cx="2112373" cy="4049574"/>
          </a:xfrm>
          <a:prstGeom prst="rect">
            <a:avLst/>
          </a:prstGeom>
          <a:noFill/>
          <a:ln>
            <a:noFill/>
          </a:ln>
        </p:spPr>
      </p:pic>
      <p:sp>
        <p:nvSpPr>
          <p:cNvPr id="488" name="Google Shape;488;p59"/>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Open Sans"/>
                <a:ea typeface="Open Sans"/>
                <a:cs typeface="Open Sans"/>
                <a:sym typeface="Open Sans"/>
                <a:hlinkClick r:id="rId4"/>
              </a:rPr>
              <a:t>Link to plot</a:t>
            </a:r>
            <a:endParaRPr sz="800">
              <a:latin typeface="Open Sans"/>
              <a:ea typeface="Open Sans"/>
              <a:cs typeface="Open Sans"/>
              <a:sym typeface="Open Sans"/>
            </a:endParaRPr>
          </a:p>
        </p:txBody>
      </p:sp>
      <p:pic>
        <p:nvPicPr>
          <p:cNvPr id="489" name="Google Shape;489;p59">
            <a:hlinkClick r:id="rId5"/>
          </p:cNvPr>
          <p:cNvPicPr preferRelativeResize="0"/>
          <p:nvPr/>
        </p:nvPicPr>
        <p:blipFill rotWithShape="1">
          <a:blip r:embed="rId6">
            <a:alphaModFix/>
          </a:blip>
          <a:srcRect r="61450"/>
          <a:stretch/>
        </p:blipFill>
        <p:spPr>
          <a:xfrm>
            <a:off x="7966225" y="61975"/>
            <a:ext cx="675818" cy="64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Initial PRD</a:t>
            </a:r>
            <a:endParaRPr sz="3200">
              <a:latin typeface="Titillium Web"/>
              <a:ea typeface="Titillium Web"/>
              <a:cs typeface="Titillium Web"/>
              <a:sym typeface="Titillium Web"/>
            </a:endParaRPr>
          </a:p>
        </p:txBody>
      </p:sp>
      <p:sp>
        <p:nvSpPr>
          <p:cNvPr id="146" name="Google Shape;146;p33"/>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47" name="Google Shape;147;p33"/>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3"/>
              </a:rPr>
              <a:t>Link to </a:t>
            </a:r>
            <a:r>
              <a:rPr lang="en" sz="1000" u="sng">
                <a:solidFill>
                  <a:schemeClr val="hlink"/>
                </a:solidFill>
                <a:latin typeface="Titillium Web"/>
                <a:ea typeface="Titillium Web"/>
                <a:cs typeface="Titillium Web"/>
                <a:sym typeface="Titillium Web"/>
                <a:hlinkClick r:id="rId3"/>
              </a:rPr>
              <a:t>PRDv1 </a:t>
            </a:r>
            <a:endParaRPr sz="1000">
              <a:latin typeface="Titillium Web"/>
              <a:ea typeface="Titillium Web"/>
              <a:cs typeface="Titillium Web"/>
              <a:sym typeface="Titillium Web"/>
            </a:endParaRPr>
          </a:p>
        </p:txBody>
      </p:sp>
      <p:pic>
        <p:nvPicPr>
          <p:cNvPr id="148" name="Google Shape;148;p33">
            <a:hlinkClick r:id="rId4"/>
          </p:cNvPr>
          <p:cNvPicPr preferRelativeResize="0"/>
          <p:nvPr/>
        </p:nvPicPr>
        <p:blipFill>
          <a:blip r:embed="rId5">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60">
            <a:hlinkClick r:id="rId3"/>
          </p:cNvPr>
          <p:cNvPicPr preferRelativeResize="0"/>
          <p:nvPr/>
        </p:nvPicPr>
        <p:blipFill>
          <a:blip r:embed="rId4">
            <a:alphaModFix/>
          </a:blip>
          <a:stretch>
            <a:fillRect/>
          </a:stretch>
        </p:blipFill>
        <p:spPr>
          <a:xfrm>
            <a:off x="6679500" y="1629488"/>
            <a:ext cx="1884525" cy="1884525"/>
          </a:xfrm>
          <a:prstGeom prst="rect">
            <a:avLst/>
          </a:prstGeom>
          <a:noFill/>
          <a:ln>
            <a:noFill/>
          </a:ln>
        </p:spPr>
      </p:pic>
      <p:sp>
        <p:nvSpPr>
          <p:cNvPr id="495" name="Google Shape;495;p6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Prototype</a:t>
            </a:r>
            <a:endParaRPr sz="3200">
              <a:latin typeface="Titillium Web"/>
              <a:ea typeface="Titillium Web"/>
              <a:cs typeface="Titillium Web"/>
              <a:sym typeface="Titillium Web"/>
            </a:endParaRPr>
          </a:p>
        </p:txBody>
      </p:sp>
      <p:sp>
        <p:nvSpPr>
          <p:cNvPr id="496" name="Google Shape;496;p60"/>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Titillium Web"/>
                <a:ea typeface="Titillium Web"/>
                <a:cs typeface="Titillium Web"/>
                <a:sym typeface="Titillium Web"/>
                <a:hlinkClick r:id="rId5"/>
              </a:rPr>
              <a:t>Link to Prototype</a:t>
            </a:r>
            <a:endParaRPr sz="800">
              <a:latin typeface="Titillium Web"/>
              <a:ea typeface="Titillium Web"/>
              <a:cs typeface="Titillium Web"/>
              <a:sym typeface="Titillium Web"/>
            </a:endParaRPr>
          </a:p>
        </p:txBody>
      </p:sp>
      <p:graphicFrame>
        <p:nvGraphicFramePr>
          <p:cNvPr id="497" name="Google Shape;497;p60"/>
          <p:cNvGraphicFramePr/>
          <p:nvPr/>
        </p:nvGraphicFramePr>
        <p:xfrm>
          <a:off x="311700" y="1077138"/>
          <a:ext cx="6476850" cy="2903892"/>
        </p:xfrm>
        <a:graphic>
          <a:graphicData uri="http://schemas.openxmlformats.org/drawingml/2006/table">
            <a:tbl>
              <a:tblPr>
                <a:noFill/>
                <a:tableStyleId>{77E40107-8604-495B-B269-5E400311D4C2}</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Description</a:t>
                      </a:r>
                      <a:endParaRPr b="1">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0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434343"/>
                          </a:solidFill>
                          <a:latin typeface="Titillium Web"/>
                          <a:ea typeface="Titillium Web"/>
                          <a:cs typeface="Titillium Web"/>
                          <a:sym typeface="Titillium Web"/>
                        </a:rPr>
                        <a:t>The prototype is designed to take the user through two possible uses of the application. The user will check the location of the robot on the map and send them a “dummy message.” The user is also able to report a missing item. </a:t>
                      </a:r>
                      <a:endParaRPr sz="1000" i="1">
                        <a:solidFill>
                          <a:srgbClr val="434343"/>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Assumptions</a:t>
                      </a:r>
                      <a:endParaRPr b="1">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9E9E9E"/>
                          </a:solidFill>
                          <a:latin typeface="Titillium Web"/>
                          <a:ea typeface="Titillium Web"/>
                          <a:cs typeface="Titillium Web"/>
                          <a:sym typeface="Titillium Web"/>
                        </a:rPr>
                        <a:t>Assumptions made regarding the prototype:</a:t>
                      </a:r>
                      <a:r>
                        <a:rPr lang="en" sz="1200" b="1" i="1">
                          <a:latin typeface="Titillium Web"/>
                          <a:ea typeface="Titillium Web"/>
                          <a:cs typeface="Titillium Web"/>
                          <a:sym typeface="Titillium Web"/>
                        </a:rPr>
                        <a:t> </a:t>
                      </a:r>
                      <a:r>
                        <a:rPr lang="en" sz="1200">
                          <a:latin typeface="Titillium Web"/>
                          <a:ea typeface="Titillium Web"/>
                          <a:cs typeface="Titillium Web"/>
                          <a:sym typeface="Titillium Web"/>
                        </a:rPr>
                        <a:t>   </a:t>
                      </a:r>
                      <a:endParaRPr sz="1000" i="1">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will not engage in a detailed walkthrough of the prototype </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will have already signed-up/signed-in</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easily understand symbols</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Tasks</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9E9E9E"/>
                          </a:solidFill>
                          <a:latin typeface="Titillium Web"/>
                          <a:ea typeface="Titillium Web"/>
                          <a:cs typeface="Titillium Web"/>
                          <a:sym typeface="Titillium Web"/>
                        </a:rPr>
                        <a:t>Flows/tasks that a user can complete in the prototype:</a:t>
                      </a:r>
                      <a:r>
                        <a:rPr lang="en" sz="1200" b="1" i="1">
                          <a:latin typeface="Titillium Web"/>
                          <a:ea typeface="Titillium Web"/>
                          <a:cs typeface="Titillium Web"/>
                          <a:sym typeface="Titillium Web"/>
                        </a:rPr>
                        <a:t> </a:t>
                      </a:r>
                      <a:r>
                        <a:rPr lang="en" sz="1200">
                          <a:latin typeface="Titillium Web"/>
                          <a:ea typeface="Titillium Web"/>
                          <a:cs typeface="Titillium Web"/>
                          <a:sym typeface="Titillium Web"/>
                        </a:rPr>
                        <a:t>   </a:t>
                      </a:r>
                      <a:endParaRPr sz="1000" i="1">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check the map/robot status</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send the robot a message </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report a missing item</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Google Shape;495;p6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Prototype</a:t>
            </a:r>
            <a:endParaRPr sz="3200">
              <a:latin typeface="Titillium Web"/>
              <a:ea typeface="Titillium Web"/>
              <a:cs typeface="Titillium Web"/>
              <a:sym typeface="Titillium Web"/>
            </a:endParaRPr>
          </a:p>
        </p:txBody>
      </p:sp>
      <p:pic>
        <p:nvPicPr>
          <p:cNvPr id="3" name="Picture 2" descr="A screenshot of a computer&#10;&#10;Description automatically generated">
            <a:extLst>
              <a:ext uri="{FF2B5EF4-FFF2-40B4-BE49-F238E27FC236}">
                <a16:creationId xmlns:a16="http://schemas.microsoft.com/office/drawing/2014/main" id="{10486A82-C2F4-44E2-B1AD-127E02A4DF76}"/>
              </a:ext>
            </a:extLst>
          </p:cNvPr>
          <p:cNvPicPr>
            <a:picLocks noChangeAspect="1"/>
          </p:cNvPicPr>
          <p:nvPr/>
        </p:nvPicPr>
        <p:blipFill>
          <a:blip r:embed="rId3"/>
          <a:stretch>
            <a:fillRect/>
          </a:stretch>
        </p:blipFill>
        <p:spPr>
          <a:xfrm>
            <a:off x="3331486" y="216425"/>
            <a:ext cx="4870840" cy="4561421"/>
          </a:xfrm>
          <a:prstGeom prst="rect">
            <a:avLst/>
          </a:prstGeom>
        </p:spPr>
      </p:pic>
    </p:spTree>
    <p:extLst>
      <p:ext uri="{BB962C8B-B14F-4D97-AF65-F5344CB8AC3E}">
        <p14:creationId xmlns:p14="http://schemas.microsoft.com/office/powerpoint/2010/main" val="2659643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Validate</a:t>
            </a:r>
            <a:endParaRPr sz="500">
              <a:latin typeface="Titillium Web"/>
              <a:ea typeface="Titillium Web"/>
              <a:cs typeface="Titillium Web"/>
              <a:sym typeface="Titillium Web"/>
            </a:endParaRPr>
          </a:p>
        </p:txBody>
      </p:sp>
      <p:sp>
        <p:nvSpPr>
          <p:cNvPr id="503" name="Google Shape;503;p6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504" name="Google Shape;504;p61"/>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Users will go through your prototype and provide feedback on your concept. This is also an opportunity to have an engineering feasibility discussion</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2"/>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Plan and recruit for research</a:t>
            </a:r>
            <a:endParaRPr sz="3200">
              <a:latin typeface="Titillium Web"/>
              <a:ea typeface="Titillium Web"/>
              <a:cs typeface="Titillium Web"/>
              <a:sym typeface="Titillium Web"/>
            </a:endParaRPr>
          </a:p>
        </p:txBody>
      </p:sp>
      <p:sp>
        <p:nvSpPr>
          <p:cNvPr id="510" name="Google Shape;510;p62"/>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latin typeface="Titillium Web"/>
              <a:ea typeface="Titillium Web"/>
              <a:cs typeface="Titillium Web"/>
              <a:sym typeface="Titillium Web"/>
            </a:endParaRPr>
          </a:p>
        </p:txBody>
      </p:sp>
      <p:sp>
        <p:nvSpPr>
          <p:cNvPr id="511" name="Google Shape;511;p62"/>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Titillium Web"/>
                <a:ea typeface="Titillium Web"/>
                <a:cs typeface="Titillium Web"/>
                <a:sym typeface="Titillium Web"/>
                <a:hlinkClick r:id="rId3"/>
              </a:rPr>
              <a:t>Link to research plan</a:t>
            </a:r>
            <a:endParaRPr sz="800">
              <a:latin typeface="Titillium Web"/>
              <a:ea typeface="Titillium Web"/>
              <a:cs typeface="Titillium Web"/>
              <a:sym typeface="Titillium Web"/>
            </a:endParaRPr>
          </a:p>
        </p:txBody>
      </p:sp>
      <p:pic>
        <p:nvPicPr>
          <p:cNvPr id="512" name="Google Shape;512;p62"/>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User Testing</a:t>
            </a:r>
            <a:endParaRPr sz="3200">
              <a:latin typeface="Titillium Web"/>
              <a:ea typeface="Titillium Web"/>
              <a:cs typeface="Titillium Web"/>
              <a:sym typeface="Titillium Web"/>
            </a:endParaRPr>
          </a:p>
        </p:txBody>
      </p:sp>
      <p:sp>
        <p:nvSpPr>
          <p:cNvPr id="518" name="Google Shape;518;p63"/>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latin typeface="Titillium Web"/>
                <a:ea typeface="Titillium Web"/>
                <a:cs typeface="Titillium Web"/>
                <a:sym typeface="Titillium Web"/>
              </a:rPr>
              <a:t>Key Findings from Participant 1</a:t>
            </a:r>
            <a:endParaRPr sz="1200">
              <a:solidFill>
                <a:srgbClr val="000000"/>
              </a:solidFill>
              <a:latin typeface="Titillium Web"/>
              <a:ea typeface="Titillium Web"/>
              <a:cs typeface="Titillium Web"/>
              <a:sym typeface="Titillium Web"/>
            </a:endParaRPr>
          </a:p>
          <a:p>
            <a:pPr marL="0" lvl="0" indent="0" algn="l"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p:txBody>
      </p:sp>
      <p:pic>
        <p:nvPicPr>
          <p:cNvPr id="519" name="Google Shape;519;p63">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20" name="Google Shape;520;p63"/>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3"/>
              </a:rPr>
              <a:t>Link to audio recording</a:t>
            </a:r>
            <a:endParaRPr sz="1000">
              <a:latin typeface="Titillium Web"/>
              <a:ea typeface="Titillium Web"/>
              <a:cs typeface="Titillium Web"/>
              <a:sym typeface="Titillium Web"/>
            </a:endParaRPr>
          </a:p>
        </p:txBody>
      </p:sp>
      <p:sp>
        <p:nvSpPr>
          <p:cNvPr id="521" name="Google Shape;521;p63"/>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5"/>
              </a:rPr>
              <a:t>Link to</a:t>
            </a:r>
            <a:r>
              <a:rPr lang="en" sz="1000">
                <a:uFill>
                  <a:noFill/>
                </a:uFill>
                <a:latin typeface="Titillium Web"/>
                <a:ea typeface="Titillium Web"/>
                <a:cs typeface="Titillium Web"/>
                <a:sym typeface="Titillium Web"/>
                <a:hlinkClick r:id="rId5"/>
              </a:rPr>
              <a:t> </a:t>
            </a:r>
            <a:r>
              <a:rPr lang="en" sz="1000" u="sng">
                <a:solidFill>
                  <a:schemeClr val="hlink"/>
                </a:solidFill>
                <a:latin typeface="Titillium Web"/>
                <a:ea typeface="Titillium Web"/>
                <a:cs typeface="Titillium Web"/>
                <a:sym typeface="Titillium Web"/>
                <a:hlinkClick r:id="rId5"/>
              </a:rPr>
              <a:t>notes</a:t>
            </a:r>
            <a:endParaRPr sz="1000">
              <a:latin typeface="Titillium Web"/>
              <a:ea typeface="Titillium Web"/>
              <a:cs typeface="Titillium Web"/>
              <a:sym typeface="Titillium Web"/>
            </a:endParaRPr>
          </a:p>
        </p:txBody>
      </p:sp>
      <p:pic>
        <p:nvPicPr>
          <p:cNvPr id="522" name="Google Shape;522;p63">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23" name="Google Shape;523;p63"/>
          <p:cNvGraphicFramePr/>
          <p:nvPr/>
        </p:nvGraphicFramePr>
        <p:xfrm>
          <a:off x="311700" y="1238638"/>
          <a:ext cx="7702925" cy="3535590"/>
        </p:xfrm>
        <a:graphic>
          <a:graphicData uri="http://schemas.openxmlformats.org/drawingml/2006/table">
            <a:tbl>
              <a:tblPr>
                <a:noFill/>
                <a:tableStyleId>{77E40107-8604-495B-B269-5E400311D4C2}</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What worked well</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General layout, task flow for using map and messaging the robot.</a:t>
                      </a:r>
                      <a:endParaRPr sz="100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Where participants got stuck</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Difficulty in translating the “support” button as the method for reporting an item was missing. Appropriate clicking of buttons on the home page. </a:t>
                      </a:r>
                      <a:endParaRPr sz="100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Other observations</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The application seemed intuitive and easy to use. Reminded the user of a taxi application.</a:t>
                      </a:r>
                      <a:endParaRPr sz="100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User Testing</a:t>
            </a:r>
            <a:endParaRPr sz="3200">
              <a:latin typeface="Titillium Web"/>
              <a:ea typeface="Titillium Web"/>
              <a:cs typeface="Titillium Web"/>
              <a:sym typeface="Titillium Web"/>
            </a:endParaRPr>
          </a:p>
        </p:txBody>
      </p:sp>
      <p:sp>
        <p:nvSpPr>
          <p:cNvPr id="529" name="Google Shape;529;p64"/>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latin typeface="Titillium Web"/>
                <a:ea typeface="Titillium Web"/>
                <a:cs typeface="Titillium Web"/>
                <a:sym typeface="Titillium Web"/>
              </a:rPr>
              <a:t>Key Findings from Participant 2</a:t>
            </a:r>
            <a:endParaRPr sz="1200">
              <a:solidFill>
                <a:srgbClr val="000000"/>
              </a:solidFill>
              <a:latin typeface="Titillium Web"/>
              <a:ea typeface="Titillium Web"/>
              <a:cs typeface="Titillium Web"/>
              <a:sym typeface="Titillium Web"/>
            </a:endParaRPr>
          </a:p>
          <a:p>
            <a:pPr marL="0" lvl="0" indent="0" algn="l"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p:txBody>
      </p:sp>
      <p:pic>
        <p:nvPicPr>
          <p:cNvPr id="530" name="Google Shape;530;p64">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31" name="Google Shape;531;p64"/>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3"/>
              </a:rPr>
              <a:t>Link to audio recording</a:t>
            </a:r>
            <a:endParaRPr sz="1000">
              <a:latin typeface="Titillium Web"/>
              <a:ea typeface="Titillium Web"/>
              <a:cs typeface="Titillium Web"/>
              <a:sym typeface="Titillium Web"/>
            </a:endParaRPr>
          </a:p>
        </p:txBody>
      </p:sp>
      <p:sp>
        <p:nvSpPr>
          <p:cNvPr id="532" name="Google Shape;532;p64"/>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5"/>
              </a:rPr>
              <a:t>Link to notes</a:t>
            </a:r>
            <a:endParaRPr sz="1000">
              <a:latin typeface="Titillium Web"/>
              <a:ea typeface="Titillium Web"/>
              <a:cs typeface="Titillium Web"/>
              <a:sym typeface="Titillium Web"/>
            </a:endParaRPr>
          </a:p>
        </p:txBody>
      </p:sp>
      <p:pic>
        <p:nvPicPr>
          <p:cNvPr id="533" name="Google Shape;533;p64">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34" name="Google Shape;534;p64"/>
          <p:cNvGraphicFramePr/>
          <p:nvPr/>
        </p:nvGraphicFramePr>
        <p:xfrm>
          <a:off x="311700" y="1238638"/>
          <a:ext cx="7702925" cy="3535590"/>
        </p:xfrm>
        <a:graphic>
          <a:graphicData uri="http://schemas.openxmlformats.org/drawingml/2006/table">
            <a:tbl>
              <a:tblPr>
                <a:noFill/>
                <a:tableStyleId>{77E40107-8604-495B-B269-5E400311D4C2}</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What worked well</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General layout, task flow for using map and messaging the robot are good.</a:t>
                      </a:r>
                      <a:endParaRPr sz="1000"/>
                    </a:p>
                    <a:p>
                      <a:pPr marL="0" lvl="0" indent="0" algn="l" rtl="0">
                        <a:spcBef>
                          <a:spcPts val="0"/>
                        </a:spcBef>
                        <a:spcAft>
                          <a:spcPts val="0"/>
                        </a:spcAft>
                        <a:buNone/>
                      </a:pPr>
                      <a:endParaRPr sz="1000" i="1"/>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Where participants got stuck</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Difficulty in translating the “support” button as the method for reporting an item was missing. Appropriate clicking of buttons on the home page. </a:t>
                      </a:r>
                      <a:endParaRPr sz="1000" i="1"/>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Other observations</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t>The application seemed intuitive and easy to use. Reminded the user of the Uber application. “Support” seems more for technical problems like reporting email issues.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Enthusiastic about autonomous robotic delivery.</a:t>
                      </a:r>
                      <a:endParaRPr sz="1000"/>
                    </a:p>
                    <a:p>
                      <a:pPr marL="0" lvl="0" indent="0" algn="l" rtl="0">
                        <a:spcBef>
                          <a:spcPts val="0"/>
                        </a:spcBef>
                        <a:spcAft>
                          <a:spcPts val="0"/>
                        </a:spcAft>
                        <a:buNone/>
                      </a:pPr>
                      <a:endParaRPr sz="1000" i="1"/>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Improvements</a:t>
            </a:r>
            <a:endParaRPr sz="3200">
              <a:latin typeface="Titillium Web"/>
              <a:ea typeface="Titillium Web"/>
              <a:cs typeface="Titillium Web"/>
              <a:sym typeface="Titillium Web"/>
            </a:endParaRPr>
          </a:p>
        </p:txBody>
      </p:sp>
      <p:graphicFrame>
        <p:nvGraphicFramePr>
          <p:cNvPr id="540" name="Google Shape;540;p65"/>
          <p:cNvGraphicFramePr/>
          <p:nvPr/>
        </p:nvGraphicFramePr>
        <p:xfrm>
          <a:off x="311700" y="1086238"/>
          <a:ext cx="3000000" cy="3000000"/>
        </p:xfrm>
        <a:graphic>
          <a:graphicData uri="http://schemas.openxmlformats.org/drawingml/2006/table">
            <a:tbl>
              <a:tblPr>
                <a:noFill/>
                <a:tableStyleId>{77E40107-8604-495B-B269-5E400311D4C2}</a:tableStyleId>
              </a:tblPr>
              <a:tblGrid>
                <a:gridCol w="2330275">
                  <a:extLst>
                    <a:ext uri="{9D8B030D-6E8A-4147-A177-3AD203B41FA5}">
                      <a16:colId xmlns:a16="http://schemas.microsoft.com/office/drawing/2014/main" val="20000"/>
                    </a:ext>
                  </a:extLst>
                </a:gridCol>
                <a:gridCol w="59423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Improvement #1</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a:latin typeface="Titillium Web"/>
                          <a:ea typeface="Titillium Web"/>
                          <a:cs typeface="Titillium Web"/>
                          <a:sym typeface="Titillium Web"/>
                        </a:rPr>
                        <a:t>Make larger buttons on Home screen.</a:t>
                      </a:r>
                      <a:endParaRPr>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Rationale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latin typeface="Titillium Web"/>
                          <a:ea typeface="Titillium Web"/>
                          <a:cs typeface="Titillium Web"/>
                          <a:sym typeface="Titillium Web"/>
                        </a:rPr>
                        <a:t>User disliked the “list” method for buttons on the top page. The buttons will be enlarged to make them more easily clickable. </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Improvement #2</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a:latin typeface="Titillium Web"/>
                          <a:ea typeface="Titillium Web"/>
                          <a:cs typeface="Titillium Web"/>
                          <a:sym typeface="Titillium Web"/>
                        </a:rPr>
                        <a:t>Improve Home screen layout.</a:t>
                      </a:r>
                      <a:endParaRPr>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Rationale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latin typeface="Titillium Web"/>
                          <a:ea typeface="Titillium Web"/>
                          <a:cs typeface="Titillium Web"/>
                          <a:sym typeface="Titillium Web"/>
                        </a:rPr>
                        <a:t>User disliked the layout and button style on the Home screen. The layout will be updated to move the DoorDash logo and the buttons will be placed in a more intuitive and easier to access manner. </a:t>
                      </a:r>
                      <a:endParaRPr>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Feasibility</a:t>
            </a:r>
            <a:endParaRPr sz="3200">
              <a:latin typeface="Titillium Web"/>
              <a:ea typeface="Titillium Web"/>
              <a:cs typeface="Titillium Web"/>
              <a:sym typeface="Titillium Web"/>
            </a:endParaRPr>
          </a:p>
        </p:txBody>
      </p:sp>
      <p:graphicFrame>
        <p:nvGraphicFramePr>
          <p:cNvPr id="546" name="Google Shape;546;p66"/>
          <p:cNvGraphicFramePr/>
          <p:nvPr/>
        </p:nvGraphicFramePr>
        <p:xfrm>
          <a:off x="311700" y="1238638"/>
          <a:ext cx="3000000" cy="3000000"/>
        </p:xfrm>
        <a:graphic>
          <a:graphicData uri="http://schemas.openxmlformats.org/drawingml/2006/table">
            <a:tbl>
              <a:tblPr>
                <a:noFill/>
                <a:tableStyleId>{77E40107-8604-495B-B269-5E400311D4C2}</a:tableStyleId>
              </a:tblPr>
              <a:tblGrid>
                <a:gridCol w="1970300">
                  <a:extLst>
                    <a:ext uri="{9D8B030D-6E8A-4147-A177-3AD203B41FA5}">
                      <a16:colId xmlns:a16="http://schemas.microsoft.com/office/drawing/2014/main" val="20000"/>
                    </a:ext>
                  </a:extLst>
                </a:gridCol>
                <a:gridCol w="2831550">
                  <a:extLst>
                    <a:ext uri="{9D8B030D-6E8A-4147-A177-3AD203B41FA5}">
                      <a16:colId xmlns:a16="http://schemas.microsoft.com/office/drawing/2014/main" val="20001"/>
                    </a:ext>
                  </a:extLst>
                </a:gridCol>
                <a:gridCol w="37187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             Your Assumptions</a:t>
                      </a: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                   Specific feasibility questions</a:t>
                      </a: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Drawing the UI</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i="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Robot telemetry information needed in real-time</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Restaurant order information needed in real-time</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Text from messages between user and robot should be recorded</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Which GPS service would be the most reliable?</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What metadata related to the user will be stored?</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Should data be updated to the Cloud in real-time or based on a schedule?</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User generated data</a:t>
                      </a:r>
                      <a:endParaRPr b="1">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User data will be stored on a Cloud server</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User data will be used to improve application performance and delivery service</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What is the minimal amount of data needed for future datasets?</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How much overhead costs will be incurred for using Cloud services?</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Latency</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Screens should load within 200ms</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Telemetry data might have delays in the returning the accurate position of the robot</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Can the application throughput be optimized by continuously synchronizing the application?</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Will this synchronization require additional energy consumption of the device?</a:t>
                      </a:r>
                      <a:endParaRPr sz="1100">
                        <a:latin typeface="Titillium Web"/>
                        <a:ea typeface="Titillium Web"/>
                        <a:cs typeface="Titillium Web"/>
                        <a:sym typeface="Titillium Web"/>
                      </a:endParaRPr>
                    </a:p>
                    <a:p>
                      <a:pPr marL="457200" lvl="0" indent="-298450" algn="l" rtl="0">
                        <a:spcBef>
                          <a:spcPts val="0"/>
                        </a:spcBef>
                        <a:spcAft>
                          <a:spcPts val="0"/>
                        </a:spcAft>
                        <a:buSzPts val="1100"/>
                        <a:buFont typeface="Titillium Web"/>
                        <a:buChar char="-"/>
                      </a:pPr>
                      <a:r>
                        <a:rPr lang="en" sz="1100">
                          <a:latin typeface="Titillium Web"/>
                          <a:ea typeface="Titillium Web"/>
                          <a:cs typeface="Titillium Web"/>
                          <a:sym typeface="Titillium Web"/>
                        </a:rPr>
                        <a:t>How will restaurant, user, and robot data be synchronized?</a:t>
                      </a:r>
                      <a:endParaRPr sz="11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Iterate</a:t>
            </a:r>
            <a:endParaRPr sz="500">
              <a:latin typeface="Titillium Web"/>
              <a:ea typeface="Titillium Web"/>
              <a:cs typeface="Titillium Web"/>
              <a:sym typeface="Titillium Web"/>
            </a:endParaRPr>
          </a:p>
        </p:txBody>
      </p:sp>
      <p:sp>
        <p:nvSpPr>
          <p:cNvPr id="552" name="Google Shape;552;p6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553" name="Google Shape;553;p6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Leverage learnings from your first two user interviews to make changes to your prototype. Then run another round of user interviews.</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68">
            <a:hlinkClick r:id="rId3"/>
          </p:cNvPr>
          <p:cNvPicPr preferRelativeResize="0"/>
          <p:nvPr/>
        </p:nvPicPr>
        <p:blipFill>
          <a:blip r:embed="rId4">
            <a:alphaModFix/>
          </a:blip>
          <a:stretch>
            <a:fillRect/>
          </a:stretch>
        </p:blipFill>
        <p:spPr>
          <a:xfrm>
            <a:off x="6679500" y="1629488"/>
            <a:ext cx="1884525" cy="1884525"/>
          </a:xfrm>
          <a:prstGeom prst="rect">
            <a:avLst/>
          </a:prstGeom>
          <a:noFill/>
          <a:ln>
            <a:noFill/>
          </a:ln>
        </p:spPr>
      </p:pic>
      <p:sp>
        <p:nvSpPr>
          <p:cNvPr id="559" name="Google Shape;559;p6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Prototype v2</a:t>
            </a:r>
            <a:endParaRPr sz="3200">
              <a:latin typeface="Titillium Web"/>
              <a:ea typeface="Titillium Web"/>
              <a:cs typeface="Titillium Web"/>
              <a:sym typeface="Titillium Web"/>
            </a:endParaRPr>
          </a:p>
        </p:txBody>
      </p:sp>
      <p:sp>
        <p:nvSpPr>
          <p:cNvPr id="560" name="Google Shape;560;p68"/>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Titillium Web"/>
                <a:ea typeface="Titillium Web"/>
                <a:cs typeface="Titillium Web"/>
                <a:sym typeface="Titillium Web"/>
                <a:hlinkClick r:id="rId5"/>
              </a:rPr>
              <a:t>Link to Prototype</a:t>
            </a:r>
            <a:endParaRPr sz="800">
              <a:latin typeface="Titillium Web"/>
              <a:ea typeface="Titillium Web"/>
              <a:cs typeface="Titillium Web"/>
              <a:sym typeface="Titillium Web"/>
            </a:endParaRPr>
          </a:p>
        </p:txBody>
      </p:sp>
      <p:graphicFrame>
        <p:nvGraphicFramePr>
          <p:cNvPr id="561" name="Google Shape;561;p68"/>
          <p:cNvGraphicFramePr/>
          <p:nvPr/>
        </p:nvGraphicFramePr>
        <p:xfrm>
          <a:off x="311700" y="1077138"/>
          <a:ext cx="6476850" cy="2903892"/>
        </p:xfrm>
        <a:graphic>
          <a:graphicData uri="http://schemas.openxmlformats.org/drawingml/2006/table">
            <a:tbl>
              <a:tblPr>
                <a:noFill/>
                <a:tableStyleId>{77E40107-8604-495B-B269-5E400311D4C2}</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Description</a:t>
                      </a:r>
                      <a:endParaRPr b="1">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0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434343"/>
                          </a:solidFill>
                          <a:latin typeface="Titillium Web"/>
                          <a:ea typeface="Titillium Web"/>
                          <a:cs typeface="Titillium Web"/>
                          <a:sym typeface="Titillium Web"/>
                        </a:rPr>
                        <a:t>The prototype is designed to take the user through two possible uses of the application. The user will check the location of the robot on the map and send them a “dummy message.” The user is also able to report a missing item. </a:t>
                      </a:r>
                      <a:endParaRPr sz="1000" i="1">
                        <a:solidFill>
                          <a:srgbClr val="434343"/>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Assumptions</a:t>
                      </a:r>
                      <a:endParaRPr b="1">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9E9E9E"/>
                          </a:solidFill>
                          <a:latin typeface="Titillium Web"/>
                          <a:ea typeface="Titillium Web"/>
                          <a:cs typeface="Titillium Web"/>
                          <a:sym typeface="Titillium Web"/>
                        </a:rPr>
                        <a:t>Assumptions made regarding the prototype:</a:t>
                      </a:r>
                      <a:r>
                        <a:rPr lang="en" sz="1200" b="1" i="1">
                          <a:latin typeface="Titillium Web"/>
                          <a:ea typeface="Titillium Web"/>
                          <a:cs typeface="Titillium Web"/>
                          <a:sym typeface="Titillium Web"/>
                        </a:rPr>
                        <a:t> </a:t>
                      </a:r>
                      <a:r>
                        <a:rPr lang="en" sz="1200">
                          <a:latin typeface="Titillium Web"/>
                          <a:ea typeface="Titillium Web"/>
                          <a:cs typeface="Titillium Web"/>
                          <a:sym typeface="Titillium Web"/>
                        </a:rPr>
                        <a:t>   </a:t>
                      </a:r>
                      <a:endParaRPr sz="1000" i="1">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will not engage in a detailed walkthrough of the prototype </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will have already signed-up/signed-in</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easily understand symbols</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Tasks</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a:solidFill>
                            <a:srgbClr val="9E9E9E"/>
                          </a:solidFill>
                          <a:latin typeface="Titillium Web"/>
                          <a:ea typeface="Titillium Web"/>
                          <a:cs typeface="Titillium Web"/>
                          <a:sym typeface="Titillium Web"/>
                        </a:rPr>
                        <a:t>Flows/tasks that a user can complete in the prototype:</a:t>
                      </a:r>
                      <a:r>
                        <a:rPr lang="en" sz="1200" b="1" i="1">
                          <a:latin typeface="Titillium Web"/>
                          <a:ea typeface="Titillium Web"/>
                          <a:cs typeface="Titillium Web"/>
                          <a:sym typeface="Titillium Web"/>
                        </a:rPr>
                        <a:t> </a:t>
                      </a:r>
                      <a:r>
                        <a:rPr lang="en" sz="1200">
                          <a:latin typeface="Titillium Web"/>
                          <a:ea typeface="Titillium Web"/>
                          <a:cs typeface="Titillium Web"/>
                          <a:sym typeface="Titillium Web"/>
                        </a:rPr>
                        <a:t>   </a:t>
                      </a:r>
                      <a:endParaRPr sz="1000" i="1">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check the map/robot status</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send the robot a message </a:t>
                      </a:r>
                      <a:endParaRPr sz="1000">
                        <a:latin typeface="Titillium Web"/>
                        <a:ea typeface="Titillium Web"/>
                        <a:cs typeface="Titillium Web"/>
                        <a:sym typeface="Titillium Web"/>
                      </a:endParaRPr>
                    </a:p>
                    <a:p>
                      <a:pPr marL="457200" lvl="0" indent="-292100" algn="l" rtl="0">
                        <a:spcBef>
                          <a:spcPts val="0"/>
                        </a:spcBef>
                        <a:spcAft>
                          <a:spcPts val="0"/>
                        </a:spcAft>
                        <a:buSzPts val="1000"/>
                        <a:buFont typeface="Titillium Web"/>
                        <a:buChar char="●"/>
                      </a:pPr>
                      <a:r>
                        <a:rPr lang="en" sz="1000">
                          <a:latin typeface="Titillium Web"/>
                          <a:ea typeface="Titillium Web"/>
                          <a:cs typeface="Titillium Web"/>
                          <a:sym typeface="Titillium Web"/>
                        </a:rPr>
                        <a:t>Users can report a missing item</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Understand</a:t>
            </a:r>
            <a:endParaRPr sz="500">
              <a:latin typeface="Titillium Web"/>
              <a:ea typeface="Titillium Web"/>
              <a:cs typeface="Titillium Web"/>
              <a:sym typeface="Titillium Web"/>
            </a:endParaRPr>
          </a:p>
        </p:txBody>
      </p:sp>
      <p:sp>
        <p:nvSpPr>
          <p:cNvPr id="154" name="Google Shape;154;p3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chemeClr val="lt2"/>
              </a:solidFill>
              <a:latin typeface="Titillium Web"/>
              <a:ea typeface="Titillium Web"/>
              <a:cs typeface="Titillium Web"/>
              <a:sym typeface="Titillium Web"/>
            </a:endParaRPr>
          </a:p>
        </p:txBody>
      </p:sp>
      <p:sp>
        <p:nvSpPr>
          <p:cNvPr id="155" name="Google Shape;155;p3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Create a shared understanding of the space, problem, and goals</a:t>
            </a: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Google Shape;495;p6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latin typeface="Titillium Web"/>
                <a:ea typeface="Titillium Web"/>
                <a:cs typeface="Titillium Web"/>
                <a:sym typeface="Titillium Web"/>
              </a:rPr>
              <a:t>Prototype </a:t>
            </a:r>
            <a:r>
              <a:rPr lang="en-US" sz="3200" dirty="0">
                <a:latin typeface="Titillium Web"/>
                <a:ea typeface="Titillium Web"/>
                <a:cs typeface="Titillium Web"/>
                <a:sym typeface="Titillium Web"/>
              </a:rPr>
              <a:t>v2</a:t>
            </a:r>
            <a:endParaRPr sz="3200" dirty="0">
              <a:latin typeface="Titillium Web"/>
              <a:ea typeface="Titillium Web"/>
              <a:cs typeface="Titillium Web"/>
              <a:sym typeface="Titillium Web"/>
            </a:endParaRPr>
          </a:p>
        </p:txBody>
      </p:sp>
      <p:pic>
        <p:nvPicPr>
          <p:cNvPr id="4" name="Picture 3" descr="A screenshot of a computer&#10;&#10;Description automatically generated">
            <a:extLst>
              <a:ext uri="{FF2B5EF4-FFF2-40B4-BE49-F238E27FC236}">
                <a16:creationId xmlns:a16="http://schemas.microsoft.com/office/drawing/2014/main" id="{E2CA682E-F43C-469E-97B4-7EFDB134FF78}"/>
              </a:ext>
            </a:extLst>
          </p:cNvPr>
          <p:cNvPicPr>
            <a:picLocks noChangeAspect="1"/>
          </p:cNvPicPr>
          <p:nvPr/>
        </p:nvPicPr>
        <p:blipFill>
          <a:blip r:embed="rId3"/>
          <a:stretch>
            <a:fillRect/>
          </a:stretch>
        </p:blipFill>
        <p:spPr>
          <a:xfrm>
            <a:off x="3107492" y="279928"/>
            <a:ext cx="5097661" cy="4647147"/>
          </a:xfrm>
          <a:prstGeom prst="rect">
            <a:avLst/>
          </a:prstGeom>
        </p:spPr>
      </p:pic>
    </p:spTree>
    <p:extLst>
      <p:ext uri="{BB962C8B-B14F-4D97-AF65-F5344CB8AC3E}">
        <p14:creationId xmlns:p14="http://schemas.microsoft.com/office/powerpoint/2010/main" val="174703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User Testing Round 2</a:t>
            </a:r>
            <a:endParaRPr sz="3200">
              <a:latin typeface="Titillium Web"/>
              <a:ea typeface="Titillium Web"/>
              <a:cs typeface="Titillium Web"/>
              <a:sym typeface="Titillium Web"/>
            </a:endParaRPr>
          </a:p>
        </p:txBody>
      </p:sp>
      <p:pic>
        <p:nvPicPr>
          <p:cNvPr id="567" name="Google Shape;567;p69">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68" name="Google Shape;568;p69"/>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Titillium Web"/>
                <a:ea typeface="Titillium Web"/>
                <a:cs typeface="Titillium Web"/>
                <a:sym typeface="Titillium Web"/>
                <a:hlinkClick r:id="rId3"/>
              </a:rPr>
              <a:t>Link to audio recording</a:t>
            </a:r>
            <a:endParaRPr sz="800">
              <a:latin typeface="Titillium Web"/>
              <a:ea typeface="Titillium Web"/>
              <a:cs typeface="Titillium Web"/>
              <a:sym typeface="Titillium Web"/>
            </a:endParaRPr>
          </a:p>
        </p:txBody>
      </p:sp>
      <p:sp>
        <p:nvSpPr>
          <p:cNvPr id="569" name="Google Shape;569;p69"/>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a:solidFill>
                  <a:schemeClr val="hlink"/>
                </a:solidFill>
                <a:latin typeface="Titillium Web"/>
                <a:ea typeface="Titillium Web"/>
                <a:cs typeface="Titillium Web"/>
                <a:sym typeface="Titillium Web"/>
                <a:hlinkClick r:id="rId5"/>
              </a:rPr>
              <a:t>Link to notes</a:t>
            </a:r>
            <a:endParaRPr sz="800">
              <a:latin typeface="Titillium Web"/>
              <a:ea typeface="Titillium Web"/>
              <a:cs typeface="Titillium Web"/>
              <a:sym typeface="Titillium Web"/>
            </a:endParaRPr>
          </a:p>
        </p:txBody>
      </p:sp>
      <p:pic>
        <p:nvPicPr>
          <p:cNvPr id="570" name="Google Shape;570;p69">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sp>
        <p:nvSpPr>
          <p:cNvPr id="571" name="Google Shape;571;p69"/>
          <p:cNvSpPr txBox="1">
            <a:spLocks noGrp="1"/>
          </p:cNvSpPr>
          <p:nvPr>
            <p:ph type="body" idx="1"/>
          </p:nvPr>
        </p:nvSpPr>
        <p:spPr>
          <a:xfrm>
            <a:off x="311700" y="923875"/>
            <a:ext cx="58758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latin typeface="Titillium Web"/>
                <a:ea typeface="Titillium Web"/>
                <a:cs typeface="Titillium Web"/>
                <a:sym typeface="Titillium Web"/>
              </a:rPr>
              <a:t>Key Findings from Participant 3</a:t>
            </a:r>
            <a:endParaRPr sz="1200">
              <a:solidFill>
                <a:srgbClr val="000000"/>
              </a:solidFill>
              <a:latin typeface="Titillium Web"/>
              <a:ea typeface="Titillium Web"/>
              <a:cs typeface="Titillium Web"/>
              <a:sym typeface="Titillium Web"/>
            </a:endParaRPr>
          </a:p>
          <a:p>
            <a:pPr marL="0" lvl="0" indent="0" algn="l" rtl="0">
              <a:lnSpc>
                <a:spcPct val="115000"/>
              </a:lnSpc>
              <a:spcBef>
                <a:spcPts val="700"/>
              </a:spcBef>
              <a:spcAft>
                <a:spcPts val="0"/>
              </a:spcAft>
              <a:buNone/>
            </a:pPr>
            <a:endParaRPr sz="1200">
              <a:solidFill>
                <a:srgbClr val="000000"/>
              </a:solidFill>
              <a:latin typeface="Titillium Web"/>
              <a:ea typeface="Titillium Web"/>
              <a:cs typeface="Titillium Web"/>
              <a:sym typeface="Titillium Web"/>
            </a:endParaRPr>
          </a:p>
        </p:txBody>
      </p:sp>
      <p:graphicFrame>
        <p:nvGraphicFramePr>
          <p:cNvPr id="572" name="Google Shape;572;p69"/>
          <p:cNvGraphicFramePr/>
          <p:nvPr/>
        </p:nvGraphicFramePr>
        <p:xfrm>
          <a:off x="311700" y="1238638"/>
          <a:ext cx="7702925" cy="3535590"/>
        </p:xfrm>
        <a:graphic>
          <a:graphicData uri="http://schemas.openxmlformats.org/drawingml/2006/table">
            <a:tbl>
              <a:tblPr>
                <a:noFill/>
                <a:tableStyleId>{77E40107-8604-495B-B269-5E400311D4C2}</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What worked well</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latin typeface="Titillium Web"/>
                          <a:ea typeface="Titillium Web"/>
                          <a:cs typeface="Titillium Web"/>
                          <a:sym typeface="Titillium Web"/>
                        </a:rPr>
                        <a:t>The application is easy to navigate, familiar, and contains all of the features needed for users. </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Where participants got stuck</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latin typeface="Titillium Web"/>
                          <a:ea typeface="Titillium Web"/>
                          <a:cs typeface="Titillium Web"/>
                          <a:sym typeface="Titillium Web"/>
                        </a:rPr>
                        <a:t>The user got stuck with a non-interactive “Update” button. Otherwise, there were no issues.</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Other observations</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FFFFFF"/>
                        </a:solidFill>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latin typeface="Titillium Web"/>
                          <a:ea typeface="Titillium Web"/>
                          <a:cs typeface="Titillium Web"/>
                          <a:sym typeface="Titillium Web"/>
                        </a:rPr>
                        <a:t>The user compared the app to Postmates.</a:t>
                      </a:r>
                      <a:endParaRPr sz="1000">
                        <a:latin typeface="Titillium Web"/>
                        <a:ea typeface="Titillium Web"/>
                        <a:cs typeface="Titillium Web"/>
                        <a:sym typeface="Titillium Web"/>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latin typeface="Titillium Web"/>
                <a:ea typeface="Titillium Web"/>
                <a:cs typeface="Titillium Web"/>
                <a:sym typeface="Titillium Web"/>
              </a:rPr>
              <a:t>Handoff</a:t>
            </a:r>
            <a:endParaRPr sz="500">
              <a:latin typeface="Titillium Web"/>
              <a:ea typeface="Titillium Web"/>
              <a:cs typeface="Titillium Web"/>
              <a:sym typeface="Titillium Web"/>
            </a:endParaRPr>
          </a:p>
        </p:txBody>
      </p:sp>
      <p:sp>
        <p:nvSpPr>
          <p:cNvPr id="578" name="Google Shape;578;p7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latin typeface="Titillium Web"/>
                <a:ea typeface="Titillium Web"/>
                <a:cs typeface="Titillium Web"/>
                <a:sym typeface="Titillium Web"/>
              </a:rPr>
              <a:t>© 2019 Udacity.  All rights reserved.</a:t>
            </a:r>
            <a:endParaRPr sz="700">
              <a:solidFill>
                <a:srgbClr val="7D97AD"/>
              </a:solidFill>
              <a:latin typeface="Titillium Web"/>
              <a:ea typeface="Titillium Web"/>
              <a:cs typeface="Titillium Web"/>
              <a:sym typeface="Titillium Web"/>
            </a:endParaRPr>
          </a:p>
        </p:txBody>
      </p:sp>
      <p:sp>
        <p:nvSpPr>
          <p:cNvPr id="579" name="Google Shape;579;p7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Updated PRD</a:t>
            </a:r>
            <a:endParaRPr sz="3200">
              <a:latin typeface="Titillium Web"/>
              <a:ea typeface="Titillium Web"/>
              <a:cs typeface="Titillium Web"/>
              <a:sym typeface="Titillium Web"/>
            </a:endParaRPr>
          </a:p>
        </p:txBody>
      </p:sp>
      <p:sp>
        <p:nvSpPr>
          <p:cNvPr id="585" name="Google Shape;585;p71"/>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586" name="Google Shape;586;p71"/>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Titillium Web"/>
                <a:ea typeface="Titillium Web"/>
                <a:cs typeface="Titillium Web"/>
                <a:sym typeface="Titillium Web"/>
                <a:hlinkClick r:id="rId3"/>
              </a:rPr>
              <a:t>Link to PRD v2</a:t>
            </a:r>
            <a:endParaRPr sz="1000">
              <a:latin typeface="Titillium Web"/>
              <a:ea typeface="Titillium Web"/>
              <a:cs typeface="Titillium Web"/>
              <a:sym typeface="Titillium Web"/>
            </a:endParaRPr>
          </a:p>
        </p:txBody>
      </p:sp>
      <p:pic>
        <p:nvPicPr>
          <p:cNvPr id="587" name="Google Shape;587;p71">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p:nvPr/>
        </p:nvSpPr>
        <p:spPr>
          <a:xfrm>
            <a:off x="3003450" y="38230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evaluate customer satisfaction upon delivery?</a:t>
            </a:r>
            <a:endParaRPr sz="1000">
              <a:latin typeface="Titillium Web"/>
              <a:ea typeface="Titillium Web"/>
              <a:cs typeface="Titillium Web"/>
              <a:sym typeface="Titillium Web"/>
            </a:endParaRPr>
          </a:p>
        </p:txBody>
      </p:sp>
      <p:sp>
        <p:nvSpPr>
          <p:cNvPr id="161" name="Google Shape;161;p35"/>
          <p:cNvSpPr/>
          <p:nvPr/>
        </p:nvSpPr>
        <p:spPr>
          <a:xfrm>
            <a:off x="3003438" y="150773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construct robot greetings for interacting with users?</a:t>
            </a:r>
            <a:endParaRPr sz="1000">
              <a:latin typeface="Titillium Web"/>
              <a:ea typeface="Titillium Web"/>
              <a:cs typeface="Titillium Web"/>
              <a:sym typeface="Titillium Web"/>
            </a:endParaRPr>
          </a:p>
        </p:txBody>
      </p:sp>
      <p:sp>
        <p:nvSpPr>
          <p:cNvPr id="162" name="Google Shape;162;p35"/>
          <p:cNvSpPr/>
          <p:nvPr/>
        </p:nvSpPr>
        <p:spPr>
          <a:xfrm>
            <a:off x="6484650" y="26715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implement affective computing in robots?</a:t>
            </a:r>
            <a:endParaRPr sz="1000">
              <a:latin typeface="Titillium Web"/>
              <a:ea typeface="Titillium Web"/>
              <a:cs typeface="Titillium Web"/>
              <a:sym typeface="Titillium Web"/>
            </a:endParaRPr>
          </a:p>
        </p:txBody>
      </p:sp>
      <p:sp>
        <p:nvSpPr>
          <p:cNvPr id="163" name="Google Shape;163;p35"/>
          <p:cNvSpPr/>
          <p:nvPr/>
        </p:nvSpPr>
        <p:spPr>
          <a:xfrm>
            <a:off x="5324250" y="38230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do we prevent hacking for our robots?</a:t>
            </a:r>
            <a:endParaRPr sz="1000">
              <a:latin typeface="Titillium Web"/>
              <a:ea typeface="Titillium Web"/>
              <a:cs typeface="Titillium Web"/>
              <a:sym typeface="Titillium Web"/>
            </a:endParaRPr>
          </a:p>
        </p:txBody>
      </p:sp>
      <p:sp>
        <p:nvSpPr>
          <p:cNvPr id="164" name="Google Shape;164;p35"/>
          <p:cNvSpPr/>
          <p:nvPr/>
        </p:nvSpPr>
        <p:spPr>
          <a:xfrm>
            <a:off x="682650" y="38291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confirm robots deliver to the proper client?</a:t>
            </a:r>
            <a:endParaRPr sz="1000">
              <a:latin typeface="Titillium Web"/>
              <a:ea typeface="Titillium Web"/>
              <a:cs typeface="Titillium Web"/>
              <a:sym typeface="Titillium Web"/>
            </a:endParaRPr>
          </a:p>
        </p:txBody>
      </p:sp>
      <p:sp>
        <p:nvSpPr>
          <p:cNvPr id="165" name="Google Shape;165;p35"/>
          <p:cNvSpPr/>
          <p:nvPr/>
        </p:nvSpPr>
        <p:spPr>
          <a:xfrm>
            <a:off x="5324250" y="2668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the API/platform open source?</a:t>
            </a:r>
            <a:endParaRPr sz="1000">
              <a:latin typeface="Titillium Web"/>
              <a:ea typeface="Titillium Web"/>
              <a:cs typeface="Titillium Web"/>
              <a:sym typeface="Titillium Web"/>
            </a:endParaRPr>
          </a:p>
        </p:txBody>
      </p:sp>
      <p:sp>
        <p:nvSpPr>
          <p:cNvPr id="166" name="Google Shape;166;p35"/>
          <p:cNvSpPr/>
          <p:nvPr/>
        </p:nvSpPr>
        <p:spPr>
          <a:xfrm>
            <a:off x="6484638" y="15139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mold from growing inside the robot?</a:t>
            </a:r>
            <a:endParaRPr sz="1000">
              <a:latin typeface="Titillium Web"/>
              <a:ea typeface="Titillium Web"/>
              <a:cs typeface="Titillium Web"/>
              <a:sym typeface="Titillium Web"/>
            </a:endParaRPr>
          </a:p>
        </p:txBody>
      </p:sp>
      <p:sp>
        <p:nvSpPr>
          <p:cNvPr id="167" name="Google Shape;167;p35"/>
          <p:cNvSpPr/>
          <p:nvPr/>
        </p:nvSpPr>
        <p:spPr>
          <a:xfrm>
            <a:off x="6484650" y="3562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allow users to track robots/orders? </a:t>
            </a:r>
            <a:endParaRPr sz="1000">
              <a:latin typeface="Titillium Web"/>
              <a:ea typeface="Titillium Web"/>
              <a:cs typeface="Titillium Web"/>
              <a:sym typeface="Titillium Web"/>
            </a:endParaRPr>
          </a:p>
        </p:txBody>
      </p:sp>
      <p:sp>
        <p:nvSpPr>
          <p:cNvPr id="168" name="Google Shape;168;p35"/>
          <p:cNvSpPr/>
          <p:nvPr/>
        </p:nvSpPr>
        <p:spPr>
          <a:xfrm>
            <a:off x="1843050" y="15077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ensure robots adhere to safety policies?</a:t>
            </a:r>
            <a:endParaRPr sz="1000">
              <a:latin typeface="Titillium Web"/>
              <a:ea typeface="Titillium Web"/>
              <a:cs typeface="Titillium Web"/>
              <a:sym typeface="Titillium Web"/>
            </a:endParaRPr>
          </a:p>
        </p:txBody>
      </p:sp>
      <p:sp>
        <p:nvSpPr>
          <p:cNvPr id="169" name="Google Shape;169;p35"/>
          <p:cNvSpPr/>
          <p:nvPr/>
        </p:nvSpPr>
        <p:spPr>
          <a:xfrm>
            <a:off x="4163850" y="2668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robots from being stolen or abused?</a:t>
            </a:r>
            <a:endParaRPr sz="1000">
              <a:latin typeface="Titillium Web"/>
              <a:ea typeface="Titillium Web"/>
              <a:cs typeface="Titillium Web"/>
              <a:sym typeface="Titillium Web"/>
            </a:endParaRPr>
          </a:p>
        </p:txBody>
      </p:sp>
      <p:sp>
        <p:nvSpPr>
          <p:cNvPr id="170" name="Google Shape;170;p35"/>
          <p:cNvSpPr/>
          <p:nvPr/>
        </p:nvSpPr>
        <p:spPr>
          <a:xfrm>
            <a:off x="1843038" y="38230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protect the privacy of users when interacting?</a:t>
            </a:r>
            <a:endParaRPr sz="1000">
              <a:latin typeface="Titillium Web"/>
              <a:ea typeface="Titillium Web"/>
              <a:cs typeface="Titillium Web"/>
              <a:sym typeface="Titillium Web"/>
            </a:endParaRPr>
          </a:p>
        </p:txBody>
      </p:sp>
      <p:sp>
        <p:nvSpPr>
          <p:cNvPr id="171" name="Google Shape;171;p35"/>
          <p:cNvSpPr/>
          <p:nvPr/>
        </p:nvSpPr>
        <p:spPr>
          <a:xfrm>
            <a:off x="5324238" y="15139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degradation of robots due to high usage?</a:t>
            </a:r>
            <a:endParaRPr sz="1000">
              <a:latin typeface="Titillium Web"/>
              <a:ea typeface="Titillium Web"/>
              <a:cs typeface="Titillium Web"/>
              <a:sym typeface="Titillium Web"/>
            </a:endParaRPr>
          </a:p>
        </p:txBody>
      </p:sp>
      <p:sp>
        <p:nvSpPr>
          <p:cNvPr id="172" name="Google Shape;172;p35"/>
          <p:cNvSpPr/>
          <p:nvPr/>
        </p:nvSpPr>
        <p:spPr>
          <a:xfrm>
            <a:off x="5324250" y="3593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send confirmations to users?</a:t>
            </a:r>
            <a:endParaRPr sz="1000">
              <a:latin typeface="Titillium Web"/>
              <a:ea typeface="Titillium Web"/>
              <a:cs typeface="Titillium Web"/>
              <a:sym typeface="Titillium Web"/>
            </a:endParaRPr>
          </a:p>
        </p:txBody>
      </p:sp>
      <p:sp>
        <p:nvSpPr>
          <p:cNvPr id="173" name="Google Shape;173;p35"/>
          <p:cNvSpPr/>
          <p:nvPr/>
        </p:nvSpPr>
        <p:spPr>
          <a:xfrm>
            <a:off x="3003450" y="266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raise user trust in the domain of robotics?</a:t>
            </a:r>
            <a:endParaRPr sz="1000">
              <a:latin typeface="Titillium Web"/>
              <a:ea typeface="Titillium Web"/>
              <a:cs typeface="Titillium Web"/>
              <a:sym typeface="Titillium Web"/>
            </a:endParaRPr>
          </a:p>
        </p:txBody>
      </p:sp>
      <p:sp>
        <p:nvSpPr>
          <p:cNvPr id="174" name="Google Shape;174;p35"/>
          <p:cNvSpPr/>
          <p:nvPr/>
        </p:nvSpPr>
        <p:spPr>
          <a:xfrm>
            <a:off x="1843050" y="266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prevent robots from harming pedestrians?</a:t>
            </a:r>
            <a:endParaRPr sz="1000">
              <a:latin typeface="Titillium Web"/>
              <a:ea typeface="Titillium Web"/>
              <a:cs typeface="Titillium Web"/>
              <a:sym typeface="Titillium Web"/>
            </a:endParaRPr>
          </a:p>
        </p:txBody>
      </p:sp>
      <p:sp>
        <p:nvSpPr>
          <p:cNvPr id="175" name="Google Shape;175;p35"/>
          <p:cNvSpPr/>
          <p:nvPr/>
        </p:nvSpPr>
        <p:spPr>
          <a:xfrm>
            <a:off x="6484650" y="38291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autonomously check for degradation in components?</a:t>
            </a:r>
            <a:endParaRPr sz="1000">
              <a:latin typeface="Titillium Web"/>
              <a:ea typeface="Titillium Web"/>
              <a:cs typeface="Titillium Web"/>
              <a:sym typeface="Titillium Web"/>
            </a:endParaRPr>
          </a:p>
        </p:txBody>
      </p:sp>
      <p:sp>
        <p:nvSpPr>
          <p:cNvPr id="176" name="Google Shape;176;p35"/>
          <p:cNvSpPr/>
          <p:nvPr/>
        </p:nvSpPr>
        <p:spPr>
          <a:xfrm>
            <a:off x="682650" y="15077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optimize path planning?</a:t>
            </a:r>
            <a:endParaRPr sz="1000">
              <a:latin typeface="Titillium Web"/>
              <a:ea typeface="Titillium Web"/>
              <a:cs typeface="Titillium Web"/>
              <a:sym typeface="Titillium Web"/>
            </a:endParaRPr>
          </a:p>
        </p:txBody>
      </p:sp>
      <p:sp>
        <p:nvSpPr>
          <p:cNvPr id="177" name="Google Shape;177;p35"/>
          <p:cNvSpPr/>
          <p:nvPr/>
        </p:nvSpPr>
        <p:spPr>
          <a:xfrm>
            <a:off x="4163838" y="15077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control multi-agent systems effectively?</a:t>
            </a:r>
            <a:endParaRPr sz="1000">
              <a:latin typeface="Titillium Web"/>
              <a:ea typeface="Titillium Web"/>
              <a:cs typeface="Titillium Web"/>
              <a:sym typeface="Titillium Web"/>
            </a:endParaRPr>
          </a:p>
        </p:txBody>
      </p:sp>
      <p:sp>
        <p:nvSpPr>
          <p:cNvPr id="178" name="Google Shape;178;p35"/>
          <p:cNvSpPr/>
          <p:nvPr/>
        </p:nvSpPr>
        <p:spPr>
          <a:xfrm>
            <a:off x="682650" y="26684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handle charging of robot fuel cells?</a:t>
            </a:r>
            <a:endParaRPr sz="1000">
              <a:latin typeface="Titillium Web"/>
              <a:ea typeface="Titillium Web"/>
              <a:cs typeface="Titillium Web"/>
              <a:sym typeface="Titillium Web"/>
            </a:endParaRPr>
          </a:p>
        </p:txBody>
      </p:sp>
      <p:sp>
        <p:nvSpPr>
          <p:cNvPr id="179" name="Google Shape;179;p35"/>
          <p:cNvSpPr/>
          <p:nvPr/>
        </p:nvSpPr>
        <p:spPr>
          <a:xfrm>
            <a:off x="4163850" y="38291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collaborate with other delivery services?</a:t>
            </a:r>
            <a:endParaRPr sz="1000">
              <a:latin typeface="Titillium Web"/>
              <a:ea typeface="Titillium Web"/>
              <a:cs typeface="Titillium Web"/>
              <a:sym typeface="Titillium Web"/>
            </a:endParaRPr>
          </a:p>
        </p:txBody>
      </p:sp>
      <p:sp>
        <p:nvSpPr>
          <p:cNvPr id="180" name="Google Shape;180;p35"/>
          <p:cNvSpPr txBox="1">
            <a:spLocks noGrp="1"/>
          </p:cNvSpPr>
          <p:nvPr>
            <p:ph type="title" idx="4294967295"/>
          </p:nvPr>
        </p:nvSpPr>
        <p:spPr>
          <a:xfrm>
            <a:off x="311700" y="216425"/>
            <a:ext cx="5478600" cy="5727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How Might We: Christopher</a:t>
            </a:r>
            <a:endParaRPr sz="3200">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p:nvPr/>
        </p:nvSpPr>
        <p:spPr>
          <a:xfrm>
            <a:off x="7092325" y="24641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users to interact with humans?</a:t>
            </a:r>
            <a:endParaRPr sz="1000">
              <a:latin typeface="Titillium Web"/>
              <a:ea typeface="Titillium Web"/>
              <a:cs typeface="Titillium Web"/>
              <a:sym typeface="Titillium Web"/>
            </a:endParaRPr>
          </a:p>
        </p:txBody>
      </p:sp>
      <p:sp>
        <p:nvSpPr>
          <p:cNvPr id="186" name="Google Shape;186;p36"/>
          <p:cNvSpPr/>
          <p:nvPr/>
        </p:nvSpPr>
        <p:spPr>
          <a:xfrm>
            <a:off x="3649688" y="1428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have robots entertain customers at delivery?</a:t>
            </a:r>
            <a:endParaRPr sz="1000">
              <a:latin typeface="Titillium Web"/>
              <a:ea typeface="Titillium Web"/>
              <a:cs typeface="Titillium Web"/>
              <a:sym typeface="Titillium Web"/>
            </a:endParaRPr>
          </a:p>
        </p:txBody>
      </p:sp>
      <p:sp>
        <p:nvSpPr>
          <p:cNvPr id="187" name="Google Shape;187;p36"/>
          <p:cNvSpPr/>
          <p:nvPr/>
        </p:nvSpPr>
        <p:spPr>
          <a:xfrm>
            <a:off x="7135000" y="36365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give robots a personality?</a:t>
            </a:r>
            <a:endParaRPr sz="1000">
              <a:latin typeface="Titillium Web"/>
              <a:ea typeface="Titillium Web"/>
              <a:cs typeface="Titillium Web"/>
              <a:sym typeface="Titillium Web"/>
            </a:endParaRPr>
          </a:p>
        </p:txBody>
      </p:sp>
      <p:sp>
        <p:nvSpPr>
          <p:cNvPr id="188" name="Google Shape;188;p36"/>
          <p:cNvSpPr/>
          <p:nvPr/>
        </p:nvSpPr>
        <p:spPr>
          <a:xfrm>
            <a:off x="4677250" y="25518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our robots tamperproof?</a:t>
            </a:r>
            <a:endParaRPr sz="1000">
              <a:latin typeface="Titillium Web"/>
              <a:ea typeface="Titillium Web"/>
              <a:cs typeface="Titillium Web"/>
              <a:sym typeface="Titillium Web"/>
            </a:endParaRPr>
          </a:p>
        </p:txBody>
      </p:sp>
      <p:sp>
        <p:nvSpPr>
          <p:cNvPr id="189" name="Google Shape;189;p36"/>
          <p:cNvSpPr/>
          <p:nvPr/>
        </p:nvSpPr>
        <p:spPr>
          <a:xfrm>
            <a:off x="1102175" y="3701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see real-time traffic on the route? </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190" name="Google Shape;190;p36"/>
          <p:cNvSpPr/>
          <p:nvPr/>
        </p:nvSpPr>
        <p:spPr>
          <a:xfrm>
            <a:off x="7092325" y="1247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robots not scary for dogs?</a:t>
            </a:r>
            <a:endParaRPr sz="1000">
              <a:latin typeface="Titillium Web"/>
              <a:ea typeface="Titillium Web"/>
              <a:cs typeface="Titillium Web"/>
              <a:sym typeface="Titillium Web"/>
            </a:endParaRPr>
          </a:p>
        </p:txBody>
      </p:sp>
      <p:sp>
        <p:nvSpPr>
          <p:cNvPr id="191" name="Google Shape;191;p36"/>
          <p:cNvSpPr/>
          <p:nvPr/>
        </p:nvSpPr>
        <p:spPr>
          <a:xfrm>
            <a:off x="4788013" y="3046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keep vermin away from the robots?</a:t>
            </a:r>
            <a:endParaRPr sz="1000">
              <a:latin typeface="Titillium Web"/>
              <a:ea typeface="Titillium Web"/>
              <a:cs typeface="Titillium Web"/>
              <a:sym typeface="Titillium Web"/>
            </a:endParaRPr>
          </a:p>
        </p:txBody>
      </p:sp>
      <p:sp>
        <p:nvSpPr>
          <p:cNvPr id="192" name="Google Shape;192;p36"/>
          <p:cNvSpPr/>
          <p:nvPr/>
        </p:nvSpPr>
        <p:spPr>
          <a:xfrm>
            <a:off x="5783050" y="25518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change robot's appearance? </a:t>
            </a:r>
            <a:endParaRPr sz="1000">
              <a:latin typeface="Titillium Web"/>
              <a:ea typeface="Titillium Web"/>
              <a:cs typeface="Titillium Web"/>
              <a:sym typeface="Titillium Web"/>
            </a:endParaRPr>
          </a:p>
        </p:txBody>
      </p:sp>
      <p:sp>
        <p:nvSpPr>
          <p:cNvPr id="193" name="Google Shape;193;p36"/>
          <p:cNvSpPr/>
          <p:nvPr/>
        </p:nvSpPr>
        <p:spPr>
          <a:xfrm>
            <a:off x="2516450" y="25518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to avoid obstacles?</a:t>
            </a:r>
            <a:endParaRPr sz="1000">
              <a:latin typeface="Titillium Web"/>
              <a:ea typeface="Titillium Web"/>
              <a:cs typeface="Titillium Web"/>
              <a:sym typeface="Titillium Web"/>
            </a:endParaRPr>
          </a:p>
        </p:txBody>
      </p:sp>
      <p:sp>
        <p:nvSpPr>
          <p:cNvPr id="194" name="Google Shape;194;p36"/>
          <p:cNvSpPr/>
          <p:nvPr/>
        </p:nvSpPr>
        <p:spPr>
          <a:xfrm>
            <a:off x="4730875" y="36754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confirm that the robot is at the right address?</a:t>
            </a:r>
            <a:endParaRPr sz="1000">
              <a:latin typeface="Titillium Web"/>
              <a:ea typeface="Titillium Web"/>
              <a:cs typeface="Titillium Web"/>
              <a:sym typeface="Titillium Web"/>
            </a:endParaRPr>
          </a:p>
        </p:txBody>
      </p:sp>
      <p:sp>
        <p:nvSpPr>
          <p:cNvPr id="195" name="Google Shape;195;p36"/>
          <p:cNvSpPr/>
          <p:nvPr/>
        </p:nvSpPr>
        <p:spPr>
          <a:xfrm>
            <a:off x="2362200" y="36366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communicate with humans around the robot?</a:t>
            </a:r>
            <a:endParaRPr sz="1000">
              <a:latin typeface="Titillium Web"/>
              <a:ea typeface="Titillium Web"/>
              <a:cs typeface="Titillium Web"/>
              <a:sym typeface="Titillium Web"/>
            </a:endParaRPr>
          </a:p>
        </p:txBody>
      </p:sp>
      <p:sp>
        <p:nvSpPr>
          <p:cNvPr id="196" name="Google Shape;196;p36"/>
          <p:cNvSpPr/>
          <p:nvPr/>
        </p:nvSpPr>
        <p:spPr>
          <a:xfrm>
            <a:off x="5878738" y="304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keep robots odor free, even when carrying smelly food?</a:t>
            </a:r>
            <a:endParaRPr sz="1000">
              <a:latin typeface="Titillium Web"/>
              <a:ea typeface="Titillium Web"/>
              <a:cs typeface="Titillium Web"/>
              <a:sym typeface="Titillium Web"/>
            </a:endParaRPr>
          </a:p>
        </p:txBody>
      </p:sp>
      <p:sp>
        <p:nvSpPr>
          <p:cNvPr id="197" name="Google Shape;197;p36"/>
          <p:cNvSpPr/>
          <p:nvPr/>
        </p:nvSpPr>
        <p:spPr>
          <a:xfrm>
            <a:off x="5843250" y="14282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to avoid trouble?</a:t>
            </a:r>
            <a:endParaRPr sz="1000">
              <a:latin typeface="Titillium Web"/>
              <a:ea typeface="Titillium Web"/>
              <a:cs typeface="Titillium Web"/>
              <a:sym typeface="Titillium Web"/>
            </a:endParaRPr>
          </a:p>
        </p:txBody>
      </p:sp>
      <p:sp>
        <p:nvSpPr>
          <p:cNvPr id="198" name="Google Shape;198;p36"/>
          <p:cNvSpPr/>
          <p:nvPr/>
        </p:nvSpPr>
        <p:spPr>
          <a:xfrm>
            <a:off x="3622250" y="25518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move robots to a safe place before stopping?</a:t>
            </a:r>
            <a:endParaRPr sz="1000">
              <a:latin typeface="Titillium Web"/>
              <a:ea typeface="Titillium Web"/>
              <a:cs typeface="Titillium Web"/>
              <a:sym typeface="Titillium Web"/>
            </a:endParaRPr>
          </a:p>
        </p:txBody>
      </p:sp>
      <p:sp>
        <p:nvSpPr>
          <p:cNvPr id="199" name="Google Shape;199;p36"/>
          <p:cNvSpPr/>
          <p:nvPr/>
        </p:nvSpPr>
        <p:spPr>
          <a:xfrm>
            <a:off x="3668725" y="3767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monitor robot progress?</a:t>
            </a:r>
            <a:endParaRPr sz="1000">
              <a:latin typeface="Titillium Web"/>
              <a:ea typeface="Titillium Web"/>
              <a:cs typeface="Titillium Web"/>
              <a:sym typeface="Titillium Web"/>
            </a:endParaRPr>
          </a:p>
        </p:txBody>
      </p:sp>
      <p:sp>
        <p:nvSpPr>
          <p:cNvPr id="200" name="Google Shape;200;p36"/>
          <p:cNvSpPr/>
          <p:nvPr/>
        </p:nvSpPr>
        <p:spPr>
          <a:xfrm>
            <a:off x="4730863" y="14282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have robots signal distress when something goes wrong?</a:t>
            </a:r>
            <a:endParaRPr sz="1000">
              <a:latin typeface="Titillium Web"/>
              <a:ea typeface="Titillium Web"/>
              <a:cs typeface="Titillium Web"/>
              <a:sym typeface="Titillium Web"/>
            </a:endParaRPr>
          </a:p>
        </p:txBody>
      </p:sp>
      <p:sp>
        <p:nvSpPr>
          <p:cNvPr id="201" name="Google Shape;201;p36"/>
          <p:cNvSpPr/>
          <p:nvPr/>
        </p:nvSpPr>
        <p:spPr>
          <a:xfrm>
            <a:off x="1430150" y="1402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routes more efficient?</a:t>
            </a:r>
            <a:endParaRPr sz="1000">
              <a:latin typeface="Titillium Web"/>
              <a:ea typeface="Titillium Web"/>
              <a:cs typeface="Titillium Web"/>
              <a:sym typeface="Titillium Web"/>
            </a:endParaRPr>
          </a:p>
        </p:txBody>
      </p:sp>
      <p:sp>
        <p:nvSpPr>
          <p:cNvPr id="202" name="Google Shape;202;p36"/>
          <p:cNvSpPr/>
          <p:nvPr/>
        </p:nvSpPr>
        <p:spPr>
          <a:xfrm>
            <a:off x="2568488" y="1402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robots to make people excited about our brand?</a:t>
            </a:r>
            <a:endParaRPr sz="1000">
              <a:latin typeface="Titillium Web"/>
              <a:ea typeface="Titillium Web"/>
              <a:cs typeface="Titillium Web"/>
              <a:sym typeface="Titillium Web"/>
            </a:endParaRPr>
          </a:p>
        </p:txBody>
      </p:sp>
      <p:sp>
        <p:nvSpPr>
          <p:cNvPr id="203" name="Google Shape;203;p36"/>
          <p:cNvSpPr/>
          <p:nvPr/>
        </p:nvSpPr>
        <p:spPr>
          <a:xfrm>
            <a:off x="1309800" y="25518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share robot progress with consumers?</a:t>
            </a:r>
            <a:endParaRPr sz="1000">
              <a:latin typeface="Titillium Web"/>
              <a:ea typeface="Titillium Web"/>
              <a:cs typeface="Titillium Web"/>
              <a:sym typeface="Titillium Web"/>
            </a:endParaRPr>
          </a:p>
        </p:txBody>
      </p:sp>
      <p:sp>
        <p:nvSpPr>
          <p:cNvPr id="204" name="Google Shape;204;p36"/>
          <p:cNvSpPr/>
          <p:nvPr/>
        </p:nvSpPr>
        <p:spPr>
          <a:xfrm>
            <a:off x="5966950" y="3636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anticipate mechanical failures?</a:t>
            </a:r>
            <a:endParaRPr sz="1000">
              <a:latin typeface="Titillium Web"/>
              <a:ea typeface="Titillium Web"/>
              <a:cs typeface="Titillium Web"/>
              <a:sym typeface="Titillium Web"/>
            </a:endParaRPr>
          </a:p>
        </p:txBody>
      </p:sp>
      <p:sp>
        <p:nvSpPr>
          <p:cNvPr id="205" name="Google Shape;205;p36"/>
          <p:cNvSpPr txBox="1">
            <a:spLocks noGrp="1"/>
          </p:cNvSpPr>
          <p:nvPr>
            <p:ph type="title" idx="4294967295"/>
          </p:nvPr>
        </p:nvSpPr>
        <p:spPr>
          <a:xfrm>
            <a:off x="311700" y="216425"/>
            <a:ext cx="4072800" cy="5727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How Might We: Shin</a:t>
            </a:r>
            <a:endParaRPr sz="32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p:nvPr/>
        </p:nvSpPr>
        <p:spPr>
          <a:xfrm>
            <a:off x="2013325" y="152433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determine when to recharge robot batteries?</a:t>
            </a:r>
            <a:endParaRPr sz="1000">
              <a:latin typeface="Titillium Web"/>
              <a:ea typeface="Titillium Web"/>
              <a:cs typeface="Titillium Web"/>
              <a:sym typeface="Titillium Web"/>
            </a:endParaRPr>
          </a:p>
        </p:txBody>
      </p:sp>
      <p:sp>
        <p:nvSpPr>
          <p:cNvPr id="211" name="Google Shape;211;p37"/>
          <p:cNvSpPr/>
          <p:nvPr/>
        </p:nvSpPr>
        <p:spPr>
          <a:xfrm>
            <a:off x="6436525" y="152433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manners? </a:t>
            </a:r>
            <a:endParaRPr sz="1000">
              <a:latin typeface="Titillium Web"/>
              <a:ea typeface="Titillium Web"/>
              <a:cs typeface="Titillium Web"/>
              <a:sym typeface="Titillium Web"/>
            </a:endParaRPr>
          </a:p>
        </p:txBody>
      </p:sp>
      <p:sp>
        <p:nvSpPr>
          <p:cNvPr id="212" name="Google Shape;212;p37"/>
          <p:cNvSpPr/>
          <p:nvPr/>
        </p:nvSpPr>
        <p:spPr>
          <a:xfrm>
            <a:off x="907525" y="152433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alert consumers if their delivery is delayed?</a:t>
            </a:r>
            <a:endParaRPr sz="1000">
              <a:latin typeface="Titillium Web"/>
              <a:ea typeface="Titillium Web"/>
              <a:cs typeface="Titillium Web"/>
              <a:sym typeface="Titillium Web"/>
            </a:endParaRPr>
          </a:p>
        </p:txBody>
      </p:sp>
      <p:sp>
        <p:nvSpPr>
          <p:cNvPr id="213" name="Google Shape;213;p37"/>
          <p:cNvSpPr/>
          <p:nvPr/>
        </p:nvSpPr>
        <p:spPr>
          <a:xfrm>
            <a:off x="3119125" y="152433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establish preferred routes?</a:t>
            </a:r>
            <a:endParaRPr sz="1000">
              <a:latin typeface="Titillium Web"/>
              <a:ea typeface="Titillium Web"/>
              <a:cs typeface="Titillium Web"/>
              <a:sym typeface="Titillium Web"/>
            </a:endParaRPr>
          </a:p>
        </p:txBody>
      </p:sp>
      <p:sp>
        <p:nvSpPr>
          <p:cNvPr id="214" name="Google Shape;214;p37"/>
          <p:cNvSpPr/>
          <p:nvPr/>
        </p:nvSpPr>
        <p:spPr>
          <a:xfrm>
            <a:off x="6436525" y="26090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handle edge case issues that may arise?</a:t>
            </a:r>
            <a:endParaRPr sz="1000">
              <a:latin typeface="Titillium Web"/>
              <a:ea typeface="Titillium Web"/>
              <a:cs typeface="Titillium Web"/>
              <a:sym typeface="Titillium Web"/>
            </a:endParaRPr>
          </a:p>
        </p:txBody>
      </p:sp>
      <p:sp>
        <p:nvSpPr>
          <p:cNvPr id="215" name="Google Shape;215;p37"/>
          <p:cNvSpPr/>
          <p:nvPr/>
        </p:nvSpPr>
        <p:spPr>
          <a:xfrm>
            <a:off x="6426600" y="36937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ensure food gets delivered without incident?</a:t>
            </a:r>
            <a:endParaRPr sz="1000">
              <a:latin typeface="Titillium Web"/>
              <a:ea typeface="Titillium Web"/>
              <a:cs typeface="Titillium Web"/>
              <a:sym typeface="Titillium Web"/>
            </a:endParaRPr>
          </a:p>
        </p:txBody>
      </p:sp>
      <p:sp>
        <p:nvSpPr>
          <p:cNvPr id="216" name="Google Shape;216;p37"/>
          <p:cNvSpPr/>
          <p:nvPr/>
        </p:nvSpPr>
        <p:spPr>
          <a:xfrm>
            <a:off x="2013325" y="2609063"/>
            <a:ext cx="9888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900">
                <a:latin typeface="Titillium Web"/>
                <a:ea typeface="Titillium Web"/>
                <a:cs typeface="Titillium Web"/>
                <a:sym typeface="Titillium Web"/>
              </a:rPr>
              <a:t>How might we train our operations team on monitoring and controlling a robot?</a:t>
            </a:r>
            <a:endParaRPr sz="900">
              <a:latin typeface="Titillium Web"/>
              <a:ea typeface="Titillium Web"/>
              <a:cs typeface="Titillium Web"/>
              <a:sym typeface="Titillium Web"/>
            </a:endParaRPr>
          </a:p>
        </p:txBody>
      </p:sp>
      <p:sp>
        <p:nvSpPr>
          <p:cNvPr id="217" name="Google Shape;217;p37"/>
          <p:cNvSpPr/>
          <p:nvPr/>
        </p:nvSpPr>
        <p:spPr>
          <a:xfrm>
            <a:off x="6436525" y="43961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control robots?</a:t>
            </a:r>
            <a:endParaRPr sz="1000">
              <a:latin typeface="Titillium Web"/>
              <a:ea typeface="Titillium Web"/>
              <a:cs typeface="Titillium Web"/>
              <a:sym typeface="Titillium Web"/>
            </a:endParaRPr>
          </a:p>
        </p:txBody>
      </p:sp>
      <p:sp>
        <p:nvSpPr>
          <p:cNvPr id="218" name="Google Shape;218;p37"/>
          <p:cNvSpPr/>
          <p:nvPr/>
        </p:nvSpPr>
        <p:spPr>
          <a:xfrm>
            <a:off x="4198550" y="26090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track each robot?</a:t>
            </a:r>
            <a:endParaRPr sz="1000">
              <a:latin typeface="Titillium Web"/>
              <a:ea typeface="Titillium Web"/>
              <a:cs typeface="Titillium Web"/>
              <a:sym typeface="Titillium Web"/>
            </a:endParaRPr>
          </a:p>
        </p:txBody>
      </p:sp>
      <p:sp>
        <p:nvSpPr>
          <p:cNvPr id="219" name="Google Shape;219;p37"/>
          <p:cNvSpPr/>
          <p:nvPr/>
        </p:nvSpPr>
        <p:spPr>
          <a:xfrm>
            <a:off x="3119125" y="26090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existing technologies?</a:t>
            </a:r>
            <a:endParaRPr sz="1000">
              <a:latin typeface="Titillium Web"/>
              <a:ea typeface="Titillium Web"/>
              <a:cs typeface="Titillium Web"/>
              <a:sym typeface="Titillium Web"/>
            </a:endParaRPr>
          </a:p>
        </p:txBody>
      </p:sp>
      <p:sp>
        <p:nvSpPr>
          <p:cNvPr id="220" name="Google Shape;220;p37"/>
          <p:cNvSpPr/>
          <p:nvPr/>
        </p:nvSpPr>
        <p:spPr>
          <a:xfrm>
            <a:off x="5347475" y="26090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collect data about where the robot got stuck?</a:t>
            </a:r>
            <a:endParaRPr sz="1000">
              <a:latin typeface="Titillium Web"/>
              <a:ea typeface="Titillium Web"/>
              <a:cs typeface="Titillium Web"/>
              <a:sym typeface="Titillium Web"/>
            </a:endParaRPr>
          </a:p>
        </p:txBody>
      </p:sp>
      <p:sp>
        <p:nvSpPr>
          <p:cNvPr id="221" name="Google Shape;221;p37"/>
          <p:cNvSpPr/>
          <p:nvPr/>
        </p:nvSpPr>
        <p:spPr>
          <a:xfrm>
            <a:off x="4224925" y="15243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determine the best area for launching this program?</a:t>
            </a:r>
            <a:endParaRPr sz="1000">
              <a:latin typeface="Titillium Web"/>
              <a:ea typeface="Titillium Web"/>
              <a:cs typeface="Titillium Web"/>
              <a:sym typeface="Titillium Web"/>
            </a:endParaRPr>
          </a:p>
        </p:txBody>
      </p:sp>
      <p:sp>
        <p:nvSpPr>
          <p:cNvPr id="222" name="Google Shape;222;p37"/>
          <p:cNvSpPr/>
          <p:nvPr/>
        </p:nvSpPr>
        <p:spPr>
          <a:xfrm>
            <a:off x="5330725" y="36937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build redundancy into our system?</a:t>
            </a:r>
            <a:endParaRPr sz="1000">
              <a:latin typeface="Titillium Web"/>
              <a:ea typeface="Titillium Web"/>
              <a:cs typeface="Titillium Web"/>
              <a:sym typeface="Titillium Web"/>
            </a:endParaRPr>
          </a:p>
        </p:txBody>
      </p:sp>
      <p:sp>
        <p:nvSpPr>
          <p:cNvPr id="223" name="Google Shape;223;p37"/>
          <p:cNvSpPr/>
          <p:nvPr/>
        </p:nvSpPr>
        <p:spPr>
          <a:xfrm>
            <a:off x="3066375" y="36937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leverage existing tools to better track our robots?</a:t>
            </a:r>
            <a:endParaRPr sz="1000">
              <a:latin typeface="Titillium Web"/>
              <a:ea typeface="Titillium Web"/>
              <a:cs typeface="Titillium Web"/>
              <a:sym typeface="Titillium Web"/>
            </a:endParaRPr>
          </a:p>
        </p:txBody>
      </p:sp>
      <p:sp>
        <p:nvSpPr>
          <p:cNvPr id="224" name="Google Shape;224;p37"/>
          <p:cNvSpPr/>
          <p:nvPr/>
        </p:nvSpPr>
        <p:spPr>
          <a:xfrm>
            <a:off x="4162250" y="3693788"/>
            <a:ext cx="10827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Titillium Web"/>
                <a:ea typeface="Titillium Web"/>
                <a:cs typeface="Titillium Web"/>
                <a:sym typeface="Titillium Web"/>
              </a:rPr>
              <a:t>How might we create ML/AI models to help robots learn to get better overtime?</a:t>
            </a:r>
            <a:endParaRPr sz="1000">
              <a:latin typeface="Titillium Web"/>
              <a:ea typeface="Titillium Web"/>
              <a:cs typeface="Titillium Web"/>
              <a:sym typeface="Titillium Web"/>
            </a:endParaRPr>
          </a:p>
        </p:txBody>
      </p:sp>
      <p:sp>
        <p:nvSpPr>
          <p:cNvPr id="225" name="Google Shape;225;p37"/>
          <p:cNvSpPr/>
          <p:nvPr/>
        </p:nvSpPr>
        <p:spPr>
          <a:xfrm>
            <a:off x="5330713" y="152433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allow users to help us with tracking and feedback?</a:t>
            </a:r>
            <a:endParaRPr sz="1000">
              <a:latin typeface="Titillium Web"/>
              <a:ea typeface="Titillium Web"/>
              <a:cs typeface="Titillium Web"/>
              <a:sym typeface="Titillium Web"/>
            </a:endParaRPr>
          </a:p>
        </p:txBody>
      </p:sp>
      <p:sp>
        <p:nvSpPr>
          <p:cNvPr id="226" name="Google Shape;226;p37"/>
          <p:cNvSpPr/>
          <p:nvPr/>
        </p:nvSpPr>
        <p:spPr>
          <a:xfrm>
            <a:off x="5330725" y="4396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deal with accidents that might occur?</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227" name="Google Shape;227;p37"/>
          <p:cNvSpPr/>
          <p:nvPr/>
        </p:nvSpPr>
        <p:spPr>
          <a:xfrm>
            <a:off x="886225" y="26090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Titillium Web"/>
                <a:ea typeface="Titillium Web"/>
                <a:cs typeface="Titillium Web"/>
                <a:sym typeface="Titillium Web"/>
              </a:rPr>
              <a:t>How might we mitigate accidents between robots and pedestrians?</a:t>
            </a:r>
            <a:endParaRPr sz="900">
              <a:latin typeface="Titillium Web"/>
              <a:ea typeface="Titillium Web"/>
              <a:cs typeface="Titillium Web"/>
              <a:sym typeface="Titillium Web"/>
            </a:endParaRPr>
          </a:p>
        </p:txBody>
      </p:sp>
      <p:sp>
        <p:nvSpPr>
          <p:cNvPr id="228" name="Google Shape;228;p37"/>
          <p:cNvSpPr/>
          <p:nvPr/>
        </p:nvSpPr>
        <p:spPr>
          <a:xfrm>
            <a:off x="886213" y="369378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get food to people quickly when the robot fails?</a:t>
            </a:r>
            <a:endParaRPr sz="1000">
              <a:latin typeface="Titillium Web"/>
              <a:ea typeface="Titillium Web"/>
              <a:cs typeface="Titillium Web"/>
              <a:sym typeface="Titillium Web"/>
            </a:endParaRPr>
          </a:p>
        </p:txBody>
      </p:sp>
      <p:sp>
        <p:nvSpPr>
          <p:cNvPr id="229" name="Google Shape;229;p37"/>
          <p:cNvSpPr/>
          <p:nvPr/>
        </p:nvSpPr>
        <p:spPr>
          <a:xfrm>
            <a:off x="1966125" y="369378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use use greener energy to power our robots?</a:t>
            </a:r>
            <a:endParaRPr sz="1000">
              <a:latin typeface="Titillium Web"/>
              <a:ea typeface="Titillium Web"/>
              <a:cs typeface="Titillium Web"/>
              <a:sym typeface="Titillium Web"/>
            </a:endParaRPr>
          </a:p>
        </p:txBody>
      </p:sp>
      <p:sp>
        <p:nvSpPr>
          <p:cNvPr id="230" name="Google Shape;230;p37"/>
          <p:cNvSpPr txBox="1">
            <a:spLocks noGrp="1"/>
          </p:cNvSpPr>
          <p:nvPr>
            <p:ph type="title" idx="4294967295"/>
          </p:nvPr>
        </p:nvSpPr>
        <p:spPr>
          <a:xfrm>
            <a:off x="311700" y="216425"/>
            <a:ext cx="4072800" cy="5727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How Might We: Tiffany</a:t>
            </a:r>
            <a:endParaRPr sz="3200">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p:nvPr/>
        </p:nvSpPr>
        <p:spPr>
          <a:xfrm>
            <a:off x="7146850" y="20120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detect when a robot needs help?</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236" name="Google Shape;236;p38"/>
          <p:cNvSpPr/>
          <p:nvPr/>
        </p:nvSpPr>
        <p:spPr>
          <a:xfrm>
            <a:off x="574938" y="9517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streamline communications between operators and robots?</a:t>
            </a:r>
            <a:endParaRPr sz="1000">
              <a:latin typeface="Titillium Web"/>
              <a:ea typeface="Titillium Web"/>
              <a:cs typeface="Titillium Web"/>
              <a:sym typeface="Titillium Web"/>
            </a:endParaRPr>
          </a:p>
        </p:txBody>
      </p:sp>
      <p:sp>
        <p:nvSpPr>
          <p:cNvPr id="237" name="Google Shape;237;p38"/>
          <p:cNvSpPr/>
          <p:nvPr/>
        </p:nvSpPr>
        <p:spPr>
          <a:xfrm>
            <a:off x="574950" y="20120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allow robots to detect real-time traffic patterns?</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238" name="Google Shape;238;p38"/>
          <p:cNvSpPr/>
          <p:nvPr/>
        </p:nvSpPr>
        <p:spPr>
          <a:xfrm>
            <a:off x="574950" y="30722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How might we alert operators of need for robot intervention conveniently?</a:t>
            </a:r>
            <a:endParaRPr sz="1000">
              <a:latin typeface="Titillium Web"/>
              <a:ea typeface="Titillium Web"/>
              <a:cs typeface="Titillium Web"/>
              <a:sym typeface="Titillium Web"/>
            </a:endParaRPr>
          </a:p>
          <a:p>
            <a:pPr marL="0" lvl="0" indent="0" algn="l" rtl="0">
              <a:spcBef>
                <a:spcPts val="0"/>
              </a:spcBef>
              <a:spcAft>
                <a:spcPts val="0"/>
              </a:spcAft>
              <a:buNone/>
            </a:pPr>
            <a:endParaRPr sz="1000">
              <a:latin typeface="Titillium Web"/>
              <a:ea typeface="Titillium Web"/>
              <a:cs typeface="Titillium Web"/>
              <a:sym typeface="Titillium Web"/>
            </a:endParaRPr>
          </a:p>
        </p:txBody>
      </p:sp>
      <p:sp>
        <p:nvSpPr>
          <p:cNvPr id="239" name="Google Shape;239;p38"/>
          <p:cNvSpPr/>
          <p:nvPr/>
        </p:nvSpPr>
        <p:spPr>
          <a:xfrm>
            <a:off x="7146850" y="9517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overcome technical glitches during a delivery?</a:t>
            </a:r>
            <a:endParaRPr sz="1000">
              <a:latin typeface="Titillium Web"/>
              <a:ea typeface="Titillium Web"/>
              <a:cs typeface="Titillium Web"/>
              <a:sym typeface="Titillium Web"/>
            </a:endParaRPr>
          </a:p>
        </p:txBody>
      </p:sp>
      <p:sp>
        <p:nvSpPr>
          <p:cNvPr id="240" name="Google Shape;240;p38"/>
          <p:cNvSpPr/>
          <p:nvPr/>
        </p:nvSpPr>
        <p:spPr>
          <a:xfrm>
            <a:off x="1684513" y="951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address a sudden power outage?</a:t>
            </a:r>
            <a:endParaRPr sz="1000">
              <a:latin typeface="Titillium Web"/>
              <a:ea typeface="Titillium Web"/>
              <a:cs typeface="Titillium Web"/>
              <a:sym typeface="Titillium Web"/>
            </a:endParaRPr>
          </a:p>
        </p:txBody>
      </p:sp>
      <p:sp>
        <p:nvSpPr>
          <p:cNvPr id="241" name="Google Shape;241;p38"/>
          <p:cNvSpPr/>
          <p:nvPr/>
        </p:nvSpPr>
        <p:spPr>
          <a:xfrm>
            <a:off x="1684525" y="201198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prepare robot to handle deliveries to persons with disabilities?</a:t>
            </a:r>
            <a:endParaRPr sz="1000">
              <a:latin typeface="Titillium Web"/>
              <a:ea typeface="Titillium Web"/>
              <a:cs typeface="Titillium Web"/>
              <a:sym typeface="Titillium Web"/>
            </a:endParaRPr>
          </a:p>
        </p:txBody>
      </p:sp>
      <p:sp>
        <p:nvSpPr>
          <p:cNvPr id="242" name="Google Shape;242;p38"/>
          <p:cNvSpPr/>
          <p:nvPr/>
        </p:nvSpPr>
        <p:spPr>
          <a:xfrm>
            <a:off x="1684525" y="30722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order cancellations?</a:t>
            </a:r>
            <a:endParaRPr sz="1000">
              <a:latin typeface="Titillium Web"/>
              <a:ea typeface="Titillium Web"/>
              <a:cs typeface="Titillium Web"/>
              <a:sym typeface="Titillium Web"/>
            </a:endParaRPr>
          </a:p>
        </p:txBody>
      </p:sp>
      <p:sp>
        <p:nvSpPr>
          <p:cNvPr id="243" name="Google Shape;243;p38"/>
          <p:cNvSpPr/>
          <p:nvPr/>
        </p:nvSpPr>
        <p:spPr>
          <a:xfrm>
            <a:off x="6037275" y="30722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customer returns?</a:t>
            </a:r>
            <a:endParaRPr sz="1000">
              <a:latin typeface="Titillium Web"/>
              <a:ea typeface="Titillium Web"/>
              <a:cs typeface="Titillium Web"/>
              <a:sym typeface="Titillium Web"/>
            </a:endParaRPr>
          </a:p>
        </p:txBody>
      </p:sp>
      <p:sp>
        <p:nvSpPr>
          <p:cNvPr id="244" name="Google Shape;244;p38"/>
          <p:cNvSpPr/>
          <p:nvPr/>
        </p:nvSpPr>
        <p:spPr>
          <a:xfrm>
            <a:off x="2751313" y="951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program robots to address delays in deliveries?</a:t>
            </a:r>
            <a:endParaRPr sz="1000">
              <a:latin typeface="Titillium Web"/>
              <a:ea typeface="Titillium Web"/>
              <a:cs typeface="Titillium Web"/>
              <a:sym typeface="Titillium Web"/>
            </a:endParaRPr>
          </a:p>
        </p:txBody>
      </p:sp>
      <p:sp>
        <p:nvSpPr>
          <p:cNvPr id="245" name="Google Shape;245;p38"/>
          <p:cNvSpPr/>
          <p:nvPr/>
        </p:nvSpPr>
        <p:spPr>
          <a:xfrm>
            <a:off x="2751325" y="201198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accept tips that some customers may want to give a robot?</a:t>
            </a:r>
            <a:endParaRPr sz="1000">
              <a:latin typeface="Titillium Web"/>
              <a:ea typeface="Titillium Web"/>
              <a:cs typeface="Titillium Web"/>
              <a:sym typeface="Titillium Web"/>
            </a:endParaRPr>
          </a:p>
        </p:txBody>
      </p:sp>
      <p:sp>
        <p:nvSpPr>
          <p:cNvPr id="246" name="Google Shape;246;p38"/>
          <p:cNvSpPr/>
          <p:nvPr/>
        </p:nvSpPr>
        <p:spPr>
          <a:xfrm>
            <a:off x="2751325" y="30722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empathy to robots?</a:t>
            </a:r>
            <a:endParaRPr sz="1000">
              <a:latin typeface="Titillium Web"/>
              <a:ea typeface="Titillium Web"/>
              <a:cs typeface="Titillium Web"/>
              <a:sym typeface="Titillium Web"/>
            </a:endParaRPr>
          </a:p>
        </p:txBody>
      </p:sp>
      <p:sp>
        <p:nvSpPr>
          <p:cNvPr id="247" name="Google Shape;247;p38"/>
          <p:cNvSpPr/>
          <p:nvPr/>
        </p:nvSpPr>
        <p:spPr>
          <a:xfrm>
            <a:off x="6037275" y="20119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“emotion” modes in robots?</a:t>
            </a:r>
            <a:endParaRPr sz="1000">
              <a:latin typeface="Titillium Web"/>
              <a:ea typeface="Titillium Web"/>
              <a:cs typeface="Titillium Web"/>
              <a:sym typeface="Titillium Web"/>
            </a:endParaRPr>
          </a:p>
        </p:txBody>
      </p:sp>
      <p:sp>
        <p:nvSpPr>
          <p:cNvPr id="248" name="Google Shape;248;p38"/>
          <p:cNvSpPr/>
          <p:nvPr/>
        </p:nvSpPr>
        <p:spPr>
          <a:xfrm>
            <a:off x="3818113" y="951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interpret and speak different languages?</a:t>
            </a:r>
            <a:endParaRPr sz="1000">
              <a:latin typeface="Titillium Web"/>
              <a:ea typeface="Titillium Web"/>
              <a:cs typeface="Titillium Web"/>
              <a:sym typeface="Titillium Web"/>
            </a:endParaRPr>
          </a:p>
        </p:txBody>
      </p:sp>
      <p:sp>
        <p:nvSpPr>
          <p:cNvPr id="249" name="Google Shape;249;p38"/>
          <p:cNvSpPr/>
          <p:nvPr/>
        </p:nvSpPr>
        <p:spPr>
          <a:xfrm>
            <a:off x="3818125" y="2011988"/>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detect missing items in the order during pickup?</a:t>
            </a:r>
            <a:endParaRPr sz="1000">
              <a:latin typeface="Titillium Web"/>
              <a:ea typeface="Titillium Web"/>
              <a:cs typeface="Titillium Web"/>
              <a:sym typeface="Titillium Web"/>
            </a:endParaRPr>
          </a:p>
        </p:txBody>
      </p:sp>
      <p:sp>
        <p:nvSpPr>
          <p:cNvPr id="250" name="Google Shape;250;p38"/>
          <p:cNvSpPr/>
          <p:nvPr/>
        </p:nvSpPr>
        <p:spPr>
          <a:xfrm>
            <a:off x="3818125" y="307221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Titillium Web"/>
                <a:ea typeface="Titillium Web"/>
                <a:cs typeface="Titillium Web"/>
                <a:sym typeface="Titillium Web"/>
              </a:rPr>
              <a:t>How might we enable robots enter a crowded restaurant to pickup food?</a:t>
            </a:r>
            <a:endParaRPr sz="900">
              <a:latin typeface="Titillium Web"/>
              <a:ea typeface="Titillium Web"/>
              <a:cs typeface="Titillium Web"/>
              <a:sym typeface="Titillium Web"/>
            </a:endParaRPr>
          </a:p>
        </p:txBody>
      </p:sp>
      <p:sp>
        <p:nvSpPr>
          <p:cNvPr id="251" name="Google Shape;251;p38"/>
          <p:cNvSpPr/>
          <p:nvPr/>
        </p:nvSpPr>
        <p:spPr>
          <a:xfrm>
            <a:off x="4927700" y="20120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our robots act like people?</a:t>
            </a:r>
            <a:endParaRPr sz="1000">
              <a:latin typeface="Titillium Web"/>
              <a:ea typeface="Titillium Web"/>
              <a:cs typeface="Titillium Web"/>
              <a:sym typeface="Titillium Web"/>
            </a:endParaRPr>
          </a:p>
        </p:txBody>
      </p:sp>
      <p:sp>
        <p:nvSpPr>
          <p:cNvPr id="252" name="Google Shape;252;p38"/>
          <p:cNvSpPr/>
          <p:nvPr/>
        </p:nvSpPr>
        <p:spPr>
          <a:xfrm>
            <a:off x="4927688" y="30722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help robots talk to people?</a:t>
            </a:r>
            <a:endParaRPr sz="1000">
              <a:latin typeface="Titillium Web"/>
              <a:ea typeface="Titillium Web"/>
              <a:cs typeface="Titillium Web"/>
              <a:sym typeface="Titillium Web"/>
            </a:endParaRPr>
          </a:p>
        </p:txBody>
      </p:sp>
      <p:sp>
        <p:nvSpPr>
          <p:cNvPr id="253" name="Google Shape;253;p38"/>
          <p:cNvSpPr/>
          <p:nvPr/>
        </p:nvSpPr>
        <p:spPr>
          <a:xfrm>
            <a:off x="6037275" y="9517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a:t>
            </a:r>
            <a:endParaRPr sz="1000">
              <a:latin typeface="Titillium Web"/>
              <a:ea typeface="Titillium Web"/>
              <a:cs typeface="Titillium Web"/>
              <a:sym typeface="Titillium Web"/>
            </a:endParaRPr>
          </a:p>
          <a:p>
            <a:pPr marL="0" lvl="0" indent="0" algn="l" rtl="0">
              <a:spcBef>
                <a:spcPts val="0"/>
              </a:spcBef>
              <a:spcAft>
                <a:spcPts val="0"/>
              </a:spcAft>
              <a:buNone/>
            </a:pPr>
            <a:r>
              <a:rPr lang="en" sz="1000">
                <a:latin typeface="Titillium Web"/>
                <a:ea typeface="Titillium Web"/>
                <a:cs typeface="Titillium Web"/>
                <a:sym typeface="Titillium Web"/>
              </a:rPr>
              <a:t>Increase robot speed?</a:t>
            </a:r>
            <a:endParaRPr sz="1000">
              <a:latin typeface="Titillium Web"/>
              <a:ea typeface="Titillium Web"/>
              <a:cs typeface="Titillium Web"/>
              <a:sym typeface="Titillium Web"/>
            </a:endParaRPr>
          </a:p>
        </p:txBody>
      </p:sp>
      <p:sp>
        <p:nvSpPr>
          <p:cNvPr id="254" name="Google Shape;254;p38"/>
          <p:cNvSpPr/>
          <p:nvPr/>
        </p:nvSpPr>
        <p:spPr>
          <a:xfrm>
            <a:off x="4927688" y="9517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interacting with robots more fun?</a:t>
            </a:r>
            <a:endParaRPr sz="1000">
              <a:latin typeface="Titillium Web"/>
              <a:ea typeface="Titillium Web"/>
              <a:cs typeface="Titillium Web"/>
              <a:sym typeface="Titillium Web"/>
            </a:endParaRPr>
          </a:p>
        </p:txBody>
      </p:sp>
      <p:sp>
        <p:nvSpPr>
          <p:cNvPr id="255" name="Google Shape;255;p38"/>
          <p:cNvSpPr txBox="1">
            <a:spLocks noGrp="1"/>
          </p:cNvSpPr>
          <p:nvPr>
            <p:ph type="title" idx="4294967295"/>
          </p:nvPr>
        </p:nvSpPr>
        <p:spPr>
          <a:xfrm>
            <a:off x="311700" y="216425"/>
            <a:ext cx="4072800" cy="5727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3200">
                <a:latin typeface="Titillium Web"/>
                <a:ea typeface="Titillium Web"/>
                <a:cs typeface="Titillium Web"/>
                <a:sym typeface="Titillium Web"/>
              </a:rPr>
              <a:t>How Might We: Alex</a:t>
            </a:r>
            <a:endParaRPr sz="3200">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[Affective/Emotional Intelligence]</a:t>
            </a:r>
            <a:endParaRPr sz="3200"/>
          </a:p>
        </p:txBody>
      </p:sp>
      <p:sp>
        <p:nvSpPr>
          <p:cNvPr id="261" name="Google Shape;261;p39"/>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p:txBody>
      </p:sp>
      <p:sp>
        <p:nvSpPr>
          <p:cNvPr id="262" name="Google Shape;262;p39"/>
          <p:cNvSpPr txBox="1"/>
          <p:nvPr/>
        </p:nvSpPr>
        <p:spPr>
          <a:xfrm>
            <a:off x="644775" y="3925775"/>
            <a:ext cx="24951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[Affective Computing]</a:t>
            </a:r>
            <a:endParaRPr>
              <a:latin typeface="Open Sans"/>
              <a:ea typeface="Open Sans"/>
              <a:cs typeface="Open Sans"/>
              <a:sym typeface="Open Sans"/>
            </a:endParaRPr>
          </a:p>
        </p:txBody>
      </p:sp>
      <p:sp>
        <p:nvSpPr>
          <p:cNvPr id="263" name="Google Shape;263;p39"/>
          <p:cNvSpPr/>
          <p:nvPr/>
        </p:nvSpPr>
        <p:spPr>
          <a:xfrm>
            <a:off x="969450" y="13427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empathy to robots?</a:t>
            </a:r>
            <a:endParaRPr sz="1000">
              <a:latin typeface="Titillium Web"/>
              <a:ea typeface="Titillium Web"/>
              <a:cs typeface="Titillium Web"/>
              <a:sym typeface="Titillium Web"/>
            </a:endParaRPr>
          </a:p>
        </p:txBody>
      </p:sp>
      <p:sp>
        <p:nvSpPr>
          <p:cNvPr id="264" name="Google Shape;264;p39"/>
          <p:cNvSpPr txBox="1"/>
          <p:nvPr/>
        </p:nvSpPr>
        <p:spPr>
          <a:xfrm>
            <a:off x="3728600" y="3925775"/>
            <a:ext cx="24201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[Human-Robot Interaction]</a:t>
            </a:r>
            <a:endParaRPr>
              <a:latin typeface="Open Sans"/>
              <a:ea typeface="Open Sans"/>
              <a:cs typeface="Open Sans"/>
              <a:sym typeface="Open Sans"/>
            </a:endParaRPr>
          </a:p>
        </p:txBody>
      </p:sp>
      <p:sp>
        <p:nvSpPr>
          <p:cNvPr id="265" name="Google Shape;265;p39"/>
          <p:cNvSpPr/>
          <p:nvPr/>
        </p:nvSpPr>
        <p:spPr>
          <a:xfrm>
            <a:off x="644775" y="28267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give robots a personality?</a:t>
            </a:r>
            <a:endParaRPr sz="1000">
              <a:latin typeface="Titillium Web"/>
              <a:ea typeface="Titillium Web"/>
              <a:cs typeface="Titillium Web"/>
              <a:sym typeface="Titillium Web"/>
            </a:endParaRPr>
          </a:p>
        </p:txBody>
      </p:sp>
      <p:sp>
        <p:nvSpPr>
          <p:cNvPr id="266" name="Google Shape;266;p39"/>
          <p:cNvSpPr/>
          <p:nvPr/>
        </p:nvSpPr>
        <p:spPr>
          <a:xfrm>
            <a:off x="862875" y="20120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implement affective computing in robots?</a:t>
            </a:r>
            <a:endParaRPr sz="1000">
              <a:latin typeface="Titillium Web"/>
              <a:ea typeface="Titillium Web"/>
              <a:cs typeface="Titillium Web"/>
              <a:sym typeface="Titillium Web"/>
            </a:endParaRPr>
          </a:p>
        </p:txBody>
      </p:sp>
      <p:sp>
        <p:nvSpPr>
          <p:cNvPr id="267" name="Google Shape;267;p39"/>
          <p:cNvSpPr/>
          <p:nvPr/>
        </p:nvSpPr>
        <p:spPr>
          <a:xfrm>
            <a:off x="3997825" y="13427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construct robot greetings for interacting with users?</a:t>
            </a:r>
            <a:endParaRPr sz="1000">
              <a:latin typeface="Titillium Web"/>
              <a:ea typeface="Titillium Web"/>
              <a:cs typeface="Titillium Web"/>
              <a:sym typeface="Titillium Web"/>
            </a:endParaRPr>
          </a:p>
        </p:txBody>
      </p:sp>
      <p:sp>
        <p:nvSpPr>
          <p:cNvPr id="268" name="Google Shape;268;p39"/>
          <p:cNvSpPr/>
          <p:nvPr/>
        </p:nvSpPr>
        <p:spPr>
          <a:xfrm>
            <a:off x="6889850" y="18166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evaluate customer satisfaction upon delivery?</a:t>
            </a:r>
            <a:endParaRPr sz="1000">
              <a:latin typeface="Titillium Web"/>
              <a:ea typeface="Titillium Web"/>
              <a:cs typeface="Titillium Web"/>
              <a:sym typeface="Titillium Web"/>
            </a:endParaRPr>
          </a:p>
        </p:txBody>
      </p:sp>
      <p:sp>
        <p:nvSpPr>
          <p:cNvPr id="269" name="Google Shape;269;p39"/>
          <p:cNvSpPr/>
          <p:nvPr/>
        </p:nvSpPr>
        <p:spPr>
          <a:xfrm>
            <a:off x="3986213" y="21516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users to interact with humans?</a:t>
            </a:r>
            <a:endParaRPr sz="1000">
              <a:latin typeface="Titillium Web"/>
              <a:ea typeface="Titillium Web"/>
              <a:cs typeface="Titillium Web"/>
              <a:sym typeface="Titillium Web"/>
            </a:endParaRPr>
          </a:p>
        </p:txBody>
      </p:sp>
      <p:sp>
        <p:nvSpPr>
          <p:cNvPr id="270" name="Google Shape;270;p39"/>
          <p:cNvSpPr/>
          <p:nvPr/>
        </p:nvSpPr>
        <p:spPr>
          <a:xfrm>
            <a:off x="3986213" y="29156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have robots entertain customers at delivery?</a:t>
            </a:r>
            <a:endParaRPr sz="1000">
              <a:latin typeface="Titillium Web"/>
              <a:ea typeface="Titillium Web"/>
              <a:cs typeface="Titillium Web"/>
              <a:sym typeface="Titillium Web"/>
            </a:endParaRPr>
          </a:p>
        </p:txBody>
      </p:sp>
      <p:sp>
        <p:nvSpPr>
          <p:cNvPr id="271" name="Google Shape;271;p39"/>
          <p:cNvSpPr/>
          <p:nvPr/>
        </p:nvSpPr>
        <p:spPr>
          <a:xfrm>
            <a:off x="1979550" y="1161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“emotion” modes in robots?</a:t>
            </a:r>
            <a:endParaRPr sz="1000">
              <a:latin typeface="Titillium Web"/>
              <a:ea typeface="Titillium Web"/>
              <a:cs typeface="Titillium Web"/>
              <a:sym typeface="Titillium Web"/>
            </a:endParaRPr>
          </a:p>
        </p:txBody>
      </p:sp>
      <p:sp>
        <p:nvSpPr>
          <p:cNvPr id="272" name="Google Shape;272;p39"/>
          <p:cNvSpPr/>
          <p:nvPr/>
        </p:nvSpPr>
        <p:spPr>
          <a:xfrm>
            <a:off x="6410650" y="2692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robots not scary for dogs?</a:t>
            </a:r>
            <a:endParaRPr sz="1000">
              <a:latin typeface="Titillium Web"/>
              <a:ea typeface="Titillium Web"/>
              <a:cs typeface="Titillium Web"/>
              <a:sym typeface="Titillium Web"/>
            </a:endParaRPr>
          </a:p>
        </p:txBody>
      </p:sp>
      <p:sp>
        <p:nvSpPr>
          <p:cNvPr id="273" name="Google Shape;273;p39"/>
          <p:cNvSpPr/>
          <p:nvPr/>
        </p:nvSpPr>
        <p:spPr>
          <a:xfrm>
            <a:off x="1876250" y="19618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our robots act like people?</a:t>
            </a:r>
            <a:endParaRPr sz="1000">
              <a:latin typeface="Titillium Web"/>
              <a:ea typeface="Titillium Web"/>
              <a:cs typeface="Titillium Web"/>
              <a:sym typeface="Titillium Web"/>
            </a:endParaRPr>
          </a:p>
        </p:txBody>
      </p:sp>
      <p:sp>
        <p:nvSpPr>
          <p:cNvPr id="274" name="Google Shape;274;p39"/>
          <p:cNvSpPr/>
          <p:nvPr/>
        </p:nvSpPr>
        <p:spPr>
          <a:xfrm>
            <a:off x="1654875" y="269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teach robots manners? </a:t>
            </a:r>
            <a:endParaRPr sz="1000">
              <a:latin typeface="Titillium Web"/>
              <a:ea typeface="Titillium Web"/>
              <a:cs typeface="Titillium Web"/>
              <a:sym typeface="Titillium Web"/>
            </a:endParaRPr>
          </a:p>
        </p:txBody>
      </p:sp>
      <p:sp>
        <p:nvSpPr>
          <p:cNvPr id="275" name="Google Shape;275;p39"/>
          <p:cNvSpPr/>
          <p:nvPr/>
        </p:nvSpPr>
        <p:spPr>
          <a:xfrm>
            <a:off x="7339275" y="269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prepare robot to handle deliveries to persons with disabilities?</a:t>
            </a:r>
            <a:endParaRPr sz="1000">
              <a:latin typeface="Titillium Web"/>
              <a:ea typeface="Titillium Web"/>
              <a:cs typeface="Titillium Web"/>
              <a:sym typeface="Titillium Web"/>
            </a:endParaRPr>
          </a:p>
        </p:txBody>
      </p:sp>
      <p:sp>
        <p:nvSpPr>
          <p:cNvPr id="276" name="Google Shape;276;p39"/>
          <p:cNvSpPr/>
          <p:nvPr/>
        </p:nvSpPr>
        <p:spPr>
          <a:xfrm>
            <a:off x="4959700" y="21714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help robots talk to people?</a:t>
            </a:r>
            <a:endParaRPr sz="1000">
              <a:latin typeface="Titillium Web"/>
              <a:ea typeface="Titillium Web"/>
              <a:cs typeface="Titillium Web"/>
              <a:sym typeface="Titillium Web"/>
            </a:endParaRPr>
          </a:p>
        </p:txBody>
      </p:sp>
      <p:sp>
        <p:nvSpPr>
          <p:cNvPr id="277" name="Google Shape;277;p39"/>
          <p:cNvSpPr txBox="1"/>
          <p:nvPr/>
        </p:nvSpPr>
        <p:spPr>
          <a:xfrm>
            <a:off x="6558200" y="39257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[Edge Cases]</a:t>
            </a:r>
            <a:endParaRPr>
              <a:latin typeface="Open Sans"/>
              <a:ea typeface="Open Sans"/>
              <a:cs typeface="Open Sans"/>
              <a:sym typeface="Open Sans"/>
            </a:endParaRPr>
          </a:p>
        </p:txBody>
      </p:sp>
      <p:sp>
        <p:nvSpPr>
          <p:cNvPr id="278" name="Google Shape;278;p39"/>
          <p:cNvSpPr/>
          <p:nvPr/>
        </p:nvSpPr>
        <p:spPr>
          <a:xfrm>
            <a:off x="5013750" y="29065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make interacting with robots more fun?</a:t>
            </a:r>
            <a:endParaRPr sz="1000">
              <a:latin typeface="Titillium Web"/>
              <a:ea typeface="Titillium Web"/>
              <a:cs typeface="Titillium Web"/>
              <a:sym typeface="Titillium Web"/>
            </a:endParaRPr>
          </a:p>
        </p:txBody>
      </p:sp>
      <p:sp>
        <p:nvSpPr>
          <p:cNvPr id="279" name="Google Shape;279;p39"/>
          <p:cNvSpPr/>
          <p:nvPr/>
        </p:nvSpPr>
        <p:spPr>
          <a:xfrm>
            <a:off x="4959688" y="1342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tillium Web"/>
                <a:ea typeface="Titillium Web"/>
                <a:cs typeface="Titillium Web"/>
                <a:sym typeface="Titillium Web"/>
              </a:rPr>
              <a:t>How might we enable robots to interpret and speak different languages?</a:t>
            </a:r>
            <a:endParaRPr sz="1000">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3538</Words>
  <Application>Microsoft Office PowerPoint</Application>
  <PresentationFormat>On-screen Show (16:9)</PresentationFormat>
  <Paragraphs>475</Paragraphs>
  <Slides>43</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Titillium Web</vt:lpstr>
      <vt:lpstr>Cabin</vt:lpstr>
      <vt:lpstr>Arial</vt:lpstr>
      <vt:lpstr>Open Sans</vt:lpstr>
      <vt:lpstr>Simple Light</vt:lpstr>
      <vt:lpstr>Udacity Template 16x9</vt:lpstr>
      <vt:lpstr>DoorDash: Autonomous Delivery</vt:lpstr>
      <vt:lpstr>Set the stage</vt:lpstr>
      <vt:lpstr>Initial PRD</vt:lpstr>
      <vt:lpstr>Understand</vt:lpstr>
      <vt:lpstr>How Might We: Christopher</vt:lpstr>
      <vt:lpstr>How Might We: Shin</vt:lpstr>
      <vt:lpstr>How Might We: Tiffany</vt:lpstr>
      <vt:lpstr>How Might We: Alex</vt:lpstr>
      <vt:lpstr>[Affective/Emotional Intelligence]</vt:lpstr>
      <vt:lpstr>[Quality Assurance] </vt:lpstr>
      <vt:lpstr>[Maintenance &amp; Control]</vt:lpstr>
      <vt:lpstr>[Path Planning &amp; Obstacle Avoidance]</vt:lpstr>
      <vt:lpstr>[Security &amp; Safety]</vt:lpstr>
      <vt:lpstr>[Performance] </vt:lpstr>
      <vt:lpstr>Others</vt:lpstr>
      <vt:lpstr>Sprint Focus</vt:lpstr>
      <vt:lpstr>Define</vt:lpstr>
      <vt:lpstr>Success Metrics</vt:lpstr>
      <vt:lpstr>“DoorDash: Robots Get it Right” by MIT Media Lab</vt:lpstr>
      <vt:lpstr>Sketch</vt:lpstr>
      <vt:lpstr>8 Sketches</vt:lpstr>
      <vt:lpstr>Login/Missing Item Sketch</vt:lpstr>
      <vt:lpstr>Map/Messages Sketch</vt:lpstr>
      <vt:lpstr>Decide</vt:lpstr>
      <vt:lpstr>Decision</vt:lpstr>
      <vt:lpstr>Prototype</vt:lpstr>
      <vt:lpstr>Storyboard</vt:lpstr>
      <vt:lpstr>Storyboard</vt:lpstr>
      <vt:lpstr>Storyboard</vt:lpstr>
      <vt:lpstr>Prototype</vt:lpstr>
      <vt:lpstr>Prototype</vt:lpstr>
      <vt:lpstr>Validate</vt:lpstr>
      <vt:lpstr>Plan and recruit for research</vt:lpstr>
      <vt:lpstr>User Testing</vt:lpstr>
      <vt:lpstr>User Testing</vt:lpstr>
      <vt:lpstr>Improvements</vt:lpstr>
      <vt:lpstr>Feasibility</vt:lpstr>
      <vt:lpstr>Iterate</vt:lpstr>
      <vt:lpstr>Prototype v2</vt:lpstr>
      <vt:lpstr>Prototype v2</vt:lpstr>
      <vt:lpstr>User Testing Round 2</vt:lpstr>
      <vt:lpstr>Handoff</vt:lpstr>
      <vt:lpstr>Updated PRD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DoorDash: Autonomous Delivery</dc:title>
  <cp:lastModifiedBy>Christopher Ohara</cp:lastModifiedBy>
  <cp:revision>1</cp:revision>
  <dcterms:modified xsi:type="dcterms:W3CDTF">2020-02-07T23:43:37Z</dcterms:modified>
</cp:coreProperties>
</file>