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71" r:id="rId7"/>
    <p:sldId id="272" r:id="rId8"/>
    <p:sldId id="260" r:id="rId9"/>
    <p:sldId id="269" r:id="rId10"/>
    <p:sldId id="270" r:id="rId11"/>
    <p:sldId id="273" r:id="rId12"/>
    <p:sldId id="261" r:id="rId13"/>
    <p:sldId id="266" r:id="rId14"/>
    <p:sldId id="268" r:id="rId15"/>
    <p:sldId id="274" r:id="rId16"/>
    <p:sldId id="275" r:id="rId17"/>
    <p:sldId id="262" r:id="rId18"/>
    <p:sldId id="265" r:id="rId19"/>
    <p:sldId id="26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3" autoAdjust="0"/>
    <p:restoredTop sz="94660"/>
  </p:normalViewPr>
  <p:slideViewPr>
    <p:cSldViewPr snapToGrid="0">
      <p:cViewPr>
        <p:scale>
          <a:sx n="100" d="100"/>
          <a:sy n="100" d="100"/>
        </p:scale>
        <p:origin x="88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EF25F-4F52-4332-F28B-79F52D0CC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D8D926-7353-590B-C260-49BC4EA35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8D9FA-BA0D-182B-63C4-88E9F39E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F4AD4-36FA-5744-2FF7-9214316D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E1D9FB-70DA-D9C7-877C-FAE5E860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62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B83E25-D395-4139-2BAD-749F1C3E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8B38B2-B733-095B-FC23-3A03EB881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F2BA0-8FD4-42C1-AC1C-0687F74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163F6-0085-D0DF-BCF4-948525AC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219031-0E45-589D-E93E-D9EFE116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6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EA27EC-F5D7-0FBE-886A-8B97D1BF8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2F8C3F-4854-51C0-46D4-EAD8F77E2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80358B-E0A0-B670-B449-8B400F57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B0562C-88B1-A96B-1F90-650FDDE8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622A0A-3362-C4B1-4AED-7AEAD4D5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18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4D887-9CB0-C71B-BC85-07502957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0F7768-7C08-74EB-ED54-50193CCA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21309-7A44-365F-E7EE-D93C6B7F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84A26-3CDB-2D70-90F5-4BAAB114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9FA3FC-E5E9-3081-F34F-A73DEF28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2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4C793-EC52-9E1A-13FB-3A06BB5E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94101-446E-A6C6-4F11-300FD761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0C28B1-665A-C59D-1928-810664D3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B8FB52-CECF-F9ED-D25A-95E4B173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AE40D-5205-27CA-FDAF-41EFF1C5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6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40693-F2BC-4E02-A221-F27F9527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1EDD31-05FD-62E7-806C-7835AA76A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866701-8203-4C8E-42D7-ECE28E5D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64BB8E-3F90-8C8E-8C6D-433877CF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B2EDC6-D347-3D9E-7E97-F47D0F1D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C15948-9C5F-3BBD-01E3-BAE8C9F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0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EE608-296F-6EC4-853E-99B9516DF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32885-AE66-D92B-AFB7-E2A623741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DA7EC2-167E-97FD-DD5A-9D365E94D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51CE75-150A-A8A1-CBE3-B74EE3CB4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2820A6-0C38-4B1D-AA35-03621D2D3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41E28B-8643-B39C-02F6-B7AAA74A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2A39DE-8E20-74B9-7FA9-3C87D9CD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1DAF7D9-8914-FAD8-A251-1B5EF870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99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FB6CB-D317-1FCA-2CFB-19435D59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9DEB14-394F-B085-1405-0CEAD946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CF5BBF-3834-00AF-CF1E-1FF0FA06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F82790-31E5-DA13-6554-55C03ED9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60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D1BDD3-0CA0-E438-9906-18B501CB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462EA8-DC80-029A-FFCE-C1F580B6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83E980-C6D0-92EB-00F0-7E4D2D91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2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AA0C1-4E47-C7AC-03A6-8FB79B43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B6D688-1046-5BAD-B2E2-D21D1D51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252E73-B4D8-37FC-9A74-471F37C5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FB4E99-5449-713B-AD4D-D32FC5F0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B36287-7BAF-D27E-87E6-0CDA2445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AEE095-85DA-CA30-038B-CD6E0367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79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AAAE7-E167-BAE8-EF28-D90EC332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44063BE-0161-45CA-396B-03BD00ABA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D90D20-114D-DB3A-60AB-634D02E10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DBB8D2-059E-EAF1-F15D-A9E6C9C9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498A0E-6415-68FE-0253-08D68E43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FE2A1E-135E-6F7D-CC9A-7EE7B980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96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17C31B-AA49-FD5E-5D95-DFEDB159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602C51-B66B-5B11-9C0F-1A97C083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E2299A-DE85-9D34-7F17-EC4788201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BC0BF-F2AC-4482-905E-FD9F608EE5B4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3959E1-B62F-1571-38F1-3F54805E9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D5407-94B2-5446-94F1-32E4F640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2BBD6-FC2D-4D33-B1EC-F43933795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00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30794E-0704-DFD9-C1F5-2E0704AC73EC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ゲーム開発総合体験</a:t>
            </a:r>
            <a:endParaRPr kumimoji="1" lang="en-US" altLang="ja-JP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図 9" descr="人, 屋内, テーブル, 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49432FB-0A9C-4A35-32EE-ECB5EFC7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3" r="326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図 7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8EC3672-FA10-F2CF-B374-AFE52CBAA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8762DF-0BA6-1699-B8DC-758234BCA345}"/>
              </a:ext>
            </a:extLst>
          </p:cNvPr>
          <p:cNvSpPr txBox="1"/>
          <p:nvPr/>
        </p:nvSpPr>
        <p:spPr>
          <a:xfrm>
            <a:off x="760691" y="4630582"/>
            <a:ext cx="3734014" cy="448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ゲーム制作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年制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CG</a:t>
            </a:r>
            <a:r>
              <a:rPr kumimoji="1" lang="ja-JP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・映像制作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173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C0FEE-CD87-29C9-02B9-01DA61643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6168946-2B44-CF41-F2C5-696BBE0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BC8592-2DD7-4D03-D486-CC32CFABB533}"/>
              </a:ext>
            </a:extLst>
          </p:cNvPr>
          <p:cNvSpPr txBox="1"/>
          <p:nvPr/>
        </p:nvSpPr>
        <p:spPr>
          <a:xfrm>
            <a:off x="361096" y="2705725"/>
            <a:ext cx="11469807" cy="1446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8800" b="1" dirty="0"/>
              <a:t>ここからは前で解説！</a:t>
            </a:r>
          </a:p>
        </p:txBody>
      </p:sp>
    </p:spTree>
    <p:extLst>
      <p:ext uri="{BB962C8B-B14F-4D97-AF65-F5344CB8AC3E}">
        <p14:creationId xmlns:p14="http://schemas.microsoft.com/office/powerpoint/2010/main" val="249938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85A74-A880-791F-EFD7-4C8BC1DDB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934D86-2D17-0101-5437-591C0AE85E23}"/>
              </a:ext>
            </a:extLst>
          </p:cNvPr>
          <p:cNvSpPr txBox="1"/>
          <p:nvPr/>
        </p:nvSpPr>
        <p:spPr>
          <a:xfrm>
            <a:off x="224003" y="116546"/>
            <a:ext cx="2112797" cy="7089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ヒント</a:t>
            </a:r>
            <a:endParaRPr kumimoji="1" lang="en-US" altLang="ja-JP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80CB8F1-5004-3731-E476-AFA10845B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F233AA-84FC-9843-A35C-77E861BF36AA}"/>
              </a:ext>
            </a:extLst>
          </p:cNvPr>
          <p:cNvSpPr txBox="1"/>
          <p:nvPr/>
        </p:nvSpPr>
        <p:spPr>
          <a:xfrm>
            <a:off x="6621244" y="1428440"/>
            <a:ext cx="55707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設定する動作に</a:t>
            </a:r>
            <a:endParaRPr lang="en-US" altLang="ja-JP" sz="2800" dirty="0"/>
          </a:p>
          <a:p>
            <a:r>
              <a:rPr lang="ja-JP" altLang="en-US" sz="2800" dirty="0"/>
              <a:t>別のアニメーションを入れると、</a:t>
            </a:r>
            <a:endParaRPr lang="en-US" altLang="ja-JP" sz="2800" dirty="0"/>
          </a:p>
          <a:p>
            <a:r>
              <a:rPr lang="ja-JP" altLang="en-US" sz="2800" dirty="0"/>
              <a:t>歩いてるのに勝利ポーズを</a:t>
            </a:r>
            <a:endParaRPr lang="en-US" altLang="ja-JP" sz="2800" dirty="0"/>
          </a:p>
          <a:p>
            <a:r>
              <a:rPr lang="ja-JP" altLang="en-US" sz="2800" dirty="0"/>
              <a:t>取らせたり出来る。</a:t>
            </a:r>
            <a:endParaRPr lang="en-US" altLang="ja-JP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ECED0E-FA12-52E4-1A44-45B43D903EF1}"/>
              </a:ext>
            </a:extLst>
          </p:cNvPr>
          <p:cNvSpPr txBox="1"/>
          <p:nvPr/>
        </p:nvSpPr>
        <p:spPr>
          <a:xfrm>
            <a:off x="6621244" y="3651250"/>
            <a:ext cx="53142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個性的な動きをさせて、</a:t>
            </a:r>
            <a:endParaRPr kumimoji="1" lang="en-US" altLang="ja-JP" sz="2800" dirty="0"/>
          </a:p>
          <a:p>
            <a:r>
              <a:rPr lang="ja-JP" altLang="en-US" sz="4000" b="1" dirty="0">
                <a:solidFill>
                  <a:srgbClr val="FF0000"/>
                </a:solidFill>
              </a:rPr>
              <a:t>特徴</a:t>
            </a:r>
            <a:r>
              <a:rPr lang="ja-JP" altLang="en-US" sz="4000" dirty="0"/>
              <a:t>を出していこう！</a:t>
            </a:r>
            <a:endParaRPr lang="en-US" altLang="ja-JP" sz="4000" dirty="0"/>
          </a:p>
        </p:txBody>
      </p:sp>
      <p:pic>
        <p:nvPicPr>
          <p:cNvPr id="4" name="図 3" descr="コンピューターゲーム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4510531-35E8-F5AC-C5C4-BBA8F7A5C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1328757"/>
            <a:ext cx="6317651" cy="4113194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E2DEF05A-246A-B525-10DF-3D6A43E1E5A6}"/>
              </a:ext>
            </a:extLst>
          </p:cNvPr>
          <p:cNvSpPr/>
          <p:nvPr/>
        </p:nvSpPr>
        <p:spPr>
          <a:xfrm>
            <a:off x="5099050" y="3511550"/>
            <a:ext cx="514350" cy="139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FE5DB4E-DEDE-D568-E0A1-C4F88F040805}"/>
              </a:ext>
            </a:extLst>
          </p:cNvPr>
          <p:cNvSpPr/>
          <p:nvPr/>
        </p:nvSpPr>
        <p:spPr>
          <a:xfrm>
            <a:off x="3076274" y="4790022"/>
            <a:ext cx="676575" cy="7392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7446E1-4A45-DDE1-9F3B-D398B0BA0D6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00450" y="3581400"/>
            <a:ext cx="1498600" cy="14533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6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500D-53AE-40AA-000A-A17716E0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60D69C-6FBF-C3EE-BA16-B483A524A305}"/>
              </a:ext>
            </a:extLst>
          </p:cNvPr>
          <p:cNvSpPr txBox="1"/>
          <p:nvPr/>
        </p:nvSpPr>
        <p:spPr>
          <a:xfrm>
            <a:off x="679450" y="-137160"/>
            <a:ext cx="499745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</a:t>
            </a:r>
            <a:r>
              <a:rPr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ゲーム</a:t>
            </a:r>
            <a:r>
              <a:rPr kumimoji="1"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作成</a:t>
            </a:r>
            <a:endParaRPr kumimoji="1" lang="en-US" altLang="ja-JP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図 9" descr="人, 屋内, テーブル, 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78E9FDC-DD37-2890-ADFD-2CC4A330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3" r="326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図 7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116405F-CDBF-4530-1B37-DD37FE440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72377E-1518-1A5D-0D4D-38D0341E47B0}"/>
              </a:ext>
            </a:extLst>
          </p:cNvPr>
          <p:cNvSpPr txBox="1"/>
          <p:nvPr/>
        </p:nvSpPr>
        <p:spPr>
          <a:xfrm>
            <a:off x="855941" y="3429000"/>
            <a:ext cx="3734014" cy="448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ゲーム制作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年制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CG</a:t>
            </a:r>
            <a:r>
              <a:rPr kumimoji="1" lang="ja-JP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・映像制作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443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1B154-32B3-CE1C-D3F1-CE9455A71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5B6A21-80E9-F7D6-4758-25EA224665CC}"/>
              </a:ext>
            </a:extLst>
          </p:cNvPr>
          <p:cNvSpPr txBox="1"/>
          <p:nvPr/>
        </p:nvSpPr>
        <p:spPr>
          <a:xfrm>
            <a:off x="224003" y="116546"/>
            <a:ext cx="10183647" cy="708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作成したキャラクタを使用してゲーム制作！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2D7DA10-B08B-C00B-89ED-45ED3F482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図 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6DE8E1D-7DAC-E056-7E09-6D9A4D50A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4" y="1923371"/>
            <a:ext cx="5092976" cy="3003550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15222F36-E743-22E1-FBDF-031EC14B828E}"/>
              </a:ext>
            </a:extLst>
          </p:cNvPr>
          <p:cNvSpPr/>
          <p:nvPr/>
        </p:nvSpPr>
        <p:spPr>
          <a:xfrm>
            <a:off x="5473700" y="2927350"/>
            <a:ext cx="1092200" cy="1092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093E045-5033-F85B-E44A-0ED729985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923371"/>
            <a:ext cx="5304143" cy="300355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4FD37-E4AC-33AF-A473-6AB5E2D5916E}"/>
              </a:ext>
            </a:extLst>
          </p:cNvPr>
          <p:cNvSpPr txBox="1"/>
          <p:nvPr/>
        </p:nvSpPr>
        <p:spPr>
          <a:xfrm>
            <a:off x="1031875" y="5716962"/>
            <a:ext cx="1012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面白くないゲームを</a:t>
            </a:r>
            <a:r>
              <a:rPr kumimoji="1" lang="ja-JP" altLang="en-US" sz="2800" b="1" dirty="0"/>
              <a:t>、面白く！</a:t>
            </a:r>
          </a:p>
        </p:txBody>
      </p:sp>
    </p:spTree>
    <p:extLst>
      <p:ext uri="{BB962C8B-B14F-4D97-AF65-F5344CB8AC3E}">
        <p14:creationId xmlns:p14="http://schemas.microsoft.com/office/powerpoint/2010/main" val="350511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22806-82FC-C21F-3F54-3AE546034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7BF2ACF-44AA-5516-0D16-4C9655797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9E4F5E-C663-9167-DFAA-F64B6CC2A458}"/>
              </a:ext>
            </a:extLst>
          </p:cNvPr>
          <p:cNvSpPr txBox="1"/>
          <p:nvPr/>
        </p:nvSpPr>
        <p:spPr>
          <a:xfrm>
            <a:off x="361096" y="2705725"/>
            <a:ext cx="11469807" cy="1446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8800" b="1" dirty="0"/>
              <a:t>ここからは前で解説！</a:t>
            </a:r>
          </a:p>
        </p:txBody>
      </p:sp>
    </p:spTree>
    <p:extLst>
      <p:ext uri="{BB962C8B-B14F-4D97-AF65-F5344CB8AC3E}">
        <p14:creationId xmlns:p14="http://schemas.microsoft.com/office/powerpoint/2010/main" val="157239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FAB8F-D999-70B7-859D-5D0470DBF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3B6498-FADF-E4A1-769A-D4E7582F2DB0}"/>
              </a:ext>
            </a:extLst>
          </p:cNvPr>
          <p:cNvSpPr txBox="1"/>
          <p:nvPr/>
        </p:nvSpPr>
        <p:spPr>
          <a:xfrm>
            <a:off x="224003" y="116546"/>
            <a:ext cx="2112797" cy="7089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ヒント１</a:t>
            </a:r>
            <a:endParaRPr kumimoji="1" lang="en-US" altLang="ja-JP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7348632-2968-EE79-F78F-2EFDF3ED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CA0E18A-827F-0CF4-EFAC-B2F1FABEC025}"/>
              </a:ext>
            </a:extLst>
          </p:cNvPr>
          <p:cNvSpPr txBox="1"/>
          <p:nvPr/>
        </p:nvSpPr>
        <p:spPr>
          <a:xfrm>
            <a:off x="6341844" y="1100539"/>
            <a:ext cx="44935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インスペクター上の数値を</a:t>
            </a:r>
            <a:endParaRPr lang="en-US" altLang="ja-JP" sz="2800" dirty="0"/>
          </a:p>
          <a:p>
            <a:r>
              <a:rPr lang="ja-JP" altLang="en-US" sz="2800" dirty="0"/>
              <a:t>弄ることで、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Player</a:t>
            </a:r>
            <a:r>
              <a:rPr lang="ja-JP" altLang="en-US" sz="2800" dirty="0"/>
              <a:t>の速度や</a:t>
            </a:r>
            <a:endParaRPr lang="en-US" altLang="ja-JP" sz="2800" dirty="0"/>
          </a:p>
          <a:p>
            <a:r>
              <a:rPr lang="ja-JP" altLang="en-US" sz="2800" dirty="0"/>
              <a:t>敵の速度を調整できる。</a:t>
            </a:r>
            <a:endParaRPr lang="en-US" altLang="ja-JP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0FD7D1B-A708-4BF7-BDA2-F4B38BC1B7B3}"/>
              </a:ext>
            </a:extLst>
          </p:cNvPr>
          <p:cNvSpPr txBox="1"/>
          <p:nvPr/>
        </p:nvSpPr>
        <p:spPr>
          <a:xfrm>
            <a:off x="6341844" y="3962400"/>
            <a:ext cx="5827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面白い状態に調整して、</a:t>
            </a:r>
            <a:endParaRPr kumimoji="1" lang="en-US" altLang="ja-JP" sz="2800" dirty="0"/>
          </a:p>
          <a:p>
            <a:r>
              <a:rPr lang="ja-JP" altLang="en-US" sz="4000" b="1" dirty="0">
                <a:solidFill>
                  <a:srgbClr val="FF0000"/>
                </a:solidFill>
              </a:rPr>
              <a:t>クソゲー</a:t>
            </a:r>
            <a:r>
              <a:rPr lang="ja-JP" altLang="en-US" sz="4000" dirty="0"/>
              <a:t>を回避しよう！</a:t>
            </a:r>
            <a:endParaRPr lang="en-US" altLang="ja-JP" sz="4000" dirty="0"/>
          </a:p>
        </p:txBody>
      </p:sp>
      <p:pic>
        <p:nvPicPr>
          <p:cNvPr id="8" name="図 7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F4CA601-D451-95F2-FD65-5F04DD8E8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9" y="1100539"/>
            <a:ext cx="5447280" cy="1189822"/>
          </a:xfrm>
          <a:prstGeom prst="rect">
            <a:avLst/>
          </a:prstGeom>
        </p:spPr>
      </p:pic>
      <p:pic>
        <p:nvPicPr>
          <p:cNvPr id="11" name="図 10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75F26BA-379D-D16C-4F87-CA7602999A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9" y="2438400"/>
            <a:ext cx="5441136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8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557-4F11-6729-C419-A1E0338C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922F0AE-504A-6382-FF7E-F2E41A7A934A}"/>
              </a:ext>
            </a:extLst>
          </p:cNvPr>
          <p:cNvSpPr txBox="1"/>
          <p:nvPr/>
        </p:nvSpPr>
        <p:spPr>
          <a:xfrm>
            <a:off x="224003" y="116546"/>
            <a:ext cx="2112797" cy="7089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ヒント２</a:t>
            </a:r>
            <a:endParaRPr kumimoji="1" lang="en-US" altLang="ja-JP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D978B42-3478-D0F0-6D28-56781537F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213F5C-596C-7329-856C-5D9CB5A82E56}"/>
              </a:ext>
            </a:extLst>
          </p:cNvPr>
          <p:cNvSpPr txBox="1"/>
          <p:nvPr/>
        </p:nvSpPr>
        <p:spPr>
          <a:xfrm>
            <a:off x="5749022" y="425969"/>
            <a:ext cx="5570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カメラスクリプトの</a:t>
            </a:r>
            <a:endParaRPr lang="en-US" altLang="ja-JP" sz="2800" dirty="0"/>
          </a:p>
          <a:p>
            <a:r>
              <a:rPr lang="ja-JP" altLang="en-US" sz="2800" dirty="0"/>
              <a:t>チェックを入れるかいれないかで</a:t>
            </a:r>
            <a:endParaRPr lang="en-US" altLang="ja-JP" sz="2800" dirty="0"/>
          </a:p>
          <a:p>
            <a:r>
              <a:rPr lang="ja-JP" altLang="en-US" sz="2800" dirty="0"/>
              <a:t>カメラ視点を変更できる。</a:t>
            </a:r>
            <a:endParaRPr lang="en-US" altLang="ja-JP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3B35DC-BE5C-1750-9D1B-E4142DDEB50A}"/>
              </a:ext>
            </a:extLst>
          </p:cNvPr>
          <p:cNvSpPr txBox="1"/>
          <p:nvPr/>
        </p:nvSpPr>
        <p:spPr>
          <a:xfrm>
            <a:off x="6133743" y="2080929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>
                <a:solidFill>
                  <a:srgbClr val="FF0000"/>
                </a:solidFill>
              </a:rPr>
              <a:t>好みの視点で</a:t>
            </a:r>
            <a:br>
              <a:rPr lang="en-US" altLang="ja-JP" sz="4000" b="1" dirty="0">
                <a:solidFill>
                  <a:srgbClr val="FF0000"/>
                </a:solidFill>
              </a:rPr>
            </a:br>
            <a:r>
              <a:rPr lang="ja-JP" altLang="en-US" sz="4000" b="1" dirty="0">
                <a:solidFill>
                  <a:srgbClr val="FF0000"/>
                </a:solidFill>
              </a:rPr>
              <a:t>　</a:t>
            </a:r>
            <a:r>
              <a:rPr lang="ja-JP" altLang="en-US" sz="4000" dirty="0"/>
              <a:t>ゲームを作ろう！</a:t>
            </a:r>
            <a:endParaRPr lang="en-US" altLang="ja-JP" sz="4000" dirty="0"/>
          </a:p>
        </p:txBody>
      </p:sp>
      <p:pic>
        <p:nvPicPr>
          <p:cNvPr id="4" name="図 3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D8956BD-037E-2CB0-0C49-D08F7229C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3801278"/>
            <a:ext cx="4708525" cy="2771649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B9171E6-BE7B-1872-7CF8-CACBDD88D5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1100539"/>
            <a:ext cx="5200650" cy="2425700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D17D3B60-D108-34ED-7E51-EA19CF35F918}"/>
              </a:ext>
            </a:extLst>
          </p:cNvPr>
          <p:cNvSpPr/>
          <p:nvPr/>
        </p:nvSpPr>
        <p:spPr>
          <a:xfrm>
            <a:off x="501650" y="2482850"/>
            <a:ext cx="4953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レゴ, おもちゃ, ボール, 選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F900A02-BC97-71CD-7F18-C2F0079F10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50" y="3769528"/>
            <a:ext cx="3397250" cy="28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69E73-B71D-F159-2FBA-35CBB01B1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12E229-8F26-78A8-BE5F-AB9A6F6A66B9}"/>
              </a:ext>
            </a:extLst>
          </p:cNvPr>
          <p:cNvSpPr txBox="1"/>
          <p:nvPr/>
        </p:nvSpPr>
        <p:spPr>
          <a:xfrm>
            <a:off x="760691" y="435610"/>
            <a:ext cx="4427259" cy="2993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4.</a:t>
            </a:r>
            <a:r>
              <a:rPr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最終チェック</a:t>
            </a:r>
            <a:endParaRPr kumimoji="1" lang="en-US" altLang="ja-JP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図 9" descr="人, 屋内, テーブル, 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ADE4385-CF73-C5C3-1CE2-E75F77AEA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3" r="326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図 7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2FB7761-490B-15F4-D45F-228054CC1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102C5DC-65B1-3823-6718-112DAD9A29C9}"/>
              </a:ext>
            </a:extLst>
          </p:cNvPr>
          <p:cNvSpPr txBox="1"/>
          <p:nvPr/>
        </p:nvSpPr>
        <p:spPr>
          <a:xfrm>
            <a:off x="900391" y="3429000"/>
            <a:ext cx="3734014" cy="448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ゲーム制作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年制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CG</a:t>
            </a:r>
            <a:r>
              <a:rPr kumimoji="1" lang="ja-JP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・映像制作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9935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EBC4E-0E03-EB42-22F5-7209B73D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F6F9E9-10BC-1E82-5E56-3BA8A3C86CCF}"/>
              </a:ext>
            </a:extLst>
          </p:cNvPr>
          <p:cNvSpPr txBox="1"/>
          <p:nvPr/>
        </p:nvSpPr>
        <p:spPr>
          <a:xfrm>
            <a:off x="224003" y="116546"/>
            <a:ext cx="5871997" cy="6771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テストプレイして貰おう！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DB0D928-B8F2-8892-DCAF-BDA41B9F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4CAE96-1677-C1B8-8A52-A09F9B570437}"/>
              </a:ext>
            </a:extLst>
          </p:cNvPr>
          <p:cNvSpPr txBox="1"/>
          <p:nvPr/>
        </p:nvSpPr>
        <p:spPr>
          <a:xfrm>
            <a:off x="717550" y="1130300"/>
            <a:ext cx="10802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自分の作ったゲームが本当に面白いかどうかは、</a:t>
            </a:r>
            <a:endParaRPr kumimoji="1" lang="en-US" altLang="ja-JP" sz="2400" dirty="0"/>
          </a:p>
          <a:p>
            <a:r>
              <a:rPr lang="ja-JP" altLang="en-US" sz="3600" b="1" dirty="0">
                <a:solidFill>
                  <a:srgbClr val="FF0000"/>
                </a:solidFill>
              </a:rPr>
              <a:t>　　　　　　　　　　　他人にしか分かりません。</a:t>
            </a:r>
            <a:endParaRPr kumimoji="1" lang="en-US" altLang="ja-JP" sz="3600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AD6E8D-B467-FBE0-B1CE-A5244CE81648}"/>
              </a:ext>
            </a:extLst>
          </p:cNvPr>
          <p:cNvSpPr txBox="1"/>
          <p:nvPr/>
        </p:nvSpPr>
        <p:spPr>
          <a:xfrm>
            <a:off x="717550" y="2413337"/>
            <a:ext cx="111620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参加者同士でプレイしあって、</a:t>
            </a:r>
            <a:endParaRPr lang="en-US" altLang="ja-JP" sz="2400" dirty="0"/>
          </a:p>
          <a:p>
            <a:r>
              <a:rPr kumimoji="1" lang="ja-JP" altLang="en-US" sz="2400" dirty="0"/>
              <a:t>　　　　　　　　　　　　　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本当に面白い物にしていきましょう！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pic>
        <p:nvPicPr>
          <p:cNvPr id="11" name="図 10" descr="設計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969680C-1D7E-E17E-7E8E-B7A916D2B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89515"/>
            <a:ext cx="5578006" cy="346848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824718-5B8F-6D8E-F1B1-BB77E6E375D0}"/>
              </a:ext>
            </a:extLst>
          </p:cNvPr>
          <p:cNvSpPr txBox="1"/>
          <p:nvPr/>
        </p:nvSpPr>
        <p:spPr>
          <a:xfrm>
            <a:off x="803771" y="4147300"/>
            <a:ext cx="5676554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8800" dirty="0"/>
              <a:t>Let’s Play!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1544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42F3-1D20-36AE-8CC6-6C459F8FF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479277-2D04-5F1E-6636-4FD853C4E6CA}"/>
              </a:ext>
            </a:extLst>
          </p:cNvPr>
          <p:cNvSpPr txBox="1"/>
          <p:nvPr/>
        </p:nvSpPr>
        <p:spPr>
          <a:xfrm>
            <a:off x="224003" y="116546"/>
            <a:ext cx="5871997" cy="6771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最後に</a:t>
            </a:r>
            <a:r>
              <a:rPr lang="en-US" altLang="ja-JP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LINE</a:t>
            </a:r>
            <a:r>
              <a:rPr lang="ja-JP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登録</a:t>
            </a:r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をしておこう！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88737DE-E30C-7E21-1299-10B7CA845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B9D6C0-C0C6-1622-4A41-BCD4DB967184}"/>
              </a:ext>
            </a:extLst>
          </p:cNvPr>
          <p:cNvSpPr txBox="1"/>
          <p:nvPr/>
        </p:nvSpPr>
        <p:spPr>
          <a:xfrm>
            <a:off x="717550" y="1130300"/>
            <a:ext cx="101874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今日作ったゲームは</a:t>
            </a:r>
            <a:r>
              <a:rPr lang="ja-JP" altLang="en-US" sz="3200" dirty="0"/>
              <a:t>、</a:t>
            </a:r>
            <a:endParaRPr lang="en-US" altLang="ja-JP" sz="3200" dirty="0"/>
          </a:p>
          <a:p>
            <a:r>
              <a:rPr kumimoji="1" lang="ja-JP" altLang="en-US" sz="3200" dirty="0"/>
              <a:t>　　　　　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本日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LINE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登録</a:t>
            </a:r>
            <a:r>
              <a:rPr kumimoji="1" lang="ja-JP" altLang="en-US" sz="3200" dirty="0"/>
              <a:t>した方のみにお配りします！</a:t>
            </a:r>
            <a:endParaRPr kumimoji="1" lang="en-US" altLang="ja-JP" sz="3200" dirty="0"/>
          </a:p>
          <a:p>
            <a:r>
              <a:rPr lang="en-US" altLang="ja-JP" sz="3200" dirty="0"/>
              <a:t>(※</a:t>
            </a:r>
            <a:r>
              <a:rPr lang="ja-JP" altLang="en-US" sz="3200" dirty="0"/>
              <a:t>既に登録済みでも</a:t>
            </a:r>
            <a:r>
              <a:rPr lang="en-US" altLang="ja-JP" sz="3200" dirty="0"/>
              <a:t>OK</a:t>
            </a:r>
            <a:r>
              <a:rPr lang="ja-JP" altLang="en-US" sz="3200" dirty="0"/>
              <a:t>！</a:t>
            </a:r>
            <a:r>
              <a:rPr lang="en-US" altLang="ja-JP" sz="3200" dirty="0"/>
              <a:t>)</a:t>
            </a:r>
            <a:endParaRPr kumimoji="1" lang="en-US" altLang="ja-JP" sz="3200" dirty="0"/>
          </a:p>
        </p:txBody>
      </p:sp>
      <p:pic>
        <p:nvPicPr>
          <p:cNvPr id="7" name="図 6" descr="手に持ったスマホ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33A74E3-7918-5BA0-9C61-263C69A06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053" y="2947001"/>
            <a:ext cx="3095470" cy="328562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2CD971-8185-FDF9-0645-104D2191F20A}"/>
              </a:ext>
            </a:extLst>
          </p:cNvPr>
          <p:cNvSpPr txBox="1"/>
          <p:nvPr/>
        </p:nvSpPr>
        <p:spPr>
          <a:xfrm>
            <a:off x="819150" y="3312541"/>
            <a:ext cx="71625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友達登録しておくと、</a:t>
            </a:r>
            <a:endParaRPr lang="en-US" altLang="ja-JP" sz="3200" dirty="0"/>
          </a:p>
          <a:p>
            <a:r>
              <a:rPr kumimoji="1" lang="ja-JP" altLang="en-US" sz="3200" dirty="0"/>
              <a:t>今日作ったゲームの</a:t>
            </a:r>
            <a:r>
              <a:rPr kumimoji="1" lang="en-US" altLang="ja-JP" sz="3200" dirty="0"/>
              <a:t>URL</a:t>
            </a:r>
            <a:r>
              <a:rPr kumimoji="1" lang="ja-JP" altLang="en-US" sz="3200" dirty="0"/>
              <a:t>が届きます！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lang="ja-JP" altLang="en-US" sz="3200" dirty="0"/>
              <a:t>是非、家に帰って</a:t>
            </a:r>
            <a:endParaRPr lang="en-US" altLang="ja-JP" sz="3200" dirty="0"/>
          </a:p>
          <a:p>
            <a:r>
              <a:rPr lang="ja-JP" altLang="en-US" sz="3200" dirty="0"/>
              <a:t>　　　　　</a:t>
            </a:r>
            <a:r>
              <a:rPr lang="ja-JP" altLang="en-US" sz="3200" b="1" dirty="0">
                <a:solidFill>
                  <a:srgbClr val="FF0000"/>
                </a:solidFill>
              </a:rPr>
              <a:t>家族や友達に自慢</a:t>
            </a:r>
            <a:r>
              <a:rPr lang="ja-JP" altLang="en-US" sz="3200" dirty="0"/>
              <a:t>してね！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6149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DDA77-B8B1-7024-4E98-69DF7206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508FA4-5F22-378B-92A0-020F575D6EFC}"/>
              </a:ext>
            </a:extLst>
          </p:cNvPr>
          <p:cNvSpPr txBox="1"/>
          <p:nvPr/>
        </p:nvSpPr>
        <p:spPr>
          <a:xfrm>
            <a:off x="-599199" y="184279"/>
            <a:ext cx="5871997" cy="677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本日の教員紹介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6F309CF-A22F-8502-10DA-65D78653D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8E1E0C-3EEE-8D7B-80FD-A83F5DDA3EEA}"/>
              </a:ext>
            </a:extLst>
          </p:cNvPr>
          <p:cNvSpPr txBox="1"/>
          <p:nvPr/>
        </p:nvSpPr>
        <p:spPr>
          <a:xfrm>
            <a:off x="528320" y="110663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/>
              <a:t>名前：</a:t>
            </a:r>
            <a:r>
              <a:rPr kumimoji="1" lang="ja-JP" altLang="en-US" sz="4000" dirty="0"/>
              <a:t>内藤真広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EFFB10-C7FF-10E4-E8AD-F6764E9D8886}"/>
              </a:ext>
            </a:extLst>
          </p:cNvPr>
          <p:cNvSpPr txBox="1"/>
          <p:nvPr/>
        </p:nvSpPr>
        <p:spPr>
          <a:xfrm>
            <a:off x="528319" y="1990553"/>
            <a:ext cx="346761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/>
              <a:t>業界</a:t>
            </a:r>
            <a:r>
              <a:rPr kumimoji="1" lang="ja-JP" altLang="en-US" sz="4000" b="1" dirty="0"/>
              <a:t>経歴：</a:t>
            </a:r>
            <a:endParaRPr kumimoji="1" lang="en-US" altLang="ja-JP" sz="4000" b="1" dirty="0"/>
          </a:p>
          <a:p>
            <a:r>
              <a:rPr kumimoji="1" lang="ja-JP" altLang="en-US" sz="3200" dirty="0"/>
              <a:t>シナリオライター</a:t>
            </a:r>
            <a:endParaRPr lang="en-US" altLang="ja-JP" sz="3200" dirty="0"/>
          </a:p>
          <a:p>
            <a:r>
              <a:rPr kumimoji="1" lang="en-US" altLang="ja-JP" sz="3200" dirty="0"/>
              <a:t>Unity</a:t>
            </a:r>
            <a:r>
              <a:rPr kumimoji="1" lang="ja-JP" altLang="en-US" sz="3200" dirty="0"/>
              <a:t>エンジニア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8213442C-8788-7037-67A2-029D33EC3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0206"/>
            <a:ext cx="5282215" cy="4753994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B7C300D-D52D-4490-3328-43DE5A925AF5}"/>
              </a:ext>
            </a:extLst>
          </p:cNvPr>
          <p:cNvSpPr txBox="1"/>
          <p:nvPr/>
        </p:nvSpPr>
        <p:spPr>
          <a:xfrm>
            <a:off x="3703138" y="36628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１０年くらい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C83CFE-A1EF-1F21-4BBE-934CFB5C7AA9}"/>
              </a:ext>
            </a:extLst>
          </p:cNvPr>
          <p:cNvSpPr txBox="1"/>
          <p:nvPr/>
        </p:nvSpPr>
        <p:spPr>
          <a:xfrm>
            <a:off x="602991" y="4032164"/>
            <a:ext cx="551144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 dirty="0"/>
              <a:t>代表作</a:t>
            </a:r>
            <a:r>
              <a:rPr kumimoji="1" lang="ja-JP" altLang="en-US" sz="4000" b="1" dirty="0"/>
              <a:t>：</a:t>
            </a:r>
            <a:endParaRPr kumimoji="1" lang="en-US" altLang="ja-JP" sz="4000" b="1" dirty="0"/>
          </a:p>
          <a:p>
            <a:r>
              <a:rPr lang="ja-JP" altLang="en-US" sz="3200" dirty="0"/>
              <a:t>マジカミ</a:t>
            </a:r>
            <a:r>
              <a:rPr lang="en-US" altLang="ja-JP" sz="3200" dirty="0"/>
              <a:t>(DMMGAMES)</a:t>
            </a:r>
            <a:br>
              <a:rPr lang="en-US" altLang="ja-JP" sz="3200" dirty="0"/>
            </a:br>
            <a:r>
              <a:rPr lang="ja-JP" altLang="en-US" sz="3200" dirty="0"/>
              <a:t>ドラガリアロスト</a:t>
            </a:r>
            <a:r>
              <a:rPr lang="en-US" altLang="ja-JP" sz="3200" dirty="0"/>
              <a:t>(</a:t>
            </a:r>
            <a:r>
              <a:rPr lang="en-US" altLang="ja-JP" sz="3200" dirty="0" err="1"/>
              <a:t>Cygames</a:t>
            </a:r>
            <a:r>
              <a:rPr lang="en-US" altLang="ja-JP" sz="3200" dirty="0"/>
              <a:t>)</a:t>
            </a:r>
            <a:endParaRPr kumimoji="1" lang="ja-JP" altLang="en-US" sz="3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A0DBA5E-122E-586F-A0EC-914F71663149}"/>
              </a:ext>
            </a:extLst>
          </p:cNvPr>
          <p:cNvSpPr txBox="1"/>
          <p:nvPr/>
        </p:nvSpPr>
        <p:spPr>
          <a:xfrm>
            <a:off x="3703138" y="5911625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有名どころだと、ウマ娘</a:t>
            </a:r>
            <a:r>
              <a:rPr lang="en-US" altLang="ja-JP" dirty="0"/>
              <a:t>(</a:t>
            </a:r>
            <a:r>
              <a:rPr lang="ja-JP" altLang="en-US" dirty="0"/>
              <a:t>旧版</a:t>
            </a:r>
            <a:r>
              <a:rPr lang="en-US" altLang="ja-JP" dirty="0"/>
              <a:t>)</a:t>
            </a:r>
            <a:r>
              <a:rPr lang="ja-JP" altLang="en-US" dirty="0"/>
              <a:t>とか。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681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D0315-A1AC-CECC-F224-F5D57093F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56F64F-B187-422D-5D02-97A1FBF3D406}"/>
              </a:ext>
            </a:extLst>
          </p:cNvPr>
          <p:cNvSpPr txBox="1"/>
          <p:nvPr/>
        </p:nvSpPr>
        <p:spPr>
          <a:xfrm>
            <a:off x="224003" y="116546"/>
            <a:ext cx="5871997" cy="677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本日のアジェンダ</a:t>
            </a:r>
            <a:r>
              <a:rPr kumimoji="1" lang="en-US" altLang="ja-JP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概要</a:t>
            </a:r>
            <a:r>
              <a:rPr kumimoji="1" lang="en-US" altLang="ja-JP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3B36332-CCBD-4E34-4A25-3F7AF8062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図 7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E9EA90F-C7E6-67E6-44F3-2A1E8EF32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0" y="910206"/>
            <a:ext cx="1966712" cy="2054471"/>
          </a:xfrm>
          <a:prstGeom prst="rect">
            <a:avLst/>
          </a:prstGeom>
        </p:spPr>
      </p:pic>
      <p:pic>
        <p:nvPicPr>
          <p:cNvPr id="4" name="図 3" descr="プールの中でサングラスをかけている女性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F4D2A24-961E-937F-FD00-E873969D3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0" y="2911322"/>
            <a:ext cx="2282137" cy="2497222"/>
          </a:xfrm>
          <a:prstGeom prst="rect">
            <a:avLst/>
          </a:prstGeom>
        </p:spPr>
      </p:pic>
      <p:sp>
        <p:nvSpPr>
          <p:cNvPr id="10" name="矢印: 左カーブ 9">
            <a:extLst>
              <a:ext uri="{FF2B5EF4-FFF2-40B4-BE49-F238E27FC236}">
                <a16:creationId xmlns:a16="http://schemas.microsoft.com/office/drawing/2014/main" id="{CBDE779D-7A29-BB21-0B23-9564165C1616}"/>
              </a:ext>
            </a:extLst>
          </p:cNvPr>
          <p:cNvSpPr/>
          <p:nvPr/>
        </p:nvSpPr>
        <p:spPr>
          <a:xfrm>
            <a:off x="2517591" y="2303246"/>
            <a:ext cx="731520" cy="1216152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74D279-3B91-BDF4-B009-22EE97267B48}"/>
              </a:ext>
            </a:extLst>
          </p:cNvPr>
          <p:cNvSpPr txBox="1"/>
          <p:nvPr/>
        </p:nvSpPr>
        <p:spPr>
          <a:xfrm>
            <a:off x="506980" y="5389203"/>
            <a:ext cx="2734811" cy="64633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/>
              <a:t>オリジナル</a:t>
            </a:r>
            <a:endParaRPr kumimoji="1" lang="en-US" altLang="ja-JP" b="1" dirty="0"/>
          </a:p>
          <a:p>
            <a:r>
              <a:rPr kumimoji="1" lang="ja-JP" altLang="en-US" b="1" dirty="0"/>
              <a:t>キャラクターの作成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8F9ED94D-56C6-093E-E834-133A6358EA78}"/>
              </a:ext>
            </a:extLst>
          </p:cNvPr>
          <p:cNvSpPr/>
          <p:nvPr/>
        </p:nvSpPr>
        <p:spPr>
          <a:xfrm>
            <a:off x="3447876" y="2550253"/>
            <a:ext cx="788565" cy="11409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挿絵, テーブ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B39C3C4-EA17-18D7-A851-BE088F063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440" y="910206"/>
            <a:ext cx="3333743" cy="1963479"/>
          </a:xfrm>
          <a:prstGeom prst="rect">
            <a:avLst/>
          </a:prstGeom>
        </p:spPr>
      </p:pic>
      <p:pic>
        <p:nvPicPr>
          <p:cNvPr id="16" name="図 15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8448515-715F-52F9-CA9A-7B124E922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37" y="3367724"/>
            <a:ext cx="3321646" cy="1963479"/>
          </a:xfrm>
          <a:prstGeom prst="rect">
            <a:avLst/>
          </a:prstGeom>
        </p:spPr>
      </p:pic>
      <p:sp>
        <p:nvSpPr>
          <p:cNvPr id="17" name="矢印: 左カーブ 16">
            <a:extLst>
              <a:ext uri="{FF2B5EF4-FFF2-40B4-BE49-F238E27FC236}">
                <a16:creationId xmlns:a16="http://schemas.microsoft.com/office/drawing/2014/main" id="{0E268866-129A-9478-C8BD-4A6EBEEB5011}"/>
              </a:ext>
            </a:extLst>
          </p:cNvPr>
          <p:cNvSpPr/>
          <p:nvPr/>
        </p:nvSpPr>
        <p:spPr>
          <a:xfrm>
            <a:off x="7066385" y="2475004"/>
            <a:ext cx="731520" cy="1216152"/>
          </a:xfrm>
          <a:prstGeom prst="curved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6D5673-3F83-0A8B-2BBA-656B0061C926}"/>
              </a:ext>
            </a:extLst>
          </p:cNvPr>
          <p:cNvSpPr txBox="1"/>
          <p:nvPr/>
        </p:nvSpPr>
        <p:spPr>
          <a:xfrm>
            <a:off x="4243645" y="5389203"/>
            <a:ext cx="2734811" cy="64633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/>
              <a:t>オリジナル</a:t>
            </a:r>
            <a:br>
              <a:rPr kumimoji="1" lang="en-US" altLang="ja-JP" b="1" dirty="0"/>
            </a:br>
            <a:r>
              <a:rPr lang="ja-JP" altLang="en-US" b="1" dirty="0"/>
              <a:t>ゲーム</a:t>
            </a:r>
            <a:r>
              <a:rPr kumimoji="1" lang="ja-JP" altLang="en-US" b="1" dirty="0"/>
              <a:t>の作成</a:t>
            </a:r>
          </a:p>
        </p:txBody>
      </p:sp>
      <p:pic>
        <p:nvPicPr>
          <p:cNvPr id="23" name="図 22" descr="手に持ったスマホ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2AAE8F1-906F-38CA-2CC9-AF436A4CD7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30" y="3238228"/>
            <a:ext cx="2476184" cy="2628298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2B9DFB-23F2-6ACA-CCFC-E45F07657668}"/>
              </a:ext>
            </a:extLst>
          </p:cNvPr>
          <p:cNvSpPr txBox="1"/>
          <p:nvPr/>
        </p:nvSpPr>
        <p:spPr>
          <a:xfrm>
            <a:off x="8398030" y="5413815"/>
            <a:ext cx="2734811" cy="646331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b="1" dirty="0"/>
              <a:t>作ったゲームを</a:t>
            </a:r>
            <a:br>
              <a:rPr kumimoji="1" lang="en-US" altLang="ja-JP" b="1" dirty="0"/>
            </a:br>
            <a:r>
              <a:rPr kumimoji="1" lang="en-US" altLang="ja-JP" b="1" dirty="0">
                <a:solidFill>
                  <a:srgbClr val="FF0000"/>
                </a:solidFill>
              </a:rPr>
              <a:t>LINE</a:t>
            </a:r>
            <a:r>
              <a:rPr lang="ja-JP" altLang="en-US" b="1" dirty="0">
                <a:solidFill>
                  <a:srgbClr val="FF0000"/>
                </a:solidFill>
              </a:rPr>
              <a:t>からプレゼント！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  <p:pic>
        <p:nvPicPr>
          <p:cNvPr id="25" name="図 24" descr="QR コード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E3645C5-DA00-7BCB-006F-EB86E8ACC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030" y="753817"/>
            <a:ext cx="2476184" cy="2476184"/>
          </a:xfrm>
          <a:prstGeom prst="rect">
            <a:avLst/>
          </a:prstGeom>
        </p:spPr>
      </p:pic>
      <p:sp>
        <p:nvSpPr>
          <p:cNvPr id="21" name="矢印: 左カーブ 20">
            <a:extLst>
              <a:ext uri="{FF2B5EF4-FFF2-40B4-BE49-F238E27FC236}">
                <a16:creationId xmlns:a16="http://schemas.microsoft.com/office/drawing/2014/main" id="{9C2CD436-1E3F-10AD-C852-D6024F855A15}"/>
              </a:ext>
            </a:extLst>
          </p:cNvPr>
          <p:cNvSpPr/>
          <p:nvPr/>
        </p:nvSpPr>
        <p:spPr>
          <a:xfrm>
            <a:off x="10767081" y="2466560"/>
            <a:ext cx="731520" cy="1216152"/>
          </a:xfrm>
          <a:prstGeom prst="curvedLef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860E87B-8FAA-36E1-E14F-4665A7A51B2B}"/>
              </a:ext>
            </a:extLst>
          </p:cNvPr>
          <p:cNvSpPr txBox="1"/>
          <p:nvPr/>
        </p:nvSpPr>
        <p:spPr>
          <a:xfrm>
            <a:off x="8297089" y="6182888"/>
            <a:ext cx="3370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※</a:t>
            </a:r>
            <a:r>
              <a:rPr kumimoji="1" lang="ja-JP" altLang="en-US" b="1" dirty="0"/>
              <a:t>本日</a:t>
            </a:r>
            <a:r>
              <a:rPr kumimoji="1" lang="en-US" altLang="ja-JP" b="1" dirty="0"/>
              <a:t>LINE</a:t>
            </a:r>
            <a:r>
              <a:rPr kumimoji="1" lang="ja-JP" altLang="en-US" b="1" dirty="0"/>
              <a:t>登録した学生のみ</a:t>
            </a:r>
          </a:p>
        </p:txBody>
      </p:sp>
    </p:spTree>
    <p:extLst>
      <p:ext uri="{BB962C8B-B14F-4D97-AF65-F5344CB8AC3E}">
        <p14:creationId xmlns:p14="http://schemas.microsoft.com/office/powerpoint/2010/main" val="115294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B27EA-10CD-8D63-BDB4-3D7DCF319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757230-9071-39B4-DC05-AD228294419D}"/>
              </a:ext>
            </a:extLst>
          </p:cNvPr>
          <p:cNvSpPr txBox="1"/>
          <p:nvPr/>
        </p:nvSpPr>
        <p:spPr>
          <a:xfrm>
            <a:off x="339652" y="-137160"/>
            <a:ext cx="497205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1.</a:t>
            </a:r>
            <a:r>
              <a:rPr kumimoji="1"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キャラクター</a:t>
            </a:r>
            <a:endParaRPr kumimoji="1" lang="en-US" altLang="ja-JP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　　　　　作成</a:t>
            </a:r>
            <a:endParaRPr kumimoji="1" lang="en-US" altLang="ja-JP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図 9" descr="人, 屋内, テーブル, 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930F8A6-BF01-D416-7704-3803F9F66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3" r="326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図 7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DFD0335-0184-4B62-53D1-9A1E55346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00DC4C-05B8-25CC-4EF9-C2183055D0B9}"/>
              </a:ext>
            </a:extLst>
          </p:cNvPr>
          <p:cNvSpPr txBox="1"/>
          <p:nvPr/>
        </p:nvSpPr>
        <p:spPr>
          <a:xfrm>
            <a:off x="958670" y="3429000"/>
            <a:ext cx="3734014" cy="448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ゲーム制作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年制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CG</a:t>
            </a:r>
            <a:r>
              <a:rPr kumimoji="1" lang="ja-JP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・映像制作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231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D6356-B3A5-FEA9-E26B-58A17B70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421BF6-9E4B-0C1B-4F1F-BDA90D2AAFFB}"/>
              </a:ext>
            </a:extLst>
          </p:cNvPr>
          <p:cNvSpPr txBox="1"/>
          <p:nvPr/>
        </p:nvSpPr>
        <p:spPr>
          <a:xfrm>
            <a:off x="224003" y="116546"/>
            <a:ext cx="8221497" cy="708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未完成</a:t>
            </a:r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モデルからキャラクタ作成！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E87C12D-0D2C-CCBA-0923-8FC82C27C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2" name="図 1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CFE2077-4323-D1C7-CFF9-006A93245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3" y="947858"/>
            <a:ext cx="4143645" cy="4328544"/>
          </a:xfrm>
          <a:prstGeom prst="rect">
            <a:avLst/>
          </a:prstGeom>
        </p:spPr>
      </p:pic>
      <p:pic>
        <p:nvPicPr>
          <p:cNvPr id="4" name="図 3" descr="プールの中でサングラスをかけている女性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1BEAD41-BAAF-7A63-D772-6F6C9FDCA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83" y="910206"/>
            <a:ext cx="3990137" cy="4366196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5CAC74A8-F700-01B1-BA69-83680B79508E}"/>
              </a:ext>
            </a:extLst>
          </p:cNvPr>
          <p:cNvSpPr/>
          <p:nvPr/>
        </p:nvSpPr>
        <p:spPr>
          <a:xfrm>
            <a:off x="5594350" y="2609850"/>
            <a:ext cx="1092200" cy="1092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E047CC-AE71-2A47-8723-7FAF58F4DECC}"/>
              </a:ext>
            </a:extLst>
          </p:cNvPr>
          <p:cNvSpPr txBox="1"/>
          <p:nvPr/>
        </p:nvSpPr>
        <p:spPr>
          <a:xfrm>
            <a:off x="903287" y="5742361"/>
            <a:ext cx="1038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/>
              <a:t>未完成のモデルに色を付けて、オリジナルキャラ作成！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6770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AE4A4-EB5A-087E-5BC2-56D61232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1C2748C-BE22-161C-9345-BE621BDB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5B1D5B-9DBE-5B60-839E-74D16F4B0608}"/>
              </a:ext>
            </a:extLst>
          </p:cNvPr>
          <p:cNvSpPr txBox="1"/>
          <p:nvPr/>
        </p:nvSpPr>
        <p:spPr>
          <a:xfrm>
            <a:off x="361096" y="2705725"/>
            <a:ext cx="11469807" cy="14465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8800" b="1" dirty="0"/>
              <a:t>ここからは前で解説！</a:t>
            </a:r>
          </a:p>
        </p:txBody>
      </p:sp>
    </p:spTree>
    <p:extLst>
      <p:ext uri="{BB962C8B-B14F-4D97-AF65-F5344CB8AC3E}">
        <p14:creationId xmlns:p14="http://schemas.microsoft.com/office/powerpoint/2010/main" val="279985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F12A2-3629-9D13-51F5-A501B392C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D257EC-E706-6D47-6C8B-B9BD8507F32B}"/>
              </a:ext>
            </a:extLst>
          </p:cNvPr>
          <p:cNvSpPr txBox="1"/>
          <p:nvPr/>
        </p:nvSpPr>
        <p:spPr>
          <a:xfrm>
            <a:off x="224003" y="116546"/>
            <a:ext cx="2112797" cy="7089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ヒント</a:t>
            </a:r>
            <a:endParaRPr kumimoji="1" lang="en-US" altLang="ja-JP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8D0353D-6E41-27F5-CF4C-6F1CB7D7D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9" name="図 8" descr="水, ボート, サングラス, 女性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AC43417-0648-1AD6-37E0-13ED8C2D7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8" y="910206"/>
            <a:ext cx="5500202" cy="4051300"/>
          </a:xfrm>
          <a:prstGeom prst="rect">
            <a:avLst/>
          </a:prstGeom>
        </p:spPr>
      </p:pic>
      <p:pic>
        <p:nvPicPr>
          <p:cNvPr id="11" name="図 10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FC20D06-AFD2-98C6-6543-45361FDA7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6" y="4879975"/>
            <a:ext cx="5500202" cy="1447081"/>
          </a:xfrm>
          <a:prstGeom prst="rect">
            <a:avLst/>
          </a:prstGeom>
        </p:spPr>
      </p:pic>
      <p:sp>
        <p:nvSpPr>
          <p:cNvPr id="16" name="矢印: 下 15">
            <a:extLst>
              <a:ext uri="{FF2B5EF4-FFF2-40B4-BE49-F238E27FC236}">
                <a16:creationId xmlns:a16="http://schemas.microsoft.com/office/drawing/2014/main" id="{997B4BB2-2ACF-3474-4056-BF194AF7FE90}"/>
              </a:ext>
            </a:extLst>
          </p:cNvPr>
          <p:cNvSpPr/>
          <p:nvPr/>
        </p:nvSpPr>
        <p:spPr>
          <a:xfrm rot="9694268">
            <a:off x="4074186" y="2460331"/>
            <a:ext cx="260906" cy="339124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F9D145-D330-84B3-978E-C2F82DB1139E}"/>
              </a:ext>
            </a:extLst>
          </p:cNvPr>
          <p:cNvSpPr txBox="1"/>
          <p:nvPr/>
        </p:nvSpPr>
        <p:spPr>
          <a:xfrm>
            <a:off x="6381750" y="1416050"/>
            <a:ext cx="55707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例えば、目に付ける用に</a:t>
            </a:r>
            <a:br>
              <a:rPr kumimoji="1" lang="en-US" altLang="ja-JP" sz="2800" dirty="0"/>
            </a:br>
            <a:r>
              <a:rPr kumimoji="1" lang="ja-JP" altLang="en-US" sz="2800" dirty="0"/>
              <a:t>作られていないマテリアルでも、</a:t>
            </a:r>
            <a:endParaRPr kumimoji="1" lang="en-US" altLang="ja-JP" sz="2800" dirty="0"/>
          </a:p>
          <a:p>
            <a:r>
              <a:rPr lang="ja-JP" altLang="en-US" sz="2800" dirty="0"/>
              <a:t>目に付けられます。</a:t>
            </a:r>
            <a:endParaRPr lang="en-US" altLang="ja-JP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6B52330-F83F-63A4-0F5B-2CE9953FAB55}"/>
              </a:ext>
            </a:extLst>
          </p:cNvPr>
          <p:cNvSpPr txBox="1"/>
          <p:nvPr/>
        </p:nvSpPr>
        <p:spPr>
          <a:xfrm>
            <a:off x="6400149" y="3212058"/>
            <a:ext cx="53142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他人とは違う色付けをして、</a:t>
            </a:r>
            <a:endParaRPr kumimoji="1" lang="en-US" altLang="ja-JP" sz="2800" dirty="0"/>
          </a:p>
          <a:p>
            <a:r>
              <a:rPr lang="ja-JP" altLang="en-US" sz="4000" b="1" dirty="0">
                <a:solidFill>
                  <a:srgbClr val="FF0000"/>
                </a:solidFill>
              </a:rPr>
              <a:t>個性</a:t>
            </a:r>
            <a:r>
              <a:rPr lang="ja-JP" altLang="en-US" sz="4000" dirty="0"/>
              <a:t>を出していこう！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96993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75DEB-D1FB-FDC8-D003-77D8FD444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25504E-CB94-4987-C919-D99522188A55}"/>
              </a:ext>
            </a:extLst>
          </p:cNvPr>
          <p:cNvSpPr txBox="1"/>
          <p:nvPr/>
        </p:nvSpPr>
        <p:spPr>
          <a:xfrm>
            <a:off x="314252" y="-137160"/>
            <a:ext cx="499745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kumimoji="1" lang="en-US" altLang="ja-JP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  <a:r>
              <a:rPr kumimoji="1"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アニメーション</a:t>
            </a:r>
            <a:endParaRPr kumimoji="1" lang="en-US" altLang="ja-JP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　　　　　作成</a:t>
            </a:r>
            <a:endParaRPr kumimoji="1" lang="en-US" altLang="ja-JP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図 9" descr="人, 屋内, テーブル, 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6C5B885-7B53-374E-2289-E50288543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3" r="3263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8" name="図 7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BA2EB35-ADE5-6443-5F24-261D858F1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BC4E5A-0005-4ED1-4A38-F111F64594CE}"/>
              </a:ext>
            </a:extLst>
          </p:cNvPr>
          <p:cNvSpPr txBox="1"/>
          <p:nvPr/>
        </p:nvSpPr>
        <p:spPr>
          <a:xfrm>
            <a:off x="900391" y="3429000"/>
            <a:ext cx="3734014" cy="4489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ゲーム制作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年制</a:t>
            </a:r>
            <a:endParaRPr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CG</a:t>
            </a:r>
            <a:r>
              <a:rPr kumimoji="1" lang="ja-JP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・映像制作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395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E629A-CFCA-52F6-81B1-640C1B5D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459EA3-C449-C69A-F506-E665D59BACDB}"/>
              </a:ext>
            </a:extLst>
          </p:cNvPr>
          <p:cNvSpPr txBox="1"/>
          <p:nvPr/>
        </p:nvSpPr>
        <p:spPr>
          <a:xfrm>
            <a:off x="224003" y="116546"/>
            <a:ext cx="9281947" cy="7089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キャラクタにアニメーションを付ける！</a:t>
            </a:r>
            <a:endParaRPr kumimoji="1" lang="en-US" altLang="ja-JP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図 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60474F9-3A43-4550-23FD-478BEDAAF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>
          <a:xfrm>
            <a:off x="11277523" y="11"/>
            <a:ext cx="912954" cy="910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9" name="図 8" descr="砂浜に立っている女性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E8C1216-3E85-2132-AA9A-D17DCCB38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5" y="1691152"/>
            <a:ext cx="4632944" cy="3475696"/>
          </a:xfrm>
          <a:prstGeom prst="rect">
            <a:avLst/>
          </a:prstGeom>
        </p:spPr>
      </p:pic>
      <p:sp>
        <p:nvSpPr>
          <p:cNvPr id="10" name="矢印: 右 9">
            <a:extLst>
              <a:ext uri="{FF2B5EF4-FFF2-40B4-BE49-F238E27FC236}">
                <a16:creationId xmlns:a16="http://schemas.microsoft.com/office/drawing/2014/main" id="{2A37716D-1F0F-1A61-2467-E76C01EE02BA}"/>
              </a:ext>
            </a:extLst>
          </p:cNvPr>
          <p:cNvSpPr/>
          <p:nvPr/>
        </p:nvSpPr>
        <p:spPr>
          <a:xfrm>
            <a:off x="5397500" y="2946400"/>
            <a:ext cx="1092200" cy="10922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 descr="屋外, 水, 持つ, 立つ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924CDB5-4B30-4E40-5242-1971FD6E2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111" y="1691153"/>
            <a:ext cx="4838414" cy="347569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E692A0-69D6-BA9C-E1D7-0E29CAC39D26}"/>
              </a:ext>
            </a:extLst>
          </p:cNvPr>
          <p:cNvSpPr txBox="1"/>
          <p:nvPr/>
        </p:nvSpPr>
        <p:spPr>
          <a:xfrm>
            <a:off x="1031875" y="5716962"/>
            <a:ext cx="10128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動けないモデルにアニメーションを付けて、動けるように！</a:t>
            </a:r>
          </a:p>
        </p:txBody>
      </p:sp>
    </p:spTree>
    <p:extLst>
      <p:ext uri="{BB962C8B-B14F-4D97-AF65-F5344CB8AC3E}">
        <p14:creationId xmlns:p14="http://schemas.microsoft.com/office/powerpoint/2010/main" val="150058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420</Words>
  <Application>Microsoft Office PowerPoint</Application>
  <PresentationFormat>ワイド画面</PresentationFormat>
  <Paragraphs>81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内藤 真広</dc:creator>
  <cp:lastModifiedBy>内藤 真広</cp:lastModifiedBy>
  <cp:revision>91</cp:revision>
  <dcterms:created xsi:type="dcterms:W3CDTF">2025-04-12T09:25:06Z</dcterms:created>
  <dcterms:modified xsi:type="dcterms:W3CDTF">2025-04-12T12:57:23Z</dcterms:modified>
</cp:coreProperties>
</file>