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77" r:id="rId6"/>
    <p:sldId id="286" r:id="rId7"/>
    <p:sldId id="295" r:id="rId8"/>
    <p:sldId id="293" r:id="rId9"/>
    <p:sldId id="294" r:id="rId10"/>
    <p:sldId id="296" r:id="rId11"/>
    <p:sldId id="297"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D10D2-272B-45CE-A028-B2205AD131C6}" v="19" dt="2024-08-24T03:16:33.8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8/24/2024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070765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8/24/2024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8/24/2024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8/24/2024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8/24/2024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8/24/2024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8/24/2024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8/24/2024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8/24/2024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8/24/2024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8/24/2024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8/24/2024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8/24/2024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yasserh/loan-default-datas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279021" y="2060818"/>
            <a:ext cx="9144000" cy="5983176"/>
          </a:xfrm>
        </p:spPr>
        <p:txBody>
          <a:bodyPr lIns="0" tIns="0" rIns="0" bIns="0" anchor="t">
            <a:spAutoFit/>
          </a:bodyPr>
          <a:lstStyle/>
          <a:p>
            <a:r>
              <a:rPr lang="en-US" sz="5400" b="1" dirty="0">
                <a:solidFill>
                  <a:schemeClr val="bg1"/>
                </a:solidFill>
              </a:rPr>
              <a:t>Loan-default Prediction using Machine Learning</a:t>
            </a:r>
            <a:br>
              <a:rPr lang="en-US" sz="5400" b="1" dirty="0">
                <a:solidFill>
                  <a:schemeClr val="bg1"/>
                </a:solidFill>
              </a:rPr>
            </a:br>
            <a:br>
              <a:rPr lang="en-US" sz="5400" dirty="0">
                <a:solidFill>
                  <a:schemeClr val="bg1"/>
                </a:solidFill>
              </a:rPr>
            </a:br>
            <a:r>
              <a:rPr lang="en-US" sz="3600" dirty="0">
                <a:solidFill>
                  <a:schemeClr val="accent4"/>
                </a:solidFill>
              </a:rPr>
              <a:t>Presentation by</a:t>
            </a:r>
            <a:br>
              <a:rPr lang="en-US" sz="3600" dirty="0">
                <a:solidFill>
                  <a:schemeClr val="accent4"/>
                </a:solidFill>
              </a:rPr>
            </a:br>
            <a:br>
              <a:rPr lang="en-US" sz="3600" dirty="0">
                <a:solidFill>
                  <a:schemeClr val="accent4"/>
                </a:solidFill>
              </a:rPr>
            </a:br>
            <a:r>
              <a:rPr lang="en-US" sz="3600" dirty="0">
                <a:solidFill>
                  <a:schemeClr val="accent4"/>
                </a:solidFill>
              </a:rPr>
              <a:t>Charles Apaw</a:t>
            </a:r>
            <a:br>
              <a:rPr lang="en-US" sz="3600" dirty="0">
                <a:solidFill>
                  <a:schemeClr val="accent4"/>
                </a:solidFill>
              </a:rPr>
            </a:br>
            <a:br>
              <a:rPr lang="en-US" sz="3600" dirty="0">
                <a:solidFill>
                  <a:schemeClr val="accent4"/>
                </a:solidFill>
              </a:rPr>
            </a:br>
            <a:r>
              <a:rPr lang="en-US" sz="3600" dirty="0">
                <a:solidFill>
                  <a:schemeClr val="accent4"/>
                </a:solidFill>
              </a:rPr>
              <a:t>Institute of Data</a:t>
            </a:r>
            <a:br>
              <a:rPr lang="en-US" sz="3600" dirty="0">
                <a:solidFill>
                  <a:schemeClr val="accent4"/>
                </a:solidFill>
              </a:rPr>
            </a:br>
            <a:br>
              <a:rPr lang="en-US" sz="3600" dirty="0">
                <a:solidFill>
                  <a:schemeClr val="accent4"/>
                </a:solidFill>
              </a:rPr>
            </a:br>
            <a:endParaRPr lang="en-US" sz="54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p:nvPr>
        </p:nvSpPr>
        <p:spPr/>
        <p:txBody>
          <a:bodyPr/>
          <a:lstStyle/>
          <a:p>
            <a:r>
              <a:rPr lang="en-US" dirty="0"/>
              <a:t>Project analysis slide 3</a:t>
            </a:r>
          </a:p>
        </p:txBody>
      </p:sp>
      <p:sp>
        <p:nvSpPr>
          <p:cNvPr id="6" name="Content Placeholder 5">
            <a:extLst>
              <a:ext uri="{FF2B5EF4-FFF2-40B4-BE49-F238E27FC236}">
                <a16:creationId xmlns:a16="http://schemas.microsoft.com/office/drawing/2014/main" id="{7A3324EA-E404-8FD9-8E41-4A8BE2D7EA2A}"/>
              </a:ext>
            </a:extLst>
          </p:cNvPr>
          <p:cNvSpPr>
            <a:spLocks noGrp="1"/>
          </p:cNvSpPr>
          <p:nvPr>
            <p:ph idx="1"/>
          </p:nvPr>
        </p:nvSpPr>
        <p:spPr>
          <a:xfrm>
            <a:off x="586274" y="1066718"/>
            <a:ext cx="10515600" cy="5600781"/>
          </a:xfrm>
        </p:spPr>
        <p:txBody>
          <a:bodyPr>
            <a:normAutofit/>
          </a:bodyPr>
          <a:lstStyle/>
          <a:p>
            <a:pPr marL="0" indent="0">
              <a:buNone/>
            </a:pPr>
            <a:r>
              <a:rPr lang="en-AU" sz="2400" b="1" dirty="0"/>
              <a:t>    Objective:</a:t>
            </a:r>
          </a:p>
          <a:p>
            <a:pPr marL="0" indent="0">
              <a:buNone/>
            </a:pPr>
            <a:r>
              <a:rPr lang="en-AU" sz="1600" dirty="0"/>
              <a:t>In today’s competitive financial industry, managing risk is crucial for the survival and profitability of institutions. One of the significant risks that banks and other financial institutions face is the possibility of loan default. A loan default occurs when a borrower fails to make the required payments on their loan, which can lead to financial losses to the lender. To mitigate this risk, it is essential for financial institutions to be able to predict whether a borrower is likely to default before granting a loan. This prediction allows institutions to manage their resources more efficiently, reduce the chances of bad debts and make more informed lending decisions.</a:t>
            </a:r>
          </a:p>
          <a:p>
            <a:pPr marL="0" indent="0">
              <a:buNone/>
            </a:pPr>
            <a:r>
              <a:rPr lang="en-US" sz="1600" dirty="0"/>
              <a:t>The focus of my project is to build a classification model that can predict whether a new borrower will default on a loan. This model will help financial institutions identify high-risk borrowers and take preventive measures, such as requiring additional collateral, offering higher interest rates to compensate for the risk, or even declining the loan application</a:t>
            </a:r>
            <a:r>
              <a:rPr lang="en-US" sz="1100" dirty="0"/>
              <a:t>.</a:t>
            </a:r>
          </a:p>
          <a:p>
            <a:pPr marL="0" indent="0">
              <a:buNone/>
            </a:pPr>
            <a:r>
              <a:rPr lang="en-US" sz="1600" dirty="0"/>
              <a:t>This kind of predictive modeling is not just about minimizing losses; it's also about enhancing the overall decision-making process. By using data-driven insights, institutions can tailor their loan offerings more effectively, thereby improving customer satisfaction and maximizing profitability.</a:t>
            </a:r>
          </a:p>
          <a:p>
            <a:pPr marL="0" indent="0">
              <a:buNone/>
            </a:pPr>
            <a:r>
              <a:rPr lang="en-US" sz="2400" b="1" dirty="0"/>
              <a:t>    Dataset:</a:t>
            </a:r>
          </a:p>
          <a:p>
            <a:pPr marL="0" indent="0">
              <a:buNone/>
            </a:pPr>
            <a:r>
              <a:rPr lang="en-US" sz="1600" dirty="0"/>
              <a:t>For this project , I chose the loan default dataset from Kaggle. This dataset is comprehensive and includes a variety of features that are relevant to understanding a borrower’s likelihood of default. Some of these features include the borrower’s demographics such as age and income , financial data like credit score and  debt-to-income ratio and specific loan details including loan amount and interest rate.</a:t>
            </a:r>
          </a:p>
          <a:p>
            <a:pPr marL="0" indent="0">
              <a:buNone/>
            </a:pPr>
            <a:r>
              <a:rPr lang="en-AU" sz="1600" b="1" dirty="0">
                <a:solidFill>
                  <a:schemeClr val="accent6"/>
                </a:solidFill>
                <a:hlinkClick r:id="rId3">
                  <a:extLst>
                    <a:ext uri="{A12FA001-AC4F-418D-AE19-62706E023703}">
                      <ahyp:hlinkClr xmlns:ahyp="http://schemas.microsoft.com/office/drawing/2018/hyperlinkcolor" val="tx"/>
                    </a:ext>
                  </a:extLst>
                </a:hlinkClick>
              </a:rPr>
              <a:t>Loan Default Dataset (kaggle.com</a:t>
            </a:r>
            <a:r>
              <a:rPr lang="en-AU" sz="1600" dirty="0">
                <a:solidFill>
                  <a:schemeClr val="accent6"/>
                </a:solidFill>
                <a:hlinkClick r:id="rId3">
                  <a:extLst>
                    <a:ext uri="{A12FA001-AC4F-418D-AE19-62706E023703}">
                      <ahyp:hlinkClr xmlns:ahyp="http://schemas.microsoft.com/office/drawing/2018/hyperlinkcolor" val="tx"/>
                    </a:ext>
                  </a:extLst>
                </a:hlinkClick>
              </a:rPr>
              <a:t>)</a:t>
            </a:r>
            <a:endParaRPr lang="en-US" sz="1600" dirty="0">
              <a:solidFill>
                <a:schemeClr val="accent6"/>
              </a:solidFill>
            </a:endParaRPr>
          </a:p>
          <a:p>
            <a:pPr marL="0" indent="0">
              <a:buNone/>
            </a:pPr>
            <a:endParaRPr lang="en-US" sz="1600" dirty="0"/>
          </a:p>
          <a:p>
            <a:pPr marL="0" indent="0">
              <a:buNone/>
            </a:pPr>
            <a:endParaRPr lang="en-AU" sz="1600"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Context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p:nvPr>
        </p:nvSpPr>
        <p:spPr/>
        <p:txBody>
          <a:bodyPr/>
          <a:lstStyle/>
          <a:p>
            <a:r>
              <a:rPr lang="en-US" dirty="0"/>
              <a:t>Project analysis slide 3</a:t>
            </a:r>
          </a:p>
        </p:txBody>
      </p:sp>
      <p:sp>
        <p:nvSpPr>
          <p:cNvPr id="2" name="Content Placeholder 1">
            <a:extLst>
              <a:ext uri="{FF2B5EF4-FFF2-40B4-BE49-F238E27FC236}">
                <a16:creationId xmlns:a16="http://schemas.microsoft.com/office/drawing/2014/main" id="{6E2B1D9E-F587-1968-023F-52C6D7CD0148}"/>
              </a:ext>
            </a:extLst>
          </p:cNvPr>
          <p:cNvSpPr>
            <a:spLocks noGrp="1"/>
          </p:cNvSpPr>
          <p:nvPr>
            <p:ph idx="1"/>
          </p:nvPr>
        </p:nvSpPr>
        <p:spPr>
          <a:xfrm>
            <a:off x="228600" y="901894"/>
            <a:ext cx="11963400" cy="5872127"/>
          </a:xfrm>
        </p:spPr>
        <p:txBody>
          <a:bodyPr>
            <a:normAutofit/>
          </a:bodyPr>
          <a:lstStyle/>
          <a:p>
            <a:pPr marL="0" indent="0">
              <a:buNone/>
            </a:pPr>
            <a:endParaRPr lang="en-US" sz="1600" dirty="0"/>
          </a:p>
          <a:p>
            <a:pPr marL="0" indent="0">
              <a:buNone/>
            </a:pPr>
            <a:r>
              <a:rPr lang="en-US" sz="2400" b="1" dirty="0"/>
              <a:t>Observations :</a:t>
            </a:r>
          </a:p>
          <a:p>
            <a:pPr marL="0" indent="0">
              <a:buNone/>
            </a:pPr>
            <a:r>
              <a:rPr lang="en-US" sz="1600" dirty="0"/>
              <a:t>1  The mean interest rate is 4.045%, with a small standard deviation of 0.561%. The minimum interest rate is 0%, which could indicate an    error or a special case, and the maximum is 8%.</a:t>
            </a:r>
            <a:r>
              <a:rPr lang="en-US" sz="1100" dirty="0"/>
              <a:t> </a:t>
            </a:r>
            <a:r>
              <a:rPr lang="en-US" sz="1600" dirty="0"/>
              <a:t>An interest rate of 0% is unusual and might represent a missing value or an error.</a:t>
            </a:r>
          </a:p>
          <a:p>
            <a:pPr marL="0" indent="0">
              <a:buNone/>
            </a:pPr>
            <a:r>
              <a:rPr lang="en-AU" sz="1600" dirty="0"/>
              <a:t>2  </a:t>
            </a:r>
            <a:r>
              <a:rPr lang="en-US" sz="1600" dirty="0"/>
              <a:t>The interest rate spread ranges from -3.638 to 3.357, with a mean of 0.4417</a:t>
            </a:r>
            <a:r>
              <a:rPr lang="en-US" sz="1100" dirty="0"/>
              <a:t>. </a:t>
            </a:r>
            <a:r>
              <a:rPr lang="en-US" sz="1600" dirty="0"/>
              <a:t>The presence of negative values in the interest rate spread is unusual and this could easily be an error.</a:t>
            </a:r>
          </a:p>
          <a:p>
            <a:pPr marL="0" indent="0">
              <a:buNone/>
            </a:pPr>
            <a:r>
              <a:rPr lang="en-US" sz="1600" dirty="0"/>
              <a:t>3  The income ranges from $0 to $578,580, with a mean income of $6,957.34. The presence of zero income suggests potential data issues or it could be a special case.</a:t>
            </a:r>
          </a:p>
          <a:p>
            <a:pPr marL="0" indent="0">
              <a:buNone/>
            </a:pPr>
            <a:r>
              <a:rPr lang="en-US" sz="1600" dirty="0"/>
              <a:t>4 The loan amounts range from as low as $16,500 to as high as $3,576,500, with a mean of $331,117.70. The standard deviation is $183,909.30, indicating significant variation in loan sizes.</a:t>
            </a:r>
          </a:p>
          <a:p>
            <a:pPr marL="0" indent="0">
              <a:buNone/>
            </a:pPr>
            <a:r>
              <a:rPr lang="en-US" sz="1600" dirty="0"/>
              <a:t>5 The Status column is a binary variable, with 24.64% of loans marked as defaults. This suggests the dataset is slightly imbalanced, with non-defaults being the majority. </a:t>
            </a:r>
          </a:p>
          <a:p>
            <a:pPr marL="0" indent="0">
              <a:buNone/>
            </a:pPr>
            <a:r>
              <a:rPr lang="en-US" sz="1600" dirty="0"/>
              <a:t>6 The shape of the dataset was (148670, 34)</a:t>
            </a:r>
          </a:p>
          <a:p>
            <a:pPr marL="0" indent="0">
              <a:buNone/>
            </a:pPr>
            <a:r>
              <a:rPr lang="en-US" sz="1600" dirty="0"/>
              <a:t>7 Checked for missing values and </a:t>
            </a:r>
            <a:r>
              <a:rPr lang="en-US" sz="1600" dirty="0" err="1"/>
              <a:t>realised</a:t>
            </a:r>
            <a:r>
              <a:rPr lang="en-US" sz="1600" dirty="0"/>
              <a:t> most of the columns had a lot of </a:t>
            </a:r>
            <a:r>
              <a:rPr lang="en-US" sz="1600"/>
              <a:t>missing values</a:t>
            </a:r>
            <a:endParaRPr lang="en-US" sz="1600" dirty="0"/>
          </a:p>
          <a:p>
            <a:pPr marL="0" indent="0">
              <a:buNone/>
            </a:pPr>
            <a:endParaRPr lang="en-US" sz="1600" dirty="0"/>
          </a:p>
          <a:p>
            <a:pPr marL="342900" indent="-342900">
              <a:buAutoNum type="arabicPlain" startAt="4"/>
            </a:pPr>
            <a:endParaRPr lang="en-AU" sz="1600"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1849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Exploratory Data Analysis(EDA)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73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BF44-A09A-DE40-76CB-54FA4465E9ED}"/>
              </a:ext>
            </a:extLst>
          </p:cNvPr>
          <p:cNvSpPr>
            <a:spLocks noGrp="1"/>
          </p:cNvSpPr>
          <p:nvPr>
            <p:ph type="title"/>
          </p:nvPr>
        </p:nvSpPr>
        <p:spPr/>
        <p:txBody>
          <a:bodyPr>
            <a:normAutofit/>
          </a:bodyPr>
          <a:lstStyle/>
          <a:p>
            <a:r>
              <a:rPr lang="en-AU" sz="3200" b="1" dirty="0"/>
              <a:t>Feature Selection</a:t>
            </a:r>
          </a:p>
        </p:txBody>
      </p:sp>
      <p:sp>
        <p:nvSpPr>
          <p:cNvPr id="3" name="Content Placeholder 2">
            <a:extLst>
              <a:ext uri="{FF2B5EF4-FFF2-40B4-BE49-F238E27FC236}">
                <a16:creationId xmlns:a16="http://schemas.microsoft.com/office/drawing/2014/main" id="{2F39DE13-4FA4-C2E4-47F1-0BA007B7E7B7}"/>
              </a:ext>
            </a:extLst>
          </p:cNvPr>
          <p:cNvSpPr>
            <a:spLocks noGrp="1"/>
          </p:cNvSpPr>
          <p:nvPr>
            <p:ph idx="1"/>
          </p:nvPr>
        </p:nvSpPr>
        <p:spPr/>
        <p:txBody>
          <a:bodyPr>
            <a:normAutofit/>
          </a:bodyPr>
          <a:lstStyle/>
          <a:p>
            <a:r>
              <a:rPr lang="en-AU" sz="2400" b="1" dirty="0"/>
              <a:t>One-Hot Encoding for Categorical Variables:</a:t>
            </a:r>
          </a:p>
          <a:p>
            <a:endParaRPr lang="en-AU" sz="2400" b="1" dirty="0"/>
          </a:p>
          <a:p>
            <a:pPr marL="0" indent="0">
              <a:buNone/>
            </a:pPr>
            <a:r>
              <a:rPr lang="en-AU" sz="1600" b="1" dirty="0"/>
              <a:t>   </a:t>
            </a:r>
            <a:r>
              <a:rPr lang="en-AU" sz="1600" dirty="0"/>
              <a:t>For Categorical features such as “Gender” , “Region” and “</a:t>
            </a:r>
            <a:r>
              <a:rPr lang="en-AU" sz="1600" dirty="0" err="1"/>
              <a:t>Loan_Purpose</a:t>
            </a:r>
            <a:r>
              <a:rPr lang="en-AU" sz="1600" dirty="0"/>
              <a:t>” , I used one-hot encoding to convert them into numerical features.</a:t>
            </a:r>
          </a:p>
          <a:p>
            <a:pPr marL="0" indent="0">
              <a:buNone/>
            </a:pPr>
            <a:endParaRPr lang="en-AU" sz="1600" dirty="0"/>
          </a:p>
          <a:p>
            <a:pPr marL="0" indent="0">
              <a:buNone/>
            </a:pPr>
            <a:r>
              <a:rPr lang="en-AU" sz="1600" dirty="0"/>
              <a:t>Also, I chose “Status” of the loan as my target variable because it categorises the loan into  clear and interpretable outcomes such as “Paid” , “Defaulted” or “Written Off “ which aligns with our business problem.</a:t>
            </a:r>
          </a:p>
        </p:txBody>
      </p:sp>
    </p:spTree>
    <p:extLst>
      <p:ext uri="{BB962C8B-B14F-4D97-AF65-F5344CB8AC3E}">
        <p14:creationId xmlns:p14="http://schemas.microsoft.com/office/powerpoint/2010/main" val="332694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F6C2-E64D-6890-7FB5-A04A971688B4}"/>
              </a:ext>
            </a:extLst>
          </p:cNvPr>
          <p:cNvSpPr>
            <a:spLocks noGrp="1"/>
          </p:cNvSpPr>
          <p:nvPr>
            <p:ph type="title"/>
          </p:nvPr>
        </p:nvSpPr>
        <p:spPr/>
        <p:txBody>
          <a:bodyPr>
            <a:normAutofit/>
          </a:bodyPr>
          <a:lstStyle/>
          <a:p>
            <a:r>
              <a:rPr lang="en-AU" sz="2800" b="1" dirty="0"/>
              <a:t>Histogram of Numerical values</a:t>
            </a:r>
          </a:p>
        </p:txBody>
      </p:sp>
      <p:pic>
        <p:nvPicPr>
          <p:cNvPr id="5" name="Content Placeholder 4" descr="A group of graphs showing different sizes and shapes&#10;&#10;Description automatically generated with medium confidence">
            <a:extLst>
              <a:ext uri="{FF2B5EF4-FFF2-40B4-BE49-F238E27FC236}">
                <a16:creationId xmlns:a16="http://schemas.microsoft.com/office/drawing/2014/main" id="{547C505C-F14C-62BA-20C9-79D71A0F91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 y="1825624"/>
            <a:ext cx="10706100" cy="5222875"/>
          </a:xfrm>
        </p:spPr>
      </p:pic>
    </p:spTree>
    <p:extLst>
      <p:ext uri="{BB962C8B-B14F-4D97-AF65-F5344CB8AC3E}">
        <p14:creationId xmlns:p14="http://schemas.microsoft.com/office/powerpoint/2010/main" val="114088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2BB1-DCF5-5123-89C2-E18EFB2A90F2}"/>
              </a:ext>
            </a:extLst>
          </p:cNvPr>
          <p:cNvSpPr>
            <a:spLocks noGrp="1"/>
          </p:cNvSpPr>
          <p:nvPr>
            <p:ph type="title"/>
          </p:nvPr>
        </p:nvSpPr>
        <p:spPr/>
        <p:txBody>
          <a:bodyPr>
            <a:normAutofit/>
          </a:bodyPr>
          <a:lstStyle/>
          <a:p>
            <a:r>
              <a:rPr lang="en-AU" sz="2800" b="1" dirty="0"/>
              <a:t>Correlation Heatmap</a:t>
            </a:r>
          </a:p>
        </p:txBody>
      </p:sp>
      <p:pic>
        <p:nvPicPr>
          <p:cNvPr id="5" name="Content Placeholder 4" descr="A screenshot of a data analysis&#10;&#10;Description automatically generated">
            <a:extLst>
              <a:ext uri="{FF2B5EF4-FFF2-40B4-BE49-F238E27FC236}">
                <a16:creationId xmlns:a16="http://schemas.microsoft.com/office/drawing/2014/main" id="{08146FF2-4F0A-9584-569D-70854878E5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9086850" cy="4813300"/>
          </a:xfrm>
        </p:spPr>
      </p:pic>
    </p:spTree>
    <p:extLst>
      <p:ext uri="{BB962C8B-B14F-4D97-AF65-F5344CB8AC3E}">
        <p14:creationId xmlns:p14="http://schemas.microsoft.com/office/powerpoint/2010/main" val="96343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F4DA-6E90-686F-AD39-FF9CC3C4F614}"/>
              </a:ext>
            </a:extLst>
          </p:cNvPr>
          <p:cNvSpPr>
            <a:spLocks noGrp="1"/>
          </p:cNvSpPr>
          <p:nvPr>
            <p:ph type="title"/>
          </p:nvPr>
        </p:nvSpPr>
        <p:spPr>
          <a:xfrm>
            <a:off x="791546" y="-269735"/>
            <a:ext cx="10515600" cy="894034"/>
          </a:xfrm>
        </p:spPr>
        <p:txBody>
          <a:bodyPr>
            <a:normAutofit/>
          </a:bodyPr>
          <a:lstStyle/>
          <a:p>
            <a:r>
              <a:rPr lang="en-AU" sz="2400" b="1" dirty="0"/>
              <a:t>Modelling</a:t>
            </a:r>
          </a:p>
        </p:txBody>
      </p:sp>
      <p:sp>
        <p:nvSpPr>
          <p:cNvPr id="4" name="Rectangle 1">
            <a:extLst>
              <a:ext uri="{FF2B5EF4-FFF2-40B4-BE49-F238E27FC236}">
                <a16:creationId xmlns:a16="http://schemas.microsoft.com/office/drawing/2014/main" id="{E1647ABB-4029-9E9A-7FA4-7C9D37DE3C4D}"/>
              </a:ext>
            </a:extLst>
          </p:cNvPr>
          <p:cNvSpPr>
            <a:spLocks noGrp="1" noChangeArrowheads="1"/>
          </p:cNvSpPr>
          <p:nvPr>
            <p:ph idx="1"/>
          </p:nvPr>
        </p:nvSpPr>
        <p:spPr bwMode="auto">
          <a:xfrm>
            <a:off x="791546" y="490833"/>
            <a:ext cx="9864012" cy="726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Arial" panose="020B0604020202020204" pitchFamily="34" charset="0"/>
              </a:rPr>
              <a:t>It is important to note that before training the model , I had to use SMOTE to address the class imbalance because the data was highly imbalanced in </a:t>
            </a:r>
            <a:r>
              <a:rPr kumimoji="0" lang="en-US" altLang="en-US" sz="1200" i="0" u="none" strike="noStrike" cap="none" normalizeH="0" baseline="0" dirty="0" err="1">
                <a:ln>
                  <a:noFill/>
                </a:ln>
                <a:solidFill>
                  <a:schemeClr val="tx1"/>
                </a:solidFill>
                <a:effectLst/>
                <a:latin typeface="Arial" panose="020B0604020202020204" pitchFamily="34" charset="0"/>
              </a:rPr>
              <a:t>favour</a:t>
            </a:r>
            <a:r>
              <a:rPr kumimoji="0" lang="en-US" altLang="en-US" sz="1200" i="0" u="none" strike="noStrike" cap="none" normalizeH="0" baseline="0" dirty="0">
                <a:ln>
                  <a:noFill/>
                </a:ln>
                <a:solidFill>
                  <a:schemeClr val="tx1"/>
                </a:solidFill>
                <a:effectLst/>
                <a:latin typeface="Arial" panose="020B0604020202020204" pitchFamily="34" charset="0"/>
              </a:rPr>
              <a:t> of the Non-Default. Even went further to use SMOTE –Tomek which I found could help remove noisy examples close to the decision boundary.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Random Forest: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i="0" u="none" strike="noStrike" cap="none" normalizeH="0" baseline="0" dirty="0">
                <a:ln>
                  <a:noFill/>
                </a:ln>
                <a:solidFill>
                  <a:schemeClr val="tx1"/>
                </a:solidFill>
                <a:effectLst/>
                <a:latin typeface="Arial" panose="020B0604020202020204" pitchFamily="34" charset="0"/>
              </a:rPr>
              <a:t>Accuracy Score: </a:t>
            </a:r>
            <a:r>
              <a:rPr kumimoji="0" lang="en-US" altLang="en-US" sz="1200" i="0" u="none" strike="noStrike" cap="none" normalizeH="0" baseline="0" dirty="0">
                <a:ln>
                  <a:noFill/>
                </a:ln>
                <a:solidFill>
                  <a:schemeClr val="tx1"/>
                </a:solidFill>
                <a:effectLst/>
                <a:latin typeface="Arial Unicode MS"/>
              </a:rPr>
              <a:t>0.9999775789780498</a:t>
            </a:r>
            <a:endParaRPr kumimoji="0" lang="en-US" altLang="en-US" sz="1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Precision, Recall, F1-Score: All metrics are near perfect, indicating excellent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Confusion Matrix: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True Positives (TP): 10,913</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True Negatives (TN): 33,687</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False Positives (FP): 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False Negatives (FN):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ROC-AUC Score: </a:t>
            </a:r>
            <a:r>
              <a:rPr kumimoji="0" lang="en-US" altLang="en-US" sz="1200" i="0" u="none" strike="noStrike" cap="none" normalizeH="0" baseline="0" dirty="0">
                <a:ln>
                  <a:noFill/>
                </a:ln>
                <a:solidFill>
                  <a:schemeClr val="tx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rPr>
              <a:t>Logistic Regression: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rPr>
              <a:t>Accuracy Score : 0.8346225420954687</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b="1" dirty="0"/>
              <a:t>Confusion Matrix: </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           .True Positives(TP) : 7,687</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            .True Negatives(TN) : 29,538</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            .False Positives(FP) : 4,149</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            .False Negatives(FN) : 3,227  </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.ROC-AUC Score: 0.86427 </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Precision, Recall, F1-Score : High precision recall for both default and Non-Default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b="1" dirty="0"/>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err="1"/>
              <a:t>XGBoost</a:t>
            </a:r>
            <a:r>
              <a:rPr lang="en-US" altLang="en-US" sz="1200" b="1" dirty="0"/>
              <a:t>:</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.Accuracy Score: 0.999327</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.Confusion Matrix :</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          .True Positives(TP) : 10,914</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          .True Negatives(TN) : 33,684</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          .False Positives(FP) :3</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          .False Negatives(FN) : 0</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ROC-AUC Score : 0.9999856</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t>Precision, Recall, F1-Score : All metrics are near perfect , similar to Random forest.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p>
          <a:p>
            <a:pPr marL="0" marR="0" lvl="0" indent="0" algn="l" defTabSz="914400" rtl="0" eaLnBrk="0" fontAlgn="base" latinLnBrk="0" hangingPunct="0">
              <a:lnSpc>
                <a:spcPct val="100000"/>
              </a:lnSpc>
              <a:spcBef>
                <a:spcPct val="0"/>
              </a:spcBef>
              <a:spcAft>
                <a:spcPct val="0"/>
              </a:spcAft>
              <a:buClrTx/>
              <a:buSzTx/>
              <a:buNone/>
              <a:tabLst/>
            </a:pPr>
            <a:r>
              <a:rPr lang="en-US" altLang="en-US" sz="1200" dirty="0"/>
              <a:t>           </a:t>
            </a:r>
            <a:endParaRPr kumimoji="0" lang="en-US" altLang="en-US" sz="1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420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59DD-80BE-9944-660A-6D8C26E052B8}"/>
              </a:ext>
            </a:extLst>
          </p:cNvPr>
          <p:cNvSpPr>
            <a:spLocks noGrp="1"/>
          </p:cNvSpPr>
          <p:nvPr>
            <p:ph type="title"/>
          </p:nvPr>
        </p:nvSpPr>
        <p:spPr/>
        <p:txBody>
          <a:bodyPr>
            <a:normAutofit/>
          </a:bodyPr>
          <a:lstStyle/>
          <a:p>
            <a:r>
              <a:rPr lang="en-AU" sz="2800" b="1" dirty="0"/>
              <a:t>Recommendations</a:t>
            </a:r>
          </a:p>
        </p:txBody>
      </p:sp>
      <p:sp>
        <p:nvSpPr>
          <p:cNvPr id="3" name="Content Placeholder 2">
            <a:extLst>
              <a:ext uri="{FF2B5EF4-FFF2-40B4-BE49-F238E27FC236}">
                <a16:creationId xmlns:a16="http://schemas.microsoft.com/office/drawing/2014/main" id="{1AF316EF-E2C1-8717-938A-5A7B737E4EBB}"/>
              </a:ext>
            </a:extLst>
          </p:cNvPr>
          <p:cNvSpPr>
            <a:spLocks noGrp="1"/>
          </p:cNvSpPr>
          <p:nvPr>
            <p:ph idx="1"/>
          </p:nvPr>
        </p:nvSpPr>
        <p:spPr/>
        <p:txBody>
          <a:bodyPr>
            <a:normAutofit/>
          </a:bodyPr>
          <a:lstStyle/>
          <a:p>
            <a:r>
              <a:rPr lang="en-AU" sz="1600" dirty="0"/>
              <a:t>.Implement Risk-Based Pricing : Borrowers identified as higher risk could be offered loans at higher interest rates.</a:t>
            </a:r>
          </a:p>
          <a:p>
            <a:endParaRPr lang="en-AU" sz="1600" dirty="0"/>
          </a:p>
          <a:p>
            <a:r>
              <a:rPr lang="en-AU" sz="1600" dirty="0"/>
              <a:t>Enhance Credit Underwriting Process : Loans predicted to be high risk could undergo additional scrutiny or checks.</a:t>
            </a:r>
          </a:p>
          <a:p>
            <a:endParaRPr lang="en-AU" sz="1600" dirty="0"/>
          </a:p>
          <a:p>
            <a:r>
              <a:rPr lang="en-AU" sz="1600" dirty="0"/>
              <a:t>Develop targeted Intervention Strategies : For Borrowers identified as high risk, strategies such as financial counselling before and during loan term and also providing early notification.</a:t>
            </a:r>
          </a:p>
        </p:txBody>
      </p:sp>
    </p:spTree>
    <p:extLst>
      <p:ext uri="{BB962C8B-B14F-4D97-AF65-F5344CB8AC3E}">
        <p14:creationId xmlns:p14="http://schemas.microsoft.com/office/powerpoint/2010/main" val="227686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980</Words>
  <Application>Microsoft Office PowerPoint</Application>
  <PresentationFormat>Widescreen</PresentationFormat>
  <Paragraphs>74</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Unicode MS</vt:lpstr>
      <vt:lpstr>Calibri</vt:lpstr>
      <vt:lpstr>Century Gothic</vt:lpstr>
      <vt:lpstr>Segoe UI Light</vt:lpstr>
      <vt:lpstr>Office Theme</vt:lpstr>
      <vt:lpstr>Loan-default Prediction using Machine Learning  Presentation by  Charles Apaw  Institute of Data  </vt:lpstr>
      <vt:lpstr>Project analysis slide 3</vt:lpstr>
      <vt:lpstr>Project analysis slide 3</vt:lpstr>
      <vt:lpstr>Feature Selection</vt:lpstr>
      <vt:lpstr>Histogram of Numerical values</vt:lpstr>
      <vt:lpstr>Correlation Heatmap</vt:lpstr>
      <vt:lpstr>Modelling</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2024-08-21T06:23:58Z</dcterms:created>
  <dcterms:modified xsi:type="dcterms:W3CDTF">2024-08-24T04:25:44Z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