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Apaw" userId="8b74206541b25937" providerId="LiveId" clId="{1EC26012-2BFC-43A5-AF00-83D015667923}"/>
    <pc:docChg chg="addSld delSld modSld">
      <pc:chgData name="Charles Apaw" userId="8b74206541b25937" providerId="LiveId" clId="{1EC26012-2BFC-43A5-AF00-83D015667923}" dt="2024-09-28T00:29:19.194" v="26" actId="2696"/>
      <pc:docMkLst>
        <pc:docMk/>
      </pc:docMkLst>
      <pc:sldChg chg="del">
        <pc:chgData name="Charles Apaw" userId="8b74206541b25937" providerId="LiveId" clId="{1EC26012-2BFC-43A5-AF00-83D015667923}" dt="2024-09-28T00:29:19.194" v="26" actId="2696"/>
        <pc:sldMkLst>
          <pc:docMk/>
          <pc:sldMk cId="3999649427" sldId="261"/>
        </pc:sldMkLst>
      </pc:sldChg>
      <pc:sldChg chg="addSp modSp new mod">
        <pc:chgData name="Charles Apaw" userId="8b74206541b25937" providerId="LiveId" clId="{1EC26012-2BFC-43A5-AF00-83D015667923}" dt="2024-09-27T22:54:10.372" v="25" actId="5793"/>
        <pc:sldMkLst>
          <pc:docMk/>
          <pc:sldMk cId="2038251963" sldId="272"/>
        </pc:sldMkLst>
        <pc:spChg chg="add mod">
          <ac:chgData name="Charles Apaw" userId="8b74206541b25937" providerId="LiveId" clId="{1EC26012-2BFC-43A5-AF00-83D015667923}" dt="2024-09-27T22:54:10.372" v="25" actId="5793"/>
          <ac:spMkLst>
            <pc:docMk/>
            <pc:sldMk cId="2038251963" sldId="272"/>
            <ac:spMk id="3" creationId="{7FFA1423-44EB-628F-F0F3-B063949D58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44025-F17F-4F29-888E-8492C0661F2B}" type="datetimeFigureOut">
              <a:rPr lang="en-AU" smtClean="0"/>
              <a:t>28/09/2024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A25EE-0209-411F-B1A2-A127E44A5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73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To better target marketing strategies, customers were grouped into segments based on age, income and </a:t>
            </a:r>
            <a:r>
              <a:rPr lang="en-US" dirty="0" err="1"/>
              <a:t>behaviour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A25EE-0209-411F-B1A2-A127E44A52F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73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1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5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9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9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1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400336B8-8672-3B84-D399-E84B16CC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17" r="-1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2B956-2622-A75E-92AA-6836CBD1C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681" y="603504"/>
            <a:ext cx="355341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Segmentation and Marketing Campaign Response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A09AA-0418-0187-DE8E-D881E91DA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680" y="2212848"/>
            <a:ext cx="3553413" cy="41224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Charles Apaw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28/09/2024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2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40666E-2DAF-8937-3BCD-0E959D069618}"/>
              </a:ext>
            </a:extLst>
          </p:cNvPr>
          <p:cNvSpPr/>
          <p:nvPr/>
        </p:nvSpPr>
        <p:spPr>
          <a:xfrm>
            <a:off x="1209368" y="1292225"/>
            <a:ext cx="5309419" cy="2123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Full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2FA13-8BA1-2EB9-9D39-72DCA49E5EB5}"/>
              </a:ext>
            </a:extLst>
          </p:cNvPr>
          <p:cNvSpPr/>
          <p:nvPr/>
        </p:nvSpPr>
        <p:spPr>
          <a:xfrm>
            <a:off x="4869196" y="4547879"/>
            <a:ext cx="1995948" cy="1002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Testing Set(30%)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E4A46-0EF8-A8E7-FCFB-967F832DE8A1}"/>
              </a:ext>
            </a:extLst>
          </p:cNvPr>
          <p:cNvSpPr/>
          <p:nvPr/>
        </p:nvSpPr>
        <p:spPr>
          <a:xfrm>
            <a:off x="668594" y="4473677"/>
            <a:ext cx="3382296" cy="109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Training Set (70%)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38324-EB7A-387A-E97C-51F3978359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38288" y="160338"/>
            <a:ext cx="10653712" cy="1131887"/>
          </a:xfrm>
        </p:spPr>
        <p:txBody>
          <a:bodyPr/>
          <a:lstStyle/>
          <a:p>
            <a:r>
              <a:rPr lang="en-AU" dirty="0"/>
              <a:t>Supervised Learning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6FD89D-94AF-7C1C-5074-81D617FA1507}"/>
              </a:ext>
            </a:extLst>
          </p:cNvPr>
          <p:cNvCxnSpPr/>
          <p:nvPr/>
        </p:nvCxnSpPr>
        <p:spPr>
          <a:xfrm>
            <a:off x="2526890" y="3696929"/>
            <a:ext cx="0" cy="63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B13D48-7388-CB6C-5F6D-1AD1190B4053}"/>
              </a:ext>
            </a:extLst>
          </p:cNvPr>
          <p:cNvCxnSpPr/>
          <p:nvPr/>
        </p:nvCxnSpPr>
        <p:spPr>
          <a:xfrm>
            <a:off x="5338916" y="3608439"/>
            <a:ext cx="0" cy="72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0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68C60-CDCF-FD41-E172-0DB27A03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953730"/>
            <a:ext cx="4973842" cy="475881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ECFBE6-9B05-6D5F-B33A-6193195A7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66" y="1936955"/>
            <a:ext cx="4779834" cy="24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2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880A94-A975-C315-4049-2407504E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Model Performance Comparison</a:t>
            </a:r>
          </a:p>
        </p:txBody>
      </p:sp>
      <p:pic>
        <p:nvPicPr>
          <p:cNvPr id="3" name="Content Placeholder 2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13AA5E7-0C36-A398-DFC6-A7378B6C4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5" y="1782115"/>
            <a:ext cx="8021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2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 descr="A graph of a graph showing different models&#10;&#10;Description automatically generated with medium confidence">
            <a:extLst>
              <a:ext uri="{FF2B5EF4-FFF2-40B4-BE49-F238E27FC236}">
                <a16:creationId xmlns:a16="http://schemas.microsoft.com/office/drawing/2014/main" id="{4169DCAE-4339-7B6B-059A-FC08FD1BD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"/>
          <a:stretch/>
        </p:blipFill>
        <p:spPr>
          <a:xfrm>
            <a:off x="133896" y="136321"/>
            <a:ext cx="11924208" cy="6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0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FA1423-44EB-628F-F0F3-B063949D58A5}"/>
              </a:ext>
            </a:extLst>
          </p:cNvPr>
          <p:cNvSpPr txBox="1"/>
          <p:nvPr/>
        </p:nvSpPr>
        <p:spPr>
          <a:xfrm>
            <a:off x="1415845" y="1169301"/>
            <a:ext cx="7728155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Business Insights and Recommendations</a:t>
            </a:r>
          </a:p>
          <a:p>
            <a:endParaRPr lang="en-US" b="1" dirty="0"/>
          </a:p>
          <a:p>
            <a:r>
              <a:rPr lang="en-US" b="1" dirty="0"/>
              <a:t>Customer Segmentation</a:t>
            </a:r>
            <a:r>
              <a:rPr lang="en-US" dirty="0"/>
              <a:t>: The three customer segments provide valuable insights for tailored marketing strategies: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Low-Income Group</a:t>
            </a:r>
            <a:r>
              <a:rPr lang="en-US" dirty="0"/>
              <a:t>: Budget-conscious; consider offering discounts and promotions.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Middle-Income Group</a:t>
            </a:r>
            <a:r>
              <a:rPr lang="en-US" dirty="0"/>
              <a:t>: Average spending customers; targeted campaigns with loyalty programs.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High-Income Group</a:t>
            </a:r>
            <a:r>
              <a:rPr lang="en-US" dirty="0"/>
              <a:t>: Affluent customers; premium offers and exclusive deals may work well 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Marketing Strategy</a:t>
            </a:r>
            <a:r>
              <a:rPr lang="en-US" dirty="0"/>
              <a:t>: Use these customer segments to personalize future campaigns and allocate marketing resources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03825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AAD3596A-BC89-7442-1E3A-BD1FE764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911AE-D2F8-C1FC-925A-AC3CA9CA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5" y="1424475"/>
            <a:ext cx="3424383" cy="2543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Thank You!</a:t>
            </a:r>
            <a:br>
              <a:rPr lang="en-US" sz="3200"/>
            </a:br>
            <a:br>
              <a:rPr lang="en-US" sz="3200"/>
            </a:br>
            <a:r>
              <a:rPr lang="en-US" sz="320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9945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2E10C-8DF6-BCD6-6323-72F2F61AF1A2}"/>
              </a:ext>
            </a:extLst>
          </p:cNvPr>
          <p:cNvSpPr txBox="1"/>
          <p:nvPr/>
        </p:nvSpPr>
        <p:spPr>
          <a:xfrm>
            <a:off x="1720645" y="1375423"/>
            <a:ext cx="7462684" cy="344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 Problem:</a:t>
            </a:r>
            <a:endParaRPr lang="en-AU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</a:t>
            </a:r>
            <a:r>
              <a:rPr lang="en-AU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Predict whether a customer will respond positively to future marketing campaigns and group customers into meaningful segments based on their behaviour and demographic features.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 Variable</a:t>
            </a:r>
            <a:r>
              <a:rPr lang="en-AU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column Response, which indicates whether the customer responded to a campaign</a:t>
            </a: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76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DC513-835E-1A70-1531-1ADB14C8CC63}"/>
              </a:ext>
            </a:extLst>
          </p:cNvPr>
          <p:cNvSpPr txBox="1"/>
          <p:nvPr/>
        </p:nvSpPr>
        <p:spPr>
          <a:xfrm>
            <a:off x="2576051" y="289113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                Data Overview </a:t>
            </a:r>
          </a:p>
          <a:p>
            <a:endParaRPr lang="en-US" b="1"/>
          </a:p>
          <a:p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Bank Marketing Data</a:t>
            </a:r>
            <a:r>
              <a:rPr lang="en-US"/>
              <a:t>: Contains information about past marketing campaigns.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Customer Demographic Data</a:t>
            </a:r>
            <a:r>
              <a:rPr lang="en-US"/>
              <a:t>: Includes demographic features like income, education, and spending behavior.</a:t>
            </a:r>
            <a:endParaRPr lang="en-US" dirty="0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E05CEBD5-589A-CC95-0AD6-04C7A4D76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63" y="2966769"/>
            <a:ext cx="5921253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8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00D8F-F1A3-3952-5E4F-3A2D3CCF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Job Distribution</a:t>
            </a:r>
          </a:p>
        </p:txBody>
      </p:sp>
      <p:pic>
        <p:nvPicPr>
          <p:cNvPr id="3" name="Content Placeholder 2" descr="A graph of 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E9500519-7C2D-BA65-D0C7-E294AC3F5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8" y="1782115"/>
            <a:ext cx="81642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9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79F5E-9C92-FA67-3FE4-E7A6E16C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835742"/>
            <a:ext cx="8570475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9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E6982-0F94-381B-8417-6970C3C9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501445"/>
            <a:ext cx="10333703" cy="56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6080D071-CD43-000A-2B0B-7A745FDF1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70" y="1429352"/>
            <a:ext cx="5793259" cy="4330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0BACB4-5DB8-5AB2-84A8-10B4C483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Unsupervised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4A3A7-6C3B-4F44-F581-A9CE2B12D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09" y="5853241"/>
            <a:ext cx="6572382" cy="558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Elbow Method</a:t>
            </a:r>
          </a:p>
        </p:txBody>
      </p:sp>
    </p:spTree>
    <p:extLst>
      <p:ext uri="{BB962C8B-B14F-4D97-AF65-F5344CB8AC3E}">
        <p14:creationId xmlns:p14="http://schemas.microsoft.com/office/powerpoint/2010/main" val="94714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5F9A28-C43A-ED9E-B523-BF3AD2B1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K- Means Clustering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73D5E6C-4DB1-6690-935A-867BF16A5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4099" y="875642"/>
            <a:ext cx="7390808" cy="50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4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34163-3159-53C0-CA72-235D682E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14" y="934066"/>
            <a:ext cx="7669160" cy="45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6639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Regular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C34DA2"/>
      </a:accent1>
      <a:accent2>
        <a:srgbClr val="B13B5F"/>
      </a:accent2>
      <a:accent3>
        <a:srgbClr val="C35A4D"/>
      </a:accent3>
      <a:accent4>
        <a:srgbClr val="B1793B"/>
      </a:accent4>
      <a:accent5>
        <a:srgbClr val="ACA643"/>
      </a:accent5>
      <a:accent6>
        <a:srgbClr val="87B13B"/>
      </a:accent6>
      <a:hlink>
        <a:srgbClr val="31944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218</Words>
  <Application>Microsoft Office PowerPoint</Application>
  <PresentationFormat>Widescreen</PresentationFormat>
  <Paragraphs>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Neue Haas Grotesk Text Pro</vt:lpstr>
      <vt:lpstr>Symbol</vt:lpstr>
      <vt:lpstr>VanillaVTI</vt:lpstr>
      <vt:lpstr>Customer Segmentation and Marketing Campaign Response Prediction</vt:lpstr>
      <vt:lpstr>PowerPoint Presentation</vt:lpstr>
      <vt:lpstr>PowerPoint Presentation</vt:lpstr>
      <vt:lpstr>Job Distribution</vt:lpstr>
      <vt:lpstr>PowerPoint Presentation</vt:lpstr>
      <vt:lpstr>PowerPoint Presentation</vt:lpstr>
      <vt:lpstr>Unsupervised Learning</vt:lpstr>
      <vt:lpstr>K- Means Clustering</vt:lpstr>
      <vt:lpstr>PowerPoint Presentation</vt:lpstr>
      <vt:lpstr>Supervised Learning</vt:lpstr>
      <vt:lpstr>PowerPoint Presentation</vt:lpstr>
      <vt:lpstr>Model Performance Comparison</vt:lpstr>
      <vt:lpstr>PowerPoint Presentation</vt:lpstr>
      <vt:lpstr>PowerPoint Presentation</vt:lpstr>
      <vt:lpstr>Thank You!  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Apaw</dc:creator>
  <cp:lastModifiedBy>Charles Apaw</cp:lastModifiedBy>
  <cp:revision>1</cp:revision>
  <dcterms:created xsi:type="dcterms:W3CDTF">2024-09-27T18:35:53Z</dcterms:created>
  <dcterms:modified xsi:type="dcterms:W3CDTF">2024-09-28T00:29:29Z</dcterms:modified>
</cp:coreProperties>
</file>