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Lst>
  <p:sldIdLst>
    <p:sldId id="256" r:id="rId3"/>
    <p:sldId id="257" r:id="rId4"/>
    <p:sldId id="258" r:id="rId5"/>
    <p:sldId id="259"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198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97649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39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60309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513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578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7/27/2024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5876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7/27/2024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2491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1092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0798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78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7/27/2024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05490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Predicting Housing Prices</a:t>
            </a:r>
          </a:p>
        </p:txBody>
      </p:sp>
      <p:sp>
        <p:nvSpPr>
          <p:cNvPr id="3" name="Subtitle 2"/>
          <p:cNvSpPr>
            <a:spLocks noGrp="1"/>
          </p:cNvSpPr>
          <p:nvPr>
            <p:ph type="subTitle" idx="1"/>
          </p:nvPr>
        </p:nvSpPr>
        <p:spPr/>
        <p:txBody>
          <a:bodyPr>
            <a:normAutofit lnSpcReduction="10000"/>
          </a:bodyPr>
          <a:lstStyle/>
          <a:p>
            <a:r>
              <a:rPr lang="en-US" dirty="0"/>
              <a:t>Institute of data</a:t>
            </a:r>
          </a:p>
          <a:p>
            <a:r>
              <a:rPr lang="en-US" dirty="0"/>
              <a:t>Charles Apaw</a:t>
            </a:r>
          </a:p>
          <a:p>
            <a:r>
              <a:rPr lang="en-US" dirty="0"/>
              <a:t>20/07/2024</a:t>
            </a:r>
          </a:p>
        </p:txBody>
      </p:sp>
    </p:spTree>
    <p:extLst>
      <p:ext uri="{BB962C8B-B14F-4D97-AF65-F5344CB8AC3E}">
        <p14:creationId xmlns:p14="http://schemas.microsoft.com/office/powerpoint/2010/main" val="111186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Next Steps and Recommendations</a:t>
            </a:r>
            <a:endParaRPr lang="en-US" dirty="0"/>
          </a:p>
        </p:txBody>
      </p:sp>
      <p:sp>
        <p:nvSpPr>
          <p:cNvPr id="3" name="Content Placeholder 2"/>
          <p:cNvSpPr>
            <a:spLocks noGrp="1"/>
          </p:cNvSpPr>
          <p:nvPr>
            <p:ph idx="1"/>
          </p:nvPr>
        </p:nvSpPr>
        <p:spPr/>
        <p:txBody>
          <a:bodyPr/>
          <a:lstStyle/>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Refinement: Explore advanced models and additional features.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Action Plan: Implement real-time pricing predictions and update the model with new data. </a:t>
            </a:r>
          </a:p>
          <a:p>
            <a:endParaRPr lang="en-US" dirty="0"/>
          </a:p>
        </p:txBody>
      </p:sp>
    </p:spTree>
    <p:extLst>
      <p:ext uri="{BB962C8B-B14F-4D97-AF65-F5344CB8AC3E}">
        <p14:creationId xmlns:p14="http://schemas.microsoft.com/office/powerpoint/2010/main" val="251866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House Prices - Advanced Regression Techniques. Retrieved from: https://www.kaggle.com/competitions/house-prices-advanced-regression-techniques/data?select=train.csv</a:t>
            </a:r>
          </a:p>
          <a:p>
            <a:endParaRPr lang="en-US" dirty="0"/>
          </a:p>
        </p:txBody>
      </p:sp>
    </p:spTree>
    <p:extLst>
      <p:ext uri="{BB962C8B-B14F-4D97-AF65-F5344CB8AC3E}">
        <p14:creationId xmlns:p14="http://schemas.microsoft.com/office/powerpoint/2010/main" val="272726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Context</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Objective: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Predict housing prices based on a variety of </a:t>
            </a:r>
            <a:r>
              <a:rPr lang="en-US">
                <a:latin typeface="Times New Roman" panose="02020603050405020304" pitchFamily="18" charset="0"/>
                <a:cs typeface="Times New Roman" panose="02020603050405020304" pitchFamily="18" charset="0"/>
              </a:rPr>
              <a:t>attributes related </a:t>
            </a:r>
            <a:r>
              <a:rPr lang="en-US" dirty="0">
                <a:latin typeface="Times New Roman" panose="02020603050405020304" pitchFamily="18" charset="0"/>
                <a:cs typeface="Times New Roman" panose="02020603050405020304" pitchFamily="18" charset="0"/>
              </a:rPr>
              <a:t>to the accommodation and applying factors affecting its price.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Business Problem: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Real estate companies are in constant need of price forecasts, so that they can set the right and acceptable prices to their consumers and make the right investment decisions on the available market</a:t>
            </a:r>
          </a:p>
        </p:txBody>
      </p:sp>
    </p:spTree>
    <p:extLst>
      <p:ext uri="{BB962C8B-B14F-4D97-AF65-F5344CB8AC3E}">
        <p14:creationId xmlns:p14="http://schemas.microsoft.com/office/powerpoint/2010/main" val="203033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Overview</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Dataset: Housing prices dataset with features related to house characteristics and sales.</a:t>
            </a:r>
          </a:p>
          <a:p>
            <a:r>
              <a:rPr lang="en-US" dirty="0">
                <a:latin typeface="Times New Roman" panose="02020603050405020304" pitchFamily="18" charset="0"/>
                <a:cs typeface="Times New Roman" panose="02020603050405020304" pitchFamily="18" charset="0"/>
              </a:rPr>
              <a:t>Key Features:</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Numerical: Sale Price, Living Area of the building, size of the basement and so on.</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Categorical: Type of Neighborhood, type of House, Physical state, etc.</a:t>
            </a:r>
          </a:p>
          <a:p>
            <a:r>
              <a:rPr lang="en-US" dirty="0">
                <a:latin typeface="Times New Roman" panose="02020603050405020304" pitchFamily="18" charset="0"/>
                <a:cs typeface="Times New Roman" panose="02020603050405020304" pitchFamily="18" charset="0"/>
              </a:rPr>
              <a:t>Goal: Predict sale prices based on features</a:t>
            </a:r>
          </a:p>
          <a:p>
            <a:endParaRPr lang="en-US" dirty="0"/>
          </a:p>
        </p:txBody>
      </p:sp>
    </p:spTree>
    <p:extLst>
      <p:ext uri="{BB962C8B-B14F-4D97-AF65-F5344CB8AC3E}">
        <p14:creationId xmlns:p14="http://schemas.microsoft.com/office/powerpoint/2010/main" val="180467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Wrangling and Preparation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Missing Values:</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Numerical Features: Imputed with median values.</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Categorical Features: Imputed with mode values.</a:t>
            </a:r>
          </a:p>
          <a:p>
            <a:r>
              <a:rPr lang="en-US" dirty="0">
                <a:latin typeface="Times New Roman" panose="02020603050405020304" pitchFamily="18" charset="0"/>
                <a:cs typeface="Times New Roman" panose="02020603050405020304" pitchFamily="18" charset="0"/>
              </a:rPr>
              <a:t>Encoding: Categorical variables converted into numerical format using one-hot encoding.</a:t>
            </a:r>
          </a:p>
          <a:p>
            <a:r>
              <a:rPr lang="en-US" dirty="0">
                <a:latin typeface="Times New Roman" panose="02020603050405020304" pitchFamily="18" charset="0"/>
                <a:cs typeface="Times New Roman" panose="02020603050405020304" pitchFamily="18" charset="0"/>
              </a:rPr>
              <a:t>Feature Engineering: Created new features like </a:t>
            </a:r>
            <a:r>
              <a:rPr lang="en-US" dirty="0" err="1">
                <a:latin typeface="Times New Roman" panose="02020603050405020304" pitchFamily="18" charset="0"/>
                <a:cs typeface="Times New Roman" panose="02020603050405020304" pitchFamily="18" charset="0"/>
              </a:rPr>
              <a:t>TotalSF</a:t>
            </a: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22987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latin typeface="Times New Roman" panose="02020603050405020304" pitchFamily="18" charset="0"/>
                <a:cs typeface="Times New Roman" panose="02020603050405020304" pitchFamily="18" charset="0"/>
              </a:rPr>
              <a:t>Exploratory Data Analysis (EDA)</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Distribution of Sale Prices: Histogram Showing Price Spread</a:t>
            </a:r>
            <a:endParaRPr lang="en-US" sz="3600" dirty="0"/>
          </a:p>
        </p:txBody>
      </p:sp>
      <p:pic>
        <p:nvPicPr>
          <p:cNvPr id="4" name="Content Placeholder 3"/>
          <p:cNvPicPr>
            <a:picLocks noGrp="1" noChangeAspect="1"/>
          </p:cNvPicPr>
          <p:nvPr>
            <p:ph idx="1"/>
          </p:nvPr>
        </p:nvPicPr>
        <p:blipFill>
          <a:blip r:embed="rId2"/>
          <a:stretch>
            <a:fillRect/>
          </a:stretch>
        </p:blipFill>
        <p:spPr>
          <a:xfrm>
            <a:off x="2860443" y="1903524"/>
            <a:ext cx="6532073" cy="4160945"/>
          </a:xfrm>
          <a:prstGeom prst="rect">
            <a:avLst/>
          </a:prstGeom>
        </p:spPr>
      </p:pic>
    </p:spTree>
    <p:extLst>
      <p:ext uri="{BB962C8B-B14F-4D97-AF65-F5344CB8AC3E}">
        <p14:creationId xmlns:p14="http://schemas.microsoft.com/office/powerpoint/2010/main" val="390088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565" y="-77025"/>
            <a:ext cx="9601196" cy="1782619"/>
          </a:xfrm>
        </p:spPr>
        <p:txBody>
          <a:bodyPr>
            <a:normAutofit/>
          </a:bodyPr>
          <a:lstStyle/>
          <a:p>
            <a:pPr algn="ctr"/>
            <a:r>
              <a:rPr lang="en-US" sz="4000" dirty="0">
                <a:latin typeface="Times New Roman" panose="02020603050405020304" pitchFamily="18" charset="0"/>
                <a:cs typeface="Times New Roman" panose="02020603050405020304" pitchFamily="18" charset="0"/>
              </a:rPr>
              <a:t>Relationship Analysis: Scatter Plot of Above Ground Living Area vs. Sale Price</a:t>
            </a:r>
          </a:p>
        </p:txBody>
      </p:sp>
      <p:pic>
        <p:nvPicPr>
          <p:cNvPr id="4" name="Content Placeholder 4">
            <a:extLst>
              <a:ext uri="{FF2B5EF4-FFF2-40B4-BE49-F238E27FC236}">
                <a16:creationId xmlns:a16="http://schemas.microsoft.com/office/drawing/2014/main" id="{2A86FC46-C835-4D3A-9A90-7674FFC76F82}"/>
              </a:ext>
            </a:extLst>
          </p:cNvPr>
          <p:cNvPicPr>
            <a:picLocks noGrp="1" noChangeAspect="1"/>
          </p:cNvPicPr>
          <p:nvPr>
            <p:ph idx="1"/>
          </p:nvPr>
        </p:nvPicPr>
        <p:blipFill>
          <a:blip r:embed="rId2"/>
          <a:stretch>
            <a:fillRect/>
          </a:stretch>
        </p:blipFill>
        <p:spPr>
          <a:xfrm>
            <a:off x="2886624" y="1846263"/>
            <a:ext cx="6479078" cy="4022725"/>
          </a:xfrm>
        </p:spPr>
      </p:pic>
    </p:spTree>
    <p:extLst>
      <p:ext uri="{BB962C8B-B14F-4D97-AF65-F5344CB8AC3E}">
        <p14:creationId xmlns:p14="http://schemas.microsoft.com/office/powerpoint/2010/main" val="145664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Correlation Matrix: Heat map Showing Feature Correlations</a:t>
            </a:r>
          </a:p>
        </p:txBody>
      </p:sp>
      <p:pic>
        <p:nvPicPr>
          <p:cNvPr id="4" name="Content Placeholder 4">
            <a:extLst>
              <a:ext uri="{FF2B5EF4-FFF2-40B4-BE49-F238E27FC236}">
                <a16:creationId xmlns:a16="http://schemas.microsoft.com/office/drawing/2014/main" id="{1A6A9CBC-FFD4-41C7-86B3-BA891C378CEA}"/>
              </a:ext>
            </a:extLst>
          </p:cNvPr>
          <p:cNvPicPr>
            <a:picLocks noGrp="1" noChangeAspect="1"/>
          </p:cNvPicPr>
          <p:nvPr>
            <p:ph idx="1"/>
          </p:nvPr>
        </p:nvPicPr>
        <p:blipFill>
          <a:blip r:embed="rId2"/>
          <a:stretch>
            <a:fillRect/>
          </a:stretch>
        </p:blipFill>
        <p:spPr>
          <a:xfrm>
            <a:off x="3457903" y="1787553"/>
            <a:ext cx="5728138" cy="4443969"/>
          </a:xfrm>
        </p:spPr>
      </p:pic>
    </p:spTree>
    <p:extLst>
      <p:ext uri="{BB962C8B-B14F-4D97-AF65-F5344CB8AC3E}">
        <p14:creationId xmlns:p14="http://schemas.microsoft.com/office/powerpoint/2010/main" val="230916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Regression Model</a:t>
            </a:r>
            <a:endParaRPr lang="en-US"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Model: Linear Regression</a:t>
            </a:r>
          </a:p>
          <a:p>
            <a:r>
              <a:rPr lang="en-US" dirty="0">
                <a:latin typeface="Times New Roman" panose="02020603050405020304" pitchFamily="18" charset="0"/>
                <a:cs typeface="Times New Roman" panose="02020603050405020304" pitchFamily="18" charset="0"/>
              </a:rPr>
              <a:t>Training and Testing:</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Training Set: 80% of data</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Testing Set: 20% of data</a:t>
            </a:r>
          </a:p>
          <a:p>
            <a:r>
              <a:rPr lang="en-US" dirty="0">
                <a:latin typeface="Times New Roman" panose="02020603050405020304" pitchFamily="18" charset="0"/>
                <a:cs typeface="Times New Roman" panose="02020603050405020304" pitchFamily="18" charset="0"/>
              </a:rPr>
              <a:t>Evaluation Metrics:</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Mean Squared Error (MSE)</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R^2 Score</a:t>
            </a:r>
          </a:p>
          <a:p>
            <a:endParaRPr lang="en-US" dirty="0"/>
          </a:p>
        </p:txBody>
      </p:sp>
    </p:spTree>
    <p:extLst>
      <p:ext uri="{BB962C8B-B14F-4D97-AF65-F5344CB8AC3E}">
        <p14:creationId xmlns:p14="http://schemas.microsoft.com/office/powerpoint/2010/main" val="175049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Findings and Business Implications</a:t>
            </a:r>
            <a:endParaRPr lang="en-US" dirty="0"/>
          </a:p>
        </p:txBody>
      </p:sp>
      <p:sp>
        <p:nvSpPr>
          <p:cNvPr id="3" name="Content Placeholder 2"/>
          <p:cNvSpPr>
            <a:spLocks noGrp="1"/>
          </p:cNvSpPr>
          <p:nvPr>
            <p:ph idx="1"/>
          </p:nvPr>
        </p:nvSpPr>
        <p:spPr/>
        <p:txBody>
          <a:bodyPr/>
          <a:lstStyle/>
          <a:p>
            <a:endParaRPr lang="en-US" dirty="0"/>
          </a:p>
          <a:p>
            <a:r>
              <a:rPr lang="en-US" dirty="0">
                <a:latin typeface="Times New Roman" panose="02020603050405020304" pitchFamily="18" charset="0"/>
                <a:cs typeface="Times New Roman" panose="02020603050405020304" pitchFamily="18" charset="0"/>
              </a:rPr>
              <a:t>Findings: Features like living area and neighborhood impact prices significantly.</a:t>
            </a:r>
          </a:p>
          <a:p>
            <a:r>
              <a:rPr lang="en-US" dirty="0">
                <a:latin typeface="Times New Roman" panose="02020603050405020304" pitchFamily="18" charset="0"/>
                <a:cs typeface="Times New Roman" panose="02020603050405020304" pitchFamily="18" charset="0"/>
              </a:rPr>
              <a:t>Implications: Better pricing strategies, improved market analysis, and informed investment decisions</a:t>
            </a:r>
          </a:p>
        </p:txBody>
      </p:sp>
    </p:spTree>
    <p:extLst>
      <p:ext uri="{BB962C8B-B14F-4D97-AF65-F5344CB8AC3E}">
        <p14:creationId xmlns:p14="http://schemas.microsoft.com/office/powerpoint/2010/main" val="37130360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Organic</Template>
  <TotalTime>217</TotalTime>
  <Words>351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Garamond</vt:lpstr>
      <vt:lpstr>Times New Roman</vt:lpstr>
      <vt:lpstr>Wingdings</vt:lpstr>
      <vt:lpstr>Organic</vt:lpstr>
      <vt:lpstr>Retrospect</vt:lpstr>
      <vt:lpstr>Predicting Housing Prices</vt:lpstr>
      <vt:lpstr>Business Context</vt:lpstr>
      <vt:lpstr>Dataset Overview</vt:lpstr>
      <vt:lpstr>Data Wrangling and Preparation</vt:lpstr>
      <vt:lpstr>Exploratory Data Analysis (EDA) Distribution of Sale Prices: Histogram Showing Price Spread</vt:lpstr>
      <vt:lpstr>Relationship Analysis: Scatter Plot of Above Ground Living Area vs. Sale Price</vt:lpstr>
      <vt:lpstr>Correlation Matrix: Heat map Showing Feature Correlations</vt:lpstr>
      <vt:lpstr> Regression Model</vt:lpstr>
      <vt:lpstr>Key Findings and Business Implications</vt:lpstr>
      <vt:lpstr> Next Steps and Recommendations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 A data-Driven Approach</dc:title>
  <dc:creator>Admin</dc:creator>
  <cp:lastModifiedBy>Charles Apaw</cp:lastModifiedBy>
  <cp:revision>10</cp:revision>
  <dcterms:created xsi:type="dcterms:W3CDTF">2024-07-11T22:45:37Z</dcterms:created>
  <dcterms:modified xsi:type="dcterms:W3CDTF">2024-07-26T22:05:31Z</dcterms:modified>
</cp:coreProperties>
</file>