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3.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8" r:id="rId2"/>
    <p:sldId id="259" r:id="rId3"/>
    <p:sldId id="261" r:id="rId4"/>
    <p:sldId id="256" r:id="rId5"/>
    <p:sldId id="257" r:id="rId6"/>
    <p:sldId id="260" r:id="rId7"/>
    <p:sldId id="26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447" autoAdjust="0"/>
  </p:normalViewPr>
  <p:slideViewPr>
    <p:cSldViewPr snapToGrid="0">
      <p:cViewPr varScale="1">
        <p:scale>
          <a:sx n="59" d="100"/>
          <a:sy n="59" d="100"/>
        </p:scale>
        <p:origin x="964" y="52"/>
      </p:cViewPr>
      <p:guideLst/>
    </p:cSldViewPr>
  </p:slideViewPr>
  <p:notesTextViewPr>
    <p:cViewPr>
      <p:scale>
        <a:sx n="1" d="1"/>
        <a:sy n="1" d="1"/>
      </p:scale>
      <p:origin x="0" y="0"/>
    </p:cViewPr>
  </p:notesTextViewPr>
  <p:sorterViewPr>
    <p:cViewPr>
      <p:scale>
        <a:sx n="100" d="100"/>
        <a:sy n="100" d="100"/>
      </p:scale>
      <p:origin x="0" y="-10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P\Documents\mock%20interview\2nd%20Simulation%20interview\TechSolutions%20-%20Data%20Se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HP\Documents\mock%20interview\2nd%20Simulation%20interview\TechSolutions%20-%20Data%20Se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HP\Documents\mock%20interview\2nd%20Simulation%20interview\TechSolutions%20-%20Data%20Se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HP\Documents\mock%20interview\2nd%20Simulation%20interview\TechSolutions%20-%20Data%20Se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HP\Documents\mock%20interview\2nd%20Simulation%20interview\TechSolutions%20-%20Data%20Set.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HP\Documents\mock%20interview\2nd%20Simulation%20interview\TechSolutions%20-%20Data%20Set.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HP\Documents\mock%20interview\2nd%20Simulation%20interview\TechSolutions%20-%20Data%20Set.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HP\Documents\mock%20interview\2nd%20Simulation%20interview\TechSolutions%20-%20Data%20Set.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[TechSolutions - Data Set.xlsx]Pivot Tables!PivotTable3</c:name>
    <c:fmtId val="8"/>
  </c:pivotSource>
  <c:chart>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Abadi Extra Light" panose="020B0204020104020204" pitchFamily="34" charset="0"/>
                <a:ea typeface="+mn-ea"/>
                <a:cs typeface="+mn-cs"/>
              </a:defRPr>
            </a:pPr>
            <a:r>
              <a:rPr lang="en-US" sz="1200">
                <a:latin typeface="Abadi Extra Light" panose="020B0204020104020204" pitchFamily="34" charset="0"/>
              </a:rPr>
              <a:t>Number of Projects </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Abadi Extra Light" panose="020B0204020104020204" pitchFamily="34" charset="0"/>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tx2">
              <a:lumMod val="50000"/>
              <a:lumOff val="50000"/>
            </a:schemeClr>
          </a:solidFill>
          <a:ln>
            <a:noFill/>
          </a:ln>
          <a:effectLst>
            <a:outerShdw blurRad="57150" dist="19050" dir="5400000" algn="ctr" rotWithShape="0">
              <a:srgbClr val="000000">
                <a:alpha val="63000"/>
              </a:srgbClr>
            </a:outerShdw>
          </a:effectLst>
        </c:spPr>
      </c:pivotFmt>
      <c:pivotFmt>
        <c:idx val="2"/>
        <c:spPr>
          <a:solidFill>
            <a:schemeClr val="tx2">
              <a:lumMod val="50000"/>
              <a:lumOff val="50000"/>
            </a:schemeClr>
          </a:solidFill>
          <a:ln>
            <a:noFill/>
          </a:ln>
          <a:effectLst>
            <a:outerShdw blurRad="57150" dist="19050" dir="5400000" algn="ctr" rotWithShape="0">
              <a:srgbClr val="000000">
                <a:alpha val="63000"/>
              </a:srgbClr>
            </a:outerShdw>
          </a:effectLst>
        </c:spPr>
      </c:pivotFmt>
      <c:pivotFmt>
        <c:idx val="3"/>
        <c:spPr>
          <a:solidFill>
            <a:schemeClr val="accent1">
              <a:lumMod val="75000"/>
            </a:schemeClr>
          </a:solidFill>
          <a:ln>
            <a:noFill/>
          </a:ln>
          <a:effectLst>
            <a:outerShdw blurRad="57150" dist="19050" dir="5400000" algn="ctr" rotWithShape="0">
              <a:srgbClr val="000000">
                <a:alpha val="63000"/>
              </a:srgbClr>
            </a:outerShdw>
          </a:effectLst>
        </c:spPr>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lumMod val="75000"/>
            </a:schemeClr>
          </a:solidFill>
          <a:ln>
            <a:noFill/>
          </a:ln>
          <a:effectLst>
            <a:outerShdw blurRad="57150" dist="19050" dir="5400000" algn="ctr" rotWithShape="0">
              <a:srgbClr val="000000">
                <a:alpha val="63000"/>
              </a:srgbClr>
            </a:outerShdw>
          </a:effectLst>
        </c:spPr>
      </c:pivotFmt>
      <c:pivotFmt>
        <c:idx val="6"/>
        <c:spPr>
          <a:solidFill>
            <a:schemeClr val="accent6">
              <a:lumMod val="50000"/>
            </a:schemeClr>
          </a:solidFill>
          <a:ln>
            <a:noFill/>
          </a:ln>
          <a:effectLst>
            <a:outerShdw blurRad="57150" dist="19050" dir="5400000" algn="ctr" rotWithShape="0">
              <a:srgbClr val="000000">
                <a:alpha val="63000"/>
              </a:srgbClr>
            </a:outerShdw>
          </a:effectLst>
        </c:spPr>
      </c:pivotFmt>
      <c:pivotFmt>
        <c:idx val="7"/>
        <c:spPr>
          <a:solidFill>
            <a:schemeClr val="accent1">
              <a:lumMod val="50000"/>
            </a:schemeClr>
          </a:solidFill>
          <a:ln>
            <a:noFill/>
          </a:ln>
          <a:effectLst>
            <a:outerShdw blurRad="57150" dist="19050" dir="5400000" algn="ctr" rotWithShape="0">
              <a:srgbClr val="000000">
                <a:alpha val="63000"/>
              </a:srgbClr>
            </a:outerShdw>
          </a:effectLst>
        </c:spP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lumMod val="75000"/>
            </a:schemeClr>
          </a:solidFill>
          <a:ln>
            <a:noFill/>
          </a:ln>
          <a:effectLst>
            <a:outerShdw blurRad="57150" dist="19050" dir="5400000" algn="ctr" rotWithShape="0">
              <a:srgbClr val="000000">
                <a:alpha val="63000"/>
              </a:srgbClr>
            </a:outerShdw>
          </a:effectLst>
        </c:spPr>
      </c:pivotFmt>
      <c:pivotFmt>
        <c:idx val="10"/>
        <c:spPr>
          <a:solidFill>
            <a:schemeClr val="accent6">
              <a:lumMod val="50000"/>
            </a:schemeClr>
          </a:solidFill>
          <a:ln>
            <a:noFill/>
          </a:ln>
          <a:effectLst>
            <a:outerShdw blurRad="57150" dist="19050" dir="5400000" algn="ctr" rotWithShape="0">
              <a:srgbClr val="000000">
                <a:alpha val="63000"/>
              </a:srgbClr>
            </a:outerShdw>
          </a:effectLst>
        </c:spPr>
      </c:pivotFmt>
      <c:pivotFmt>
        <c:idx val="11"/>
        <c:spPr>
          <a:solidFill>
            <a:schemeClr val="accent1">
              <a:lumMod val="50000"/>
            </a:schemeClr>
          </a:solidFill>
          <a:ln>
            <a:noFill/>
          </a:ln>
          <a:effectLst>
            <a:outerShdw blurRad="57150" dist="19050" dir="5400000" algn="ctr" rotWithShape="0">
              <a:srgbClr val="000000">
                <a:alpha val="63000"/>
              </a:srgbClr>
            </a:outerShdw>
          </a:effectLst>
        </c:spPr>
      </c:pivotFmt>
    </c:pivotFmts>
    <c:plotArea>
      <c:layout/>
      <c:barChart>
        <c:barDir val="col"/>
        <c:grouping val="clustered"/>
        <c:varyColors val="0"/>
        <c:ser>
          <c:idx val="0"/>
          <c:order val="0"/>
          <c:tx>
            <c:strRef>
              <c:f>'Pivot Tables'!$B$25</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Pt>
            <c:idx val="0"/>
            <c:invertIfNegative val="0"/>
            <c:bubble3D val="0"/>
            <c:spPr>
              <a:solidFill>
                <a:schemeClr val="tx2">
                  <a:lumMod val="75000"/>
                  <a:lumOff val="25000"/>
                </a:schemeClr>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3FF8-4C77-8BEF-B7CEE3C98594}"/>
              </c:ext>
            </c:extLst>
          </c:dPt>
          <c:dPt>
            <c:idx val="1"/>
            <c:invertIfNegative val="0"/>
            <c:bubble3D val="0"/>
            <c:spPr>
              <a:solidFill>
                <a:schemeClr val="accent6">
                  <a:lumMod val="50000"/>
                </a:schemeClr>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3FF8-4C77-8BEF-B7CEE3C98594}"/>
              </c:ext>
            </c:extLst>
          </c:dPt>
          <c:dPt>
            <c:idx val="2"/>
            <c:invertIfNegative val="0"/>
            <c:bubble3D val="0"/>
            <c:spPr>
              <a:solidFill>
                <a:schemeClr val="accent1">
                  <a:lumMod val="50000"/>
                </a:schemeClr>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3FF8-4C77-8BEF-B7CEE3C98594}"/>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Tables'!$A$26:$A$29</c:f>
              <c:strCache>
                <c:ptCount val="3"/>
                <c:pt idx="0">
                  <c:v>Cybersecurity Services</c:v>
                </c:pt>
                <c:pt idx="1">
                  <c:v>IT Infrastructure Solutions</c:v>
                </c:pt>
                <c:pt idx="2">
                  <c:v>Software Development</c:v>
                </c:pt>
              </c:strCache>
            </c:strRef>
          </c:cat>
          <c:val>
            <c:numRef>
              <c:f>'Pivot Tables'!$B$26:$B$29</c:f>
              <c:numCache>
                <c:formatCode>General</c:formatCode>
                <c:ptCount val="3"/>
                <c:pt idx="0">
                  <c:v>14</c:v>
                </c:pt>
                <c:pt idx="1">
                  <c:v>43</c:v>
                </c:pt>
                <c:pt idx="2">
                  <c:v>43</c:v>
                </c:pt>
              </c:numCache>
            </c:numRef>
          </c:val>
          <c:extLst>
            <c:ext xmlns:c16="http://schemas.microsoft.com/office/drawing/2014/chart" uri="{C3380CC4-5D6E-409C-BE32-E72D297353CC}">
              <c16:uniqueId val="{00000006-3FF8-4C77-8BEF-B7CEE3C98594}"/>
            </c:ext>
          </c:extLst>
        </c:ser>
        <c:dLbls>
          <c:dLblPos val="outEnd"/>
          <c:showLegendKey val="0"/>
          <c:showVal val="1"/>
          <c:showCatName val="0"/>
          <c:showSerName val="0"/>
          <c:showPercent val="0"/>
          <c:showBubbleSize val="0"/>
        </c:dLbls>
        <c:gapWidth val="100"/>
        <c:overlap val="-24"/>
        <c:axId val="667121343"/>
        <c:axId val="667121823"/>
      </c:barChart>
      <c:catAx>
        <c:axId val="667121343"/>
        <c:scaling>
          <c:orientation val="minMax"/>
        </c:scaling>
        <c:delete val="0"/>
        <c:axPos val="b"/>
        <c:numFmt formatCode="General" sourceLinked="1"/>
        <c:majorTickMark val="out"/>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badi Extra Light" panose="020B0204020104020204" pitchFamily="34" charset="0"/>
                <a:ea typeface="+mn-ea"/>
                <a:cs typeface="+mn-cs"/>
              </a:defRPr>
            </a:pPr>
            <a:endParaRPr lang="en-US"/>
          </a:p>
        </c:txPr>
        <c:crossAx val="667121823"/>
        <c:crosses val="autoZero"/>
        <c:auto val="1"/>
        <c:lblAlgn val="ctr"/>
        <c:lblOffset val="100"/>
        <c:noMultiLvlLbl val="0"/>
      </c:catAx>
      <c:valAx>
        <c:axId val="667121823"/>
        <c:scaling>
          <c:orientation val="minMax"/>
        </c:scaling>
        <c:delete val="1"/>
        <c:axPos val="l"/>
        <c:numFmt formatCode="General" sourceLinked="1"/>
        <c:majorTickMark val="none"/>
        <c:minorTickMark val="none"/>
        <c:tickLblPos val="nextTo"/>
        <c:crossAx val="66712134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[TechSolutions - Data Set.xlsx]Pivot Tables!PivotTable4</c:name>
    <c:fmtId val="9"/>
  </c:pivotSource>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Abadi Extra Light" panose="020B0204020104020204" pitchFamily="34" charset="0"/>
                <a:ea typeface="+mn-ea"/>
                <a:cs typeface="+mn-cs"/>
              </a:defRPr>
            </a:pPr>
            <a:r>
              <a:rPr lang="en-US" sz="1200" dirty="0">
                <a:latin typeface="Abadi Extra Light" panose="020B0204020104020204" pitchFamily="34" charset="0"/>
              </a:rPr>
              <a:t>Revenue(GHS)</a:t>
            </a:r>
            <a:r>
              <a:rPr lang="en-US" sz="1200" baseline="0" dirty="0">
                <a:latin typeface="Abadi Extra Light" panose="020B0204020104020204" pitchFamily="34" charset="0"/>
              </a:rPr>
              <a:t> </a:t>
            </a:r>
            <a:r>
              <a:rPr lang="en-US" sz="1200" dirty="0">
                <a:latin typeface="Abadi Extra Light" panose="020B0204020104020204" pitchFamily="34" charset="0"/>
              </a:rPr>
              <a:t>by Category</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Abadi Extra Light" panose="020B0204020104020204" pitchFamily="34" charset="0"/>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1"/>
          <c:showBubbleSize val="0"/>
          <c:separator>
</c:separator>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1"/>
          <c:showBubbleSize val="0"/>
          <c:separator>
</c:separator>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1"/>
          <c:showBubbleSize val="0"/>
          <c:separator>
</c:separator>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s>
    <c:plotArea>
      <c:layout>
        <c:manualLayout>
          <c:layoutTarget val="inner"/>
          <c:xMode val="edge"/>
          <c:yMode val="edge"/>
          <c:x val="0.29274831778973259"/>
          <c:y val="0.17951959139624094"/>
          <c:w val="0.44206211979577165"/>
          <c:h val="0.70243040689729042"/>
        </c:manualLayout>
      </c:layout>
      <c:pieChart>
        <c:varyColors val="1"/>
        <c:ser>
          <c:idx val="0"/>
          <c:order val="0"/>
          <c:tx>
            <c:strRef>
              <c:f>'Pivot Tables'!$I$3</c:f>
              <c:strCache>
                <c:ptCount val="1"/>
                <c:pt idx="0">
                  <c:v>Total</c:v>
                </c:pt>
              </c:strCache>
            </c:strRef>
          </c:tx>
          <c:dPt>
            <c:idx val="0"/>
            <c:bubble3D val="0"/>
            <c:spPr>
              <a:solidFill>
                <a:schemeClr val="tx2">
                  <a:lumMod val="75000"/>
                  <a:lumOff val="25000"/>
                </a:schemeClr>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614C-4ADF-BE4F-69884CF19C0B}"/>
              </c:ext>
            </c:extLst>
          </c:dPt>
          <c:dPt>
            <c:idx val="1"/>
            <c:bubble3D val="0"/>
            <c:spPr>
              <a:solidFill>
                <a:schemeClr val="accent3">
                  <a:lumMod val="75000"/>
                </a:schemeClr>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614C-4ADF-BE4F-69884CF19C0B}"/>
              </c:ext>
            </c:extLst>
          </c:dPt>
          <c:dPt>
            <c:idx val="2"/>
            <c:bubble3D val="0"/>
            <c:spPr>
              <a:solidFill>
                <a:schemeClr val="accent1">
                  <a:lumMod val="50000"/>
                </a:schemeClr>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614C-4ADF-BE4F-69884CF19C0B}"/>
              </c:ext>
            </c:extLst>
          </c:dPt>
          <c:dLbls>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1"/>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'Pivot Tables'!$H$4:$H$7</c:f>
              <c:strCache>
                <c:ptCount val="3"/>
                <c:pt idx="0">
                  <c:v>Cybersecurity Services</c:v>
                </c:pt>
                <c:pt idx="1">
                  <c:v>IT Infrastructure Solutions</c:v>
                </c:pt>
                <c:pt idx="2">
                  <c:v>Software Development</c:v>
                </c:pt>
              </c:strCache>
            </c:strRef>
          </c:cat>
          <c:val>
            <c:numRef>
              <c:f>'Pivot Tables'!$I$4:$I$7</c:f>
              <c:numCache>
                <c:formatCode>_(* #,##0.00_);_(* \(#,##0.00\);_(* "-"??_);_(@_)</c:formatCode>
                <c:ptCount val="3"/>
                <c:pt idx="0">
                  <c:v>278000</c:v>
                </c:pt>
                <c:pt idx="1">
                  <c:v>1179307.6923076923</c:v>
                </c:pt>
                <c:pt idx="2">
                  <c:v>1336500</c:v>
                </c:pt>
              </c:numCache>
            </c:numRef>
          </c:val>
          <c:extLst>
            <c:ext xmlns:c16="http://schemas.microsoft.com/office/drawing/2014/chart" uri="{C3380CC4-5D6E-409C-BE32-E72D297353CC}">
              <c16:uniqueId val="{00000006-614C-4ADF-BE4F-69884CF19C0B}"/>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[TechSolutions - Data Set.xlsx]Pivot Tables!PivotTable10</c:name>
    <c:fmtId val="10"/>
  </c:pivotSource>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sz="1200">
                <a:latin typeface="Abadi Extra Light" panose="020B0204020104020204" pitchFamily="34" charset="0"/>
              </a:rPr>
              <a:t>Average Duration by category</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diamond"/>
          <c:size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'Pivot Tables'!$AA$4</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Pt>
            <c:idx val="0"/>
            <c:invertIfNegative val="0"/>
            <c:bubble3D val="0"/>
            <c:spPr>
              <a:solidFill>
                <a:schemeClr val="tx2">
                  <a:lumMod val="75000"/>
                  <a:lumOff val="25000"/>
                </a:schemeClr>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4D1C-4B1E-829F-47AFB73FE176}"/>
              </c:ext>
            </c:extLst>
          </c:dPt>
          <c:dPt>
            <c:idx val="1"/>
            <c:invertIfNegative val="0"/>
            <c:bubble3D val="0"/>
            <c:spPr>
              <a:solidFill>
                <a:schemeClr val="accent3">
                  <a:lumMod val="75000"/>
                </a:schemeClr>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2-4D1C-4B1E-829F-47AFB73FE176}"/>
              </c:ext>
            </c:extLst>
          </c:dPt>
          <c:dPt>
            <c:idx val="2"/>
            <c:invertIfNegative val="0"/>
            <c:bubble3D val="0"/>
            <c:spPr>
              <a:solidFill>
                <a:schemeClr val="accent1">
                  <a:lumMod val="50000"/>
                </a:schemeClr>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4D1C-4B1E-829F-47AFB73FE176}"/>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Tables'!$Z$5:$Z$8</c:f>
              <c:strCache>
                <c:ptCount val="3"/>
                <c:pt idx="0">
                  <c:v>Cybersecurity Services</c:v>
                </c:pt>
                <c:pt idx="1">
                  <c:v>IT Infrastructure Solutions</c:v>
                </c:pt>
                <c:pt idx="2">
                  <c:v>Software Development</c:v>
                </c:pt>
              </c:strCache>
            </c:strRef>
          </c:cat>
          <c:val>
            <c:numRef>
              <c:f>'Pivot Tables'!$AA$5:$AA$8</c:f>
              <c:numCache>
                <c:formatCode>0</c:formatCode>
                <c:ptCount val="3"/>
                <c:pt idx="0">
                  <c:v>21.214285714285715</c:v>
                </c:pt>
                <c:pt idx="1">
                  <c:v>31.047533861487352</c:v>
                </c:pt>
                <c:pt idx="2">
                  <c:v>43.325581395348834</c:v>
                </c:pt>
              </c:numCache>
            </c:numRef>
          </c:val>
          <c:extLst>
            <c:ext xmlns:c16="http://schemas.microsoft.com/office/drawing/2014/chart" uri="{C3380CC4-5D6E-409C-BE32-E72D297353CC}">
              <c16:uniqueId val="{00000000-4D1C-4B1E-829F-47AFB73FE176}"/>
            </c:ext>
          </c:extLst>
        </c:ser>
        <c:dLbls>
          <c:dLblPos val="outEnd"/>
          <c:showLegendKey val="0"/>
          <c:showVal val="1"/>
          <c:showCatName val="0"/>
          <c:showSerName val="0"/>
          <c:showPercent val="0"/>
          <c:showBubbleSize val="0"/>
        </c:dLbls>
        <c:gapWidth val="115"/>
        <c:overlap val="-20"/>
        <c:axId val="724631423"/>
        <c:axId val="724631903"/>
      </c:barChart>
      <c:catAx>
        <c:axId val="724631423"/>
        <c:scaling>
          <c:orientation val="minMax"/>
        </c:scaling>
        <c:delete val="0"/>
        <c:axPos val="l"/>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24631903"/>
        <c:crosses val="autoZero"/>
        <c:auto val="1"/>
        <c:lblAlgn val="ctr"/>
        <c:lblOffset val="100"/>
        <c:noMultiLvlLbl val="0"/>
      </c:catAx>
      <c:valAx>
        <c:axId val="724631903"/>
        <c:scaling>
          <c:orientation val="minMax"/>
        </c:scaling>
        <c:delete val="1"/>
        <c:axPos val="b"/>
        <c:numFmt formatCode="0" sourceLinked="1"/>
        <c:majorTickMark val="none"/>
        <c:minorTickMark val="none"/>
        <c:tickLblPos val="nextTo"/>
        <c:crossAx val="72463142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[TechSolutions - Data Set.xlsx]Pivot Tables!PivotTable6</c:name>
    <c:fmtId val="11"/>
  </c:pivotSource>
  <c:chart>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Abadi Extra Light" panose="020B0204020104020204" pitchFamily="34" charset="0"/>
                <a:ea typeface="+mn-ea"/>
                <a:cs typeface="+mn-cs"/>
              </a:defRPr>
            </a:pPr>
            <a:r>
              <a:rPr lang="en-US" sz="1200">
                <a:latin typeface="Abadi Extra Light" panose="020B0204020104020204" pitchFamily="34" charset="0"/>
              </a:rPr>
              <a:t>Avg Customer safistaction by category</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Abadi Extra Light" panose="020B0204020104020204" pitchFamily="34" charset="0"/>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Tables'!$L$3</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Pt>
            <c:idx val="0"/>
            <c:invertIfNegative val="0"/>
            <c:bubble3D val="0"/>
            <c:spPr>
              <a:solidFill>
                <a:schemeClr val="tx2">
                  <a:lumMod val="75000"/>
                  <a:lumOff val="25000"/>
                </a:schemeClr>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E685-454B-828A-A778EC4E3EF4}"/>
              </c:ext>
            </c:extLst>
          </c:dPt>
          <c:dPt>
            <c:idx val="1"/>
            <c:invertIfNegative val="0"/>
            <c:bubble3D val="0"/>
            <c:spPr>
              <a:solidFill>
                <a:schemeClr val="accent3">
                  <a:lumMod val="75000"/>
                </a:schemeClr>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E685-454B-828A-A778EC4E3EF4}"/>
              </c:ext>
            </c:extLst>
          </c:dPt>
          <c:dPt>
            <c:idx val="2"/>
            <c:invertIfNegative val="0"/>
            <c:bubble3D val="0"/>
            <c:spPr>
              <a:solidFill>
                <a:schemeClr val="accent1">
                  <a:lumMod val="50000"/>
                </a:schemeClr>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E685-454B-828A-A778EC4E3EF4}"/>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Tables'!$K$4:$K$7</c:f>
              <c:strCache>
                <c:ptCount val="3"/>
                <c:pt idx="0">
                  <c:v>Cybersecurity Services</c:v>
                </c:pt>
                <c:pt idx="1">
                  <c:v>IT Infrastructure Solutions</c:v>
                </c:pt>
                <c:pt idx="2">
                  <c:v>Software Development</c:v>
                </c:pt>
              </c:strCache>
            </c:strRef>
          </c:cat>
          <c:val>
            <c:numRef>
              <c:f>'Pivot Tables'!$L$4:$L$7</c:f>
              <c:numCache>
                <c:formatCode>0.00</c:formatCode>
                <c:ptCount val="3"/>
                <c:pt idx="0">
                  <c:v>3.3571428571428572</c:v>
                </c:pt>
                <c:pt idx="1">
                  <c:v>3.6511627906976742</c:v>
                </c:pt>
                <c:pt idx="2">
                  <c:v>3.6046511627906979</c:v>
                </c:pt>
              </c:numCache>
            </c:numRef>
          </c:val>
          <c:extLst>
            <c:ext xmlns:c16="http://schemas.microsoft.com/office/drawing/2014/chart" uri="{C3380CC4-5D6E-409C-BE32-E72D297353CC}">
              <c16:uniqueId val="{00000004-E685-454B-828A-A778EC4E3EF4}"/>
            </c:ext>
          </c:extLst>
        </c:ser>
        <c:dLbls>
          <c:dLblPos val="outEnd"/>
          <c:showLegendKey val="0"/>
          <c:showVal val="1"/>
          <c:showCatName val="0"/>
          <c:showSerName val="0"/>
          <c:showPercent val="0"/>
          <c:showBubbleSize val="0"/>
        </c:dLbls>
        <c:gapWidth val="100"/>
        <c:overlap val="-24"/>
        <c:axId val="711689215"/>
        <c:axId val="711691135"/>
      </c:barChart>
      <c:catAx>
        <c:axId val="711689215"/>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1691135"/>
        <c:crosses val="autoZero"/>
        <c:auto val="1"/>
        <c:lblAlgn val="ctr"/>
        <c:lblOffset val="100"/>
        <c:noMultiLvlLbl val="0"/>
      </c:catAx>
      <c:valAx>
        <c:axId val="711691135"/>
        <c:scaling>
          <c:orientation val="minMax"/>
        </c:scaling>
        <c:delete val="1"/>
        <c:axPos val="l"/>
        <c:numFmt formatCode="0.00" sourceLinked="1"/>
        <c:majorTickMark val="none"/>
        <c:minorTickMark val="none"/>
        <c:tickLblPos val="nextTo"/>
        <c:crossAx val="71168921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[TechSolutions - Data Set.xlsx]Pivot Tables!PivotTable5</c:name>
    <c:fmtId val="8"/>
  </c:pivotSource>
  <c:chart>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sz="1200">
                <a:latin typeface="Abadi Extra Light" panose="020B0204020104020204" pitchFamily="34" charset="0"/>
              </a:rPr>
              <a:t>Client retention by Avg Customer Safistaction</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Tables'!$I$10:$I$11</c:f>
              <c:strCache>
                <c:ptCount val="1"/>
                <c:pt idx="0">
                  <c:v>No</c:v>
                </c:pt>
              </c:strCache>
            </c:strRef>
          </c:tx>
          <c:spPr>
            <a:solidFill>
              <a:schemeClr val="accent3">
                <a:lumMod val="75000"/>
              </a:schemeClr>
            </a:soli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Tables'!$H$12:$H$15</c:f>
              <c:strCache>
                <c:ptCount val="3"/>
                <c:pt idx="0">
                  <c:v>Cybersecurity Services</c:v>
                </c:pt>
                <c:pt idx="1">
                  <c:v>IT Infrastructure Solutions</c:v>
                </c:pt>
                <c:pt idx="2">
                  <c:v>Software Development</c:v>
                </c:pt>
              </c:strCache>
            </c:strRef>
          </c:cat>
          <c:val>
            <c:numRef>
              <c:f>'Pivot Tables'!$I$12:$I$15</c:f>
              <c:numCache>
                <c:formatCode>0.00</c:formatCode>
                <c:ptCount val="3"/>
                <c:pt idx="0">
                  <c:v>3.125</c:v>
                </c:pt>
                <c:pt idx="1">
                  <c:v>3.5714285714285716</c:v>
                </c:pt>
                <c:pt idx="2">
                  <c:v>3.6086956521739131</c:v>
                </c:pt>
              </c:numCache>
            </c:numRef>
          </c:val>
          <c:extLst>
            <c:ext xmlns:c16="http://schemas.microsoft.com/office/drawing/2014/chart" uri="{C3380CC4-5D6E-409C-BE32-E72D297353CC}">
              <c16:uniqueId val="{00000000-D53A-4C0B-B69A-442798066036}"/>
            </c:ext>
          </c:extLst>
        </c:ser>
        <c:ser>
          <c:idx val="1"/>
          <c:order val="1"/>
          <c:tx>
            <c:strRef>
              <c:f>'Pivot Tables'!$J$10:$J$11</c:f>
              <c:strCache>
                <c:ptCount val="1"/>
                <c:pt idx="0">
                  <c:v>Yes</c:v>
                </c:pt>
              </c:strCache>
            </c:strRef>
          </c:tx>
          <c:spPr>
            <a:solidFill>
              <a:schemeClr val="accent1"/>
            </a:soli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Tables'!$H$12:$H$15</c:f>
              <c:strCache>
                <c:ptCount val="3"/>
                <c:pt idx="0">
                  <c:v>Cybersecurity Services</c:v>
                </c:pt>
                <c:pt idx="1">
                  <c:v>IT Infrastructure Solutions</c:v>
                </c:pt>
                <c:pt idx="2">
                  <c:v>Software Development</c:v>
                </c:pt>
              </c:strCache>
            </c:strRef>
          </c:cat>
          <c:val>
            <c:numRef>
              <c:f>'Pivot Tables'!$J$12:$J$15</c:f>
              <c:numCache>
                <c:formatCode>0.00</c:formatCode>
                <c:ptCount val="3"/>
                <c:pt idx="0">
                  <c:v>3.6666666666666665</c:v>
                </c:pt>
                <c:pt idx="1">
                  <c:v>3.7272727272727271</c:v>
                </c:pt>
                <c:pt idx="2">
                  <c:v>3.6</c:v>
                </c:pt>
              </c:numCache>
            </c:numRef>
          </c:val>
          <c:extLst>
            <c:ext xmlns:c16="http://schemas.microsoft.com/office/drawing/2014/chart" uri="{C3380CC4-5D6E-409C-BE32-E72D297353CC}">
              <c16:uniqueId val="{00000001-D53A-4C0B-B69A-442798066036}"/>
            </c:ext>
          </c:extLst>
        </c:ser>
        <c:dLbls>
          <c:dLblPos val="outEnd"/>
          <c:showLegendKey val="0"/>
          <c:showVal val="1"/>
          <c:showCatName val="0"/>
          <c:showSerName val="0"/>
          <c:showPercent val="0"/>
          <c:showBubbleSize val="0"/>
        </c:dLbls>
        <c:gapWidth val="100"/>
        <c:overlap val="-24"/>
        <c:axId val="817756399"/>
        <c:axId val="817753999"/>
      </c:barChart>
      <c:catAx>
        <c:axId val="817756399"/>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17753999"/>
        <c:crosses val="autoZero"/>
        <c:auto val="1"/>
        <c:lblAlgn val="ctr"/>
        <c:lblOffset val="100"/>
        <c:noMultiLvlLbl val="0"/>
      </c:catAx>
      <c:valAx>
        <c:axId val="817753999"/>
        <c:scaling>
          <c:orientation val="minMax"/>
        </c:scaling>
        <c:delete val="1"/>
        <c:axPos val="l"/>
        <c:numFmt formatCode="0.00" sourceLinked="1"/>
        <c:majorTickMark val="none"/>
        <c:minorTickMark val="none"/>
        <c:tickLblPos val="nextTo"/>
        <c:crossAx val="81775639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[TechSolutions - Data Set.xlsx]Pivot Tables!PivotTable1</c:name>
    <c:fmtId val="4"/>
  </c:pivotSource>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sz="1200">
                <a:latin typeface="Abadi Extra Light" panose="020B0204020104020204" pitchFamily="34" charset="0"/>
              </a:rPr>
              <a:t>Client Retention by Category</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Tables'!$B$3:$B$4</c:f>
              <c:strCache>
                <c:ptCount val="1"/>
                <c:pt idx="0">
                  <c:v>No</c:v>
                </c:pt>
              </c:strCache>
            </c:strRef>
          </c:tx>
          <c:spPr>
            <a:solidFill>
              <a:schemeClr val="accent3">
                <a:lumMod val="75000"/>
              </a:schemeClr>
            </a:soli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Tables'!$A$5:$A$8</c:f>
              <c:strCache>
                <c:ptCount val="3"/>
                <c:pt idx="0">
                  <c:v>Cybersecurity Services</c:v>
                </c:pt>
                <c:pt idx="1">
                  <c:v>IT Infrastructure Solutions</c:v>
                </c:pt>
                <c:pt idx="2">
                  <c:v>Software Development</c:v>
                </c:pt>
              </c:strCache>
            </c:strRef>
          </c:cat>
          <c:val>
            <c:numRef>
              <c:f>'Pivot Tables'!$B$5:$B$8</c:f>
              <c:numCache>
                <c:formatCode>General</c:formatCode>
                <c:ptCount val="3"/>
                <c:pt idx="0">
                  <c:v>8</c:v>
                </c:pt>
                <c:pt idx="1">
                  <c:v>21</c:v>
                </c:pt>
                <c:pt idx="2">
                  <c:v>23</c:v>
                </c:pt>
              </c:numCache>
            </c:numRef>
          </c:val>
          <c:extLst>
            <c:ext xmlns:c16="http://schemas.microsoft.com/office/drawing/2014/chart" uri="{C3380CC4-5D6E-409C-BE32-E72D297353CC}">
              <c16:uniqueId val="{00000000-FDAC-46CD-89A9-A22D488712A6}"/>
            </c:ext>
          </c:extLst>
        </c:ser>
        <c:ser>
          <c:idx val="1"/>
          <c:order val="1"/>
          <c:tx>
            <c:strRef>
              <c:f>'Pivot Tables'!$C$3:$C$4</c:f>
              <c:strCache>
                <c:ptCount val="1"/>
                <c:pt idx="0">
                  <c:v>Yes</c:v>
                </c:pt>
              </c:strCache>
            </c:strRef>
          </c:tx>
          <c:spPr>
            <a:solidFill>
              <a:schemeClr val="accent1"/>
            </a:solidFill>
            <a:ln>
              <a:solidFill>
                <a:schemeClr val="tx2">
                  <a:lumMod val="90000"/>
                  <a:lumOff val="10000"/>
                </a:schemeClr>
              </a:solid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Tables'!$A$5:$A$8</c:f>
              <c:strCache>
                <c:ptCount val="3"/>
                <c:pt idx="0">
                  <c:v>Cybersecurity Services</c:v>
                </c:pt>
                <c:pt idx="1">
                  <c:v>IT Infrastructure Solutions</c:v>
                </c:pt>
                <c:pt idx="2">
                  <c:v>Software Development</c:v>
                </c:pt>
              </c:strCache>
            </c:strRef>
          </c:cat>
          <c:val>
            <c:numRef>
              <c:f>'Pivot Tables'!$C$5:$C$8</c:f>
              <c:numCache>
                <c:formatCode>General</c:formatCode>
                <c:ptCount val="3"/>
                <c:pt idx="0">
                  <c:v>6</c:v>
                </c:pt>
                <c:pt idx="1">
                  <c:v>22</c:v>
                </c:pt>
                <c:pt idx="2">
                  <c:v>20</c:v>
                </c:pt>
              </c:numCache>
            </c:numRef>
          </c:val>
          <c:extLst>
            <c:ext xmlns:c16="http://schemas.microsoft.com/office/drawing/2014/chart" uri="{C3380CC4-5D6E-409C-BE32-E72D297353CC}">
              <c16:uniqueId val="{00000001-FDAC-46CD-89A9-A22D488712A6}"/>
            </c:ext>
          </c:extLst>
        </c:ser>
        <c:dLbls>
          <c:dLblPos val="outEnd"/>
          <c:showLegendKey val="0"/>
          <c:showVal val="1"/>
          <c:showCatName val="0"/>
          <c:showSerName val="0"/>
          <c:showPercent val="0"/>
          <c:showBubbleSize val="0"/>
        </c:dLbls>
        <c:gapWidth val="100"/>
        <c:overlap val="-24"/>
        <c:axId val="1089935855"/>
        <c:axId val="1089936335"/>
      </c:barChart>
      <c:catAx>
        <c:axId val="1089935855"/>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89936335"/>
        <c:crosses val="autoZero"/>
        <c:auto val="1"/>
        <c:lblAlgn val="ctr"/>
        <c:lblOffset val="100"/>
        <c:noMultiLvlLbl val="0"/>
      </c:catAx>
      <c:valAx>
        <c:axId val="1089936335"/>
        <c:scaling>
          <c:orientation val="minMax"/>
        </c:scaling>
        <c:delete val="1"/>
        <c:axPos val="l"/>
        <c:numFmt formatCode="General" sourceLinked="1"/>
        <c:majorTickMark val="none"/>
        <c:minorTickMark val="none"/>
        <c:tickLblPos val="nextTo"/>
        <c:crossAx val="108993585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[TechSolutions - Data Set.xlsx]Pivot Tables!PivotTable9</c:name>
    <c:fmtId val="6"/>
  </c:pivotSource>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sz="1200" dirty="0">
                <a:latin typeface="Abadi Extra Light" panose="020B0204020104020204" pitchFamily="34" charset="0"/>
              </a:rPr>
              <a:t>Avg </a:t>
            </a:r>
            <a:r>
              <a:rPr lang="en-US" sz="1200">
                <a:latin typeface="Abadi Extra Light" panose="020B0204020104020204" pitchFamily="34" charset="0"/>
              </a:rPr>
              <a:t>Customer</a:t>
            </a:r>
            <a:r>
              <a:rPr lang="en-US" sz="1200" baseline="0">
                <a:latin typeface="Abadi Extra Light" panose="020B0204020104020204" pitchFamily="34" charset="0"/>
              </a:rPr>
              <a:t> Satisfaction</a:t>
            </a:r>
            <a:r>
              <a:rPr lang="en-US" sz="1200">
                <a:latin typeface="Abadi Extra Light" panose="020B0204020104020204" pitchFamily="34" charset="0"/>
              </a:rPr>
              <a:t> by Completion Status</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Tables'!$R$3:$R$4</c:f>
              <c:strCache>
                <c:ptCount val="1"/>
                <c:pt idx="0">
                  <c:v>Completed</c:v>
                </c:pt>
              </c:strCache>
            </c:strRef>
          </c:tx>
          <c:spPr>
            <a:solidFill>
              <a:schemeClr val="accent3">
                <a:lumMod val="75000"/>
              </a:schemeClr>
            </a:soli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Tables'!$Q$5:$Q$8</c:f>
              <c:strCache>
                <c:ptCount val="3"/>
                <c:pt idx="0">
                  <c:v>Cybersecurity Services</c:v>
                </c:pt>
                <c:pt idx="1">
                  <c:v>IT Infrastructure Solutions</c:v>
                </c:pt>
                <c:pt idx="2">
                  <c:v>Software Development</c:v>
                </c:pt>
              </c:strCache>
            </c:strRef>
          </c:cat>
          <c:val>
            <c:numRef>
              <c:f>'Pivot Tables'!$R$5:$R$8</c:f>
              <c:numCache>
                <c:formatCode>0.00</c:formatCode>
                <c:ptCount val="3"/>
                <c:pt idx="0">
                  <c:v>3.4285714285714284</c:v>
                </c:pt>
                <c:pt idx="1">
                  <c:v>3.6923076923076925</c:v>
                </c:pt>
                <c:pt idx="2">
                  <c:v>4.125</c:v>
                </c:pt>
              </c:numCache>
            </c:numRef>
          </c:val>
          <c:extLst>
            <c:ext xmlns:c16="http://schemas.microsoft.com/office/drawing/2014/chart" uri="{C3380CC4-5D6E-409C-BE32-E72D297353CC}">
              <c16:uniqueId val="{00000000-16F0-447A-ABB0-2D4382F7DBBC}"/>
            </c:ext>
          </c:extLst>
        </c:ser>
        <c:ser>
          <c:idx val="1"/>
          <c:order val="1"/>
          <c:tx>
            <c:strRef>
              <c:f>'Pivot Tables'!$S$3:$S$4</c:f>
              <c:strCache>
                <c:ptCount val="1"/>
                <c:pt idx="0">
                  <c:v>Delayed</c:v>
                </c:pt>
              </c:strCache>
            </c:strRef>
          </c:tx>
          <c:spPr>
            <a:solidFill>
              <a:schemeClr val="accent1">
                <a:lumMod val="50000"/>
              </a:schemeClr>
            </a:soli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Tables'!$Q$5:$Q$8</c:f>
              <c:strCache>
                <c:ptCount val="3"/>
                <c:pt idx="0">
                  <c:v>Cybersecurity Services</c:v>
                </c:pt>
                <c:pt idx="1">
                  <c:v>IT Infrastructure Solutions</c:v>
                </c:pt>
                <c:pt idx="2">
                  <c:v>Software Development</c:v>
                </c:pt>
              </c:strCache>
            </c:strRef>
          </c:cat>
          <c:val>
            <c:numRef>
              <c:f>'Pivot Tables'!$S$5:$S$8</c:f>
              <c:numCache>
                <c:formatCode>0.00</c:formatCode>
                <c:ptCount val="3"/>
                <c:pt idx="1">
                  <c:v>3.6666666666666665</c:v>
                </c:pt>
                <c:pt idx="2">
                  <c:v>3.1428571428571428</c:v>
                </c:pt>
              </c:numCache>
            </c:numRef>
          </c:val>
          <c:extLst>
            <c:ext xmlns:c16="http://schemas.microsoft.com/office/drawing/2014/chart" uri="{C3380CC4-5D6E-409C-BE32-E72D297353CC}">
              <c16:uniqueId val="{00000001-16F0-447A-ABB0-2D4382F7DBBC}"/>
            </c:ext>
          </c:extLst>
        </c:ser>
        <c:ser>
          <c:idx val="2"/>
          <c:order val="2"/>
          <c:tx>
            <c:strRef>
              <c:f>'Pivot Tables'!$T$3:$T$4</c:f>
              <c:strCache>
                <c:ptCount val="1"/>
                <c:pt idx="0">
                  <c:v>In Progress</c:v>
                </c:pt>
              </c:strCache>
            </c:strRef>
          </c:tx>
          <c:spPr>
            <a:solidFill>
              <a:schemeClr val="tx2">
                <a:lumMod val="75000"/>
                <a:lumOff val="25000"/>
              </a:schemeClr>
            </a:soli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Tables'!$Q$5:$Q$8</c:f>
              <c:strCache>
                <c:ptCount val="3"/>
                <c:pt idx="0">
                  <c:v>Cybersecurity Services</c:v>
                </c:pt>
                <c:pt idx="1">
                  <c:v>IT Infrastructure Solutions</c:v>
                </c:pt>
                <c:pt idx="2">
                  <c:v>Software Development</c:v>
                </c:pt>
              </c:strCache>
            </c:strRef>
          </c:cat>
          <c:val>
            <c:numRef>
              <c:f>'Pivot Tables'!$T$5:$T$8</c:f>
              <c:numCache>
                <c:formatCode>0.00</c:formatCode>
                <c:ptCount val="3"/>
                <c:pt idx="0">
                  <c:v>3.2857142857142856</c:v>
                </c:pt>
                <c:pt idx="1">
                  <c:v>3.4</c:v>
                </c:pt>
                <c:pt idx="2">
                  <c:v>3.4615384615384617</c:v>
                </c:pt>
              </c:numCache>
            </c:numRef>
          </c:val>
          <c:extLst>
            <c:ext xmlns:c16="http://schemas.microsoft.com/office/drawing/2014/chart" uri="{C3380CC4-5D6E-409C-BE32-E72D297353CC}">
              <c16:uniqueId val="{00000002-16F0-447A-ABB0-2D4382F7DBBC}"/>
            </c:ext>
          </c:extLst>
        </c:ser>
        <c:dLbls>
          <c:dLblPos val="outEnd"/>
          <c:showLegendKey val="0"/>
          <c:showVal val="1"/>
          <c:showCatName val="0"/>
          <c:showSerName val="0"/>
          <c:showPercent val="0"/>
          <c:showBubbleSize val="0"/>
        </c:dLbls>
        <c:gapWidth val="100"/>
        <c:overlap val="-24"/>
        <c:axId val="1082973567"/>
        <c:axId val="1082975487"/>
      </c:barChart>
      <c:catAx>
        <c:axId val="1082973567"/>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82975487"/>
        <c:crosses val="autoZero"/>
        <c:auto val="1"/>
        <c:lblAlgn val="ctr"/>
        <c:lblOffset val="100"/>
        <c:noMultiLvlLbl val="0"/>
      </c:catAx>
      <c:valAx>
        <c:axId val="1082975487"/>
        <c:scaling>
          <c:orientation val="minMax"/>
        </c:scaling>
        <c:delete val="1"/>
        <c:axPos val="l"/>
        <c:numFmt formatCode="0.00" sourceLinked="1"/>
        <c:majorTickMark val="none"/>
        <c:minorTickMark val="none"/>
        <c:tickLblPos val="nextTo"/>
        <c:crossAx val="108297356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[TechSolutions - Data Set.xlsx]Pivot Tables!PivotTable13</c:name>
    <c:fmtId val="9"/>
  </c:pivotSource>
  <c:chart>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Abadi Extra Light" panose="020B0204020104020204" pitchFamily="34" charset="0"/>
                <a:ea typeface="+mn-ea"/>
                <a:cs typeface="+mn-cs"/>
              </a:defRPr>
            </a:pPr>
            <a:r>
              <a:rPr lang="en-US" sz="1200">
                <a:latin typeface="Abadi Extra Light" panose="020B0204020104020204" pitchFamily="34" charset="0"/>
              </a:rPr>
              <a:t>% of Completion Staus by Category</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Abadi Extra Light" panose="020B0204020104020204" pitchFamily="34" charset="0"/>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Tables'!$AG$4:$AG$5</c:f>
              <c:strCache>
                <c:ptCount val="1"/>
                <c:pt idx="0">
                  <c:v>Completed</c:v>
                </c:pt>
              </c:strCache>
            </c:strRef>
          </c:tx>
          <c:spPr>
            <a:solidFill>
              <a:schemeClr val="accent1">
                <a:lumMod val="50000"/>
              </a:schemeClr>
            </a:soli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Tables'!$AF$6:$AF$9</c:f>
              <c:strCache>
                <c:ptCount val="3"/>
                <c:pt idx="0">
                  <c:v>Cybersecurity Services</c:v>
                </c:pt>
                <c:pt idx="1">
                  <c:v>IT Infrastructure Solutions</c:v>
                </c:pt>
                <c:pt idx="2">
                  <c:v>Software Development</c:v>
                </c:pt>
              </c:strCache>
            </c:strRef>
          </c:cat>
          <c:val>
            <c:numRef>
              <c:f>'Pivot Tables'!$AG$6:$AG$9</c:f>
              <c:numCache>
                <c:formatCode>0%</c:formatCode>
                <c:ptCount val="3"/>
                <c:pt idx="0">
                  <c:v>0.5</c:v>
                </c:pt>
                <c:pt idx="1">
                  <c:v>0.60465116279069764</c:v>
                </c:pt>
                <c:pt idx="2">
                  <c:v>0.37209302325581395</c:v>
                </c:pt>
              </c:numCache>
            </c:numRef>
          </c:val>
          <c:extLst>
            <c:ext xmlns:c16="http://schemas.microsoft.com/office/drawing/2014/chart" uri="{C3380CC4-5D6E-409C-BE32-E72D297353CC}">
              <c16:uniqueId val="{00000000-06ED-4CEF-B995-D76E854E2E69}"/>
            </c:ext>
          </c:extLst>
        </c:ser>
        <c:ser>
          <c:idx val="1"/>
          <c:order val="1"/>
          <c:tx>
            <c:strRef>
              <c:f>'Pivot Tables'!$AH$4:$AH$5</c:f>
              <c:strCache>
                <c:ptCount val="1"/>
                <c:pt idx="0">
                  <c:v>Delayed</c:v>
                </c:pt>
              </c:strCache>
            </c:strRef>
          </c:tx>
          <c:spPr>
            <a:solidFill>
              <a:schemeClr val="accent3">
                <a:lumMod val="75000"/>
              </a:schemeClr>
            </a:solidFill>
            <a:ln>
              <a:noFill/>
            </a:ln>
            <a:effectLst>
              <a:outerShdw blurRad="57150" dist="19050" dir="5400000" algn="ctr" rotWithShape="0">
                <a:srgbClr val="000000">
                  <a:alpha val="63000"/>
                </a:srgbClr>
              </a:outerShdw>
            </a:effectLst>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1-06ED-4CEF-B995-D76E854E2E69}"/>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Tables'!$AF$6:$AF$9</c:f>
              <c:strCache>
                <c:ptCount val="3"/>
                <c:pt idx="0">
                  <c:v>Cybersecurity Services</c:v>
                </c:pt>
                <c:pt idx="1">
                  <c:v>IT Infrastructure Solutions</c:v>
                </c:pt>
                <c:pt idx="2">
                  <c:v>Software Development</c:v>
                </c:pt>
              </c:strCache>
            </c:strRef>
          </c:cat>
          <c:val>
            <c:numRef>
              <c:f>'Pivot Tables'!$AH$6:$AH$9</c:f>
              <c:numCache>
                <c:formatCode>0%</c:formatCode>
                <c:ptCount val="3"/>
                <c:pt idx="0">
                  <c:v>0</c:v>
                </c:pt>
                <c:pt idx="1">
                  <c:v>0.27906976744186046</c:v>
                </c:pt>
                <c:pt idx="2">
                  <c:v>0.32558139534883723</c:v>
                </c:pt>
              </c:numCache>
            </c:numRef>
          </c:val>
          <c:extLst>
            <c:ext xmlns:c16="http://schemas.microsoft.com/office/drawing/2014/chart" uri="{C3380CC4-5D6E-409C-BE32-E72D297353CC}">
              <c16:uniqueId val="{00000002-06ED-4CEF-B995-D76E854E2E69}"/>
            </c:ext>
          </c:extLst>
        </c:ser>
        <c:ser>
          <c:idx val="2"/>
          <c:order val="2"/>
          <c:tx>
            <c:strRef>
              <c:f>'Pivot Tables'!$AI$4:$AI$5</c:f>
              <c:strCache>
                <c:ptCount val="1"/>
                <c:pt idx="0">
                  <c:v>In Progress</c:v>
                </c:pt>
              </c:strCache>
            </c:strRef>
          </c:tx>
          <c:spPr>
            <a:solidFill>
              <a:schemeClr val="tx2">
                <a:lumMod val="75000"/>
                <a:lumOff val="25000"/>
              </a:schemeClr>
            </a:soli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Tables'!$AF$6:$AF$9</c:f>
              <c:strCache>
                <c:ptCount val="3"/>
                <c:pt idx="0">
                  <c:v>Cybersecurity Services</c:v>
                </c:pt>
                <c:pt idx="1">
                  <c:v>IT Infrastructure Solutions</c:v>
                </c:pt>
                <c:pt idx="2">
                  <c:v>Software Development</c:v>
                </c:pt>
              </c:strCache>
            </c:strRef>
          </c:cat>
          <c:val>
            <c:numRef>
              <c:f>'Pivot Tables'!$AI$6:$AI$9</c:f>
              <c:numCache>
                <c:formatCode>0%</c:formatCode>
                <c:ptCount val="3"/>
                <c:pt idx="0">
                  <c:v>0.5</c:v>
                </c:pt>
                <c:pt idx="1">
                  <c:v>0.11627906976744186</c:v>
                </c:pt>
                <c:pt idx="2">
                  <c:v>0.30232558139534882</c:v>
                </c:pt>
              </c:numCache>
            </c:numRef>
          </c:val>
          <c:extLst>
            <c:ext xmlns:c16="http://schemas.microsoft.com/office/drawing/2014/chart" uri="{C3380CC4-5D6E-409C-BE32-E72D297353CC}">
              <c16:uniqueId val="{00000003-06ED-4CEF-B995-D76E854E2E69}"/>
            </c:ext>
          </c:extLst>
        </c:ser>
        <c:dLbls>
          <c:dLblPos val="outEnd"/>
          <c:showLegendKey val="0"/>
          <c:showVal val="1"/>
          <c:showCatName val="0"/>
          <c:showSerName val="0"/>
          <c:showPercent val="0"/>
          <c:showBubbleSize val="0"/>
        </c:dLbls>
        <c:gapWidth val="100"/>
        <c:overlap val="-24"/>
        <c:axId val="1013948031"/>
        <c:axId val="1013948511"/>
      </c:barChart>
      <c:catAx>
        <c:axId val="1013948031"/>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13948511"/>
        <c:crosses val="autoZero"/>
        <c:auto val="1"/>
        <c:lblAlgn val="ctr"/>
        <c:lblOffset val="100"/>
        <c:noMultiLvlLbl val="0"/>
      </c:catAx>
      <c:valAx>
        <c:axId val="1013948511"/>
        <c:scaling>
          <c:orientation val="minMax"/>
        </c:scaling>
        <c:delete val="1"/>
        <c:axPos val="l"/>
        <c:numFmt formatCode="0%" sourceLinked="1"/>
        <c:majorTickMark val="none"/>
        <c:minorTickMark val="none"/>
        <c:tickLblPos val="nextTo"/>
        <c:crossAx val="101394803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341">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6.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7.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8.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AF14B2-2BBA-4E5C-9246-CC184092FF80}" type="datetimeFigureOut">
              <a:rPr lang="en-US" smtClean="0"/>
              <a:t>24-Apr-25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152593-9696-4332-A9EC-8A17D84F375F}" type="slidenum">
              <a:rPr lang="en-US" smtClean="0"/>
              <a:t>‹#›</a:t>
            </a:fld>
            <a:endParaRPr lang="en-US"/>
          </a:p>
        </p:txBody>
      </p:sp>
    </p:spTree>
    <p:extLst>
      <p:ext uri="{BB962C8B-B14F-4D97-AF65-F5344CB8AC3E}">
        <p14:creationId xmlns:p14="http://schemas.microsoft.com/office/powerpoint/2010/main" val="31169185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24.04.2025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152593-9696-4332-A9EC-8A17D84F375F}" type="slidenum">
              <a:rPr lang="en-US" smtClean="0"/>
              <a:t>4</a:t>
            </a:fld>
            <a:endParaRPr lang="en-US" dirty="0"/>
          </a:p>
        </p:txBody>
      </p:sp>
    </p:spTree>
    <p:extLst>
      <p:ext uri="{BB962C8B-B14F-4D97-AF65-F5344CB8AC3E}">
        <p14:creationId xmlns:p14="http://schemas.microsoft.com/office/powerpoint/2010/main" val="1456882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152593-9696-4332-A9EC-8A17D84F375F}" type="slidenum">
              <a:rPr lang="en-US" smtClean="0"/>
              <a:t>5</a:t>
            </a:fld>
            <a:endParaRPr lang="en-US"/>
          </a:p>
        </p:txBody>
      </p:sp>
    </p:spTree>
    <p:extLst>
      <p:ext uri="{BB962C8B-B14F-4D97-AF65-F5344CB8AC3E}">
        <p14:creationId xmlns:p14="http://schemas.microsoft.com/office/powerpoint/2010/main" val="13083825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24.04.2025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D8955-5D41-DA30-A32C-901B801DF1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F4811FA-2309-FEB5-B9AC-89620C35BF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40B5259-1729-04A4-9451-6ECFF7AB406D}"/>
              </a:ext>
            </a:extLst>
          </p:cNvPr>
          <p:cNvSpPr>
            <a:spLocks noGrp="1"/>
          </p:cNvSpPr>
          <p:nvPr>
            <p:ph type="dt" sz="half" idx="10"/>
          </p:nvPr>
        </p:nvSpPr>
        <p:spPr/>
        <p:txBody>
          <a:bodyPr/>
          <a:lstStyle/>
          <a:p>
            <a:fld id="{E29F30A6-9C21-404D-A713-69335BD3CF2F}" type="datetimeFigureOut">
              <a:rPr lang="en-US" smtClean="0"/>
              <a:t>24-Apr-25</a:t>
            </a:fld>
            <a:endParaRPr lang="en-US"/>
          </a:p>
        </p:txBody>
      </p:sp>
      <p:sp>
        <p:nvSpPr>
          <p:cNvPr id="5" name="Footer Placeholder 4">
            <a:extLst>
              <a:ext uri="{FF2B5EF4-FFF2-40B4-BE49-F238E27FC236}">
                <a16:creationId xmlns:a16="http://schemas.microsoft.com/office/drawing/2014/main" id="{EE942E85-11AE-8151-89FF-9F6847F72D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A36A3B-86CB-0C79-23E3-3C2C43D7DA20}"/>
              </a:ext>
            </a:extLst>
          </p:cNvPr>
          <p:cNvSpPr>
            <a:spLocks noGrp="1"/>
          </p:cNvSpPr>
          <p:nvPr>
            <p:ph type="sldNum" sz="quarter" idx="12"/>
          </p:nvPr>
        </p:nvSpPr>
        <p:spPr/>
        <p:txBody>
          <a:bodyPr/>
          <a:lstStyle/>
          <a:p>
            <a:fld id="{B0AD11AA-CB79-4937-B3D0-29C3F420B4DA}" type="slidenum">
              <a:rPr lang="en-US" smtClean="0"/>
              <a:t>‹#›</a:t>
            </a:fld>
            <a:endParaRPr lang="en-US"/>
          </a:p>
        </p:txBody>
      </p:sp>
    </p:spTree>
    <p:extLst>
      <p:ext uri="{BB962C8B-B14F-4D97-AF65-F5344CB8AC3E}">
        <p14:creationId xmlns:p14="http://schemas.microsoft.com/office/powerpoint/2010/main" val="4222897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82456-F486-3180-DFDA-984737E293D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E37F8E-CBF3-A6EE-5D2F-D43F323227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956838-0E64-96C0-380C-E22F12CA538E}"/>
              </a:ext>
            </a:extLst>
          </p:cNvPr>
          <p:cNvSpPr>
            <a:spLocks noGrp="1"/>
          </p:cNvSpPr>
          <p:nvPr>
            <p:ph type="dt" sz="half" idx="10"/>
          </p:nvPr>
        </p:nvSpPr>
        <p:spPr/>
        <p:txBody>
          <a:bodyPr/>
          <a:lstStyle/>
          <a:p>
            <a:fld id="{E29F30A6-9C21-404D-A713-69335BD3CF2F}" type="datetimeFigureOut">
              <a:rPr lang="en-US" smtClean="0"/>
              <a:t>24-Apr-25</a:t>
            </a:fld>
            <a:endParaRPr lang="en-US"/>
          </a:p>
        </p:txBody>
      </p:sp>
      <p:sp>
        <p:nvSpPr>
          <p:cNvPr id="5" name="Footer Placeholder 4">
            <a:extLst>
              <a:ext uri="{FF2B5EF4-FFF2-40B4-BE49-F238E27FC236}">
                <a16:creationId xmlns:a16="http://schemas.microsoft.com/office/drawing/2014/main" id="{F2A329E1-3EF0-678F-BD58-61FDC6415D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A31E21-EFFC-7781-2BA6-FC60B9E44A39}"/>
              </a:ext>
            </a:extLst>
          </p:cNvPr>
          <p:cNvSpPr>
            <a:spLocks noGrp="1"/>
          </p:cNvSpPr>
          <p:nvPr>
            <p:ph type="sldNum" sz="quarter" idx="12"/>
          </p:nvPr>
        </p:nvSpPr>
        <p:spPr/>
        <p:txBody>
          <a:bodyPr/>
          <a:lstStyle/>
          <a:p>
            <a:fld id="{B0AD11AA-CB79-4937-B3D0-29C3F420B4DA}" type="slidenum">
              <a:rPr lang="en-US" smtClean="0"/>
              <a:t>‹#›</a:t>
            </a:fld>
            <a:endParaRPr lang="en-US"/>
          </a:p>
        </p:txBody>
      </p:sp>
    </p:spTree>
    <p:extLst>
      <p:ext uri="{BB962C8B-B14F-4D97-AF65-F5344CB8AC3E}">
        <p14:creationId xmlns:p14="http://schemas.microsoft.com/office/powerpoint/2010/main" val="750226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5C979AA-D08B-2F3A-1C50-9A994A7679C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16BFCB6-3CFC-FD70-32F7-9C63F56E941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CCABB3-B136-E15D-08AD-721F92E501A6}"/>
              </a:ext>
            </a:extLst>
          </p:cNvPr>
          <p:cNvSpPr>
            <a:spLocks noGrp="1"/>
          </p:cNvSpPr>
          <p:nvPr>
            <p:ph type="dt" sz="half" idx="10"/>
          </p:nvPr>
        </p:nvSpPr>
        <p:spPr/>
        <p:txBody>
          <a:bodyPr/>
          <a:lstStyle/>
          <a:p>
            <a:fld id="{E29F30A6-9C21-404D-A713-69335BD3CF2F}" type="datetimeFigureOut">
              <a:rPr lang="en-US" smtClean="0"/>
              <a:t>24-Apr-25</a:t>
            </a:fld>
            <a:endParaRPr lang="en-US"/>
          </a:p>
        </p:txBody>
      </p:sp>
      <p:sp>
        <p:nvSpPr>
          <p:cNvPr id="5" name="Footer Placeholder 4">
            <a:extLst>
              <a:ext uri="{FF2B5EF4-FFF2-40B4-BE49-F238E27FC236}">
                <a16:creationId xmlns:a16="http://schemas.microsoft.com/office/drawing/2014/main" id="{CDA77595-AA08-D8F3-BAFB-A19487A3FF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4EBF5C-920C-0F0E-80AE-9DEB0890F964}"/>
              </a:ext>
            </a:extLst>
          </p:cNvPr>
          <p:cNvSpPr>
            <a:spLocks noGrp="1"/>
          </p:cNvSpPr>
          <p:nvPr>
            <p:ph type="sldNum" sz="quarter" idx="12"/>
          </p:nvPr>
        </p:nvSpPr>
        <p:spPr/>
        <p:txBody>
          <a:bodyPr/>
          <a:lstStyle/>
          <a:p>
            <a:fld id="{B0AD11AA-CB79-4937-B3D0-29C3F420B4DA}" type="slidenum">
              <a:rPr lang="en-US" smtClean="0"/>
              <a:t>‹#›</a:t>
            </a:fld>
            <a:endParaRPr lang="en-US"/>
          </a:p>
        </p:txBody>
      </p:sp>
    </p:spTree>
    <p:extLst>
      <p:ext uri="{BB962C8B-B14F-4D97-AF65-F5344CB8AC3E}">
        <p14:creationId xmlns:p14="http://schemas.microsoft.com/office/powerpoint/2010/main" val="4209237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9C2FA-67B9-E36B-EC96-339968EBE6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90FC62-C5FF-69A3-8C38-D6B3E7B313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666F31-2A1A-55B5-4ED9-0F32F84F8FBD}"/>
              </a:ext>
            </a:extLst>
          </p:cNvPr>
          <p:cNvSpPr>
            <a:spLocks noGrp="1"/>
          </p:cNvSpPr>
          <p:nvPr>
            <p:ph type="dt" sz="half" idx="10"/>
          </p:nvPr>
        </p:nvSpPr>
        <p:spPr/>
        <p:txBody>
          <a:bodyPr/>
          <a:lstStyle/>
          <a:p>
            <a:fld id="{E29F30A6-9C21-404D-A713-69335BD3CF2F}" type="datetimeFigureOut">
              <a:rPr lang="en-US" smtClean="0"/>
              <a:t>24-Apr-25</a:t>
            </a:fld>
            <a:endParaRPr lang="en-US"/>
          </a:p>
        </p:txBody>
      </p:sp>
      <p:sp>
        <p:nvSpPr>
          <p:cNvPr id="5" name="Footer Placeholder 4">
            <a:extLst>
              <a:ext uri="{FF2B5EF4-FFF2-40B4-BE49-F238E27FC236}">
                <a16:creationId xmlns:a16="http://schemas.microsoft.com/office/drawing/2014/main" id="{A3137056-1B06-7773-F262-A30589AFB5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38B6B1-72B5-04BF-DB3F-1DF467D993AF}"/>
              </a:ext>
            </a:extLst>
          </p:cNvPr>
          <p:cNvSpPr>
            <a:spLocks noGrp="1"/>
          </p:cNvSpPr>
          <p:nvPr>
            <p:ph type="sldNum" sz="quarter" idx="12"/>
          </p:nvPr>
        </p:nvSpPr>
        <p:spPr/>
        <p:txBody>
          <a:bodyPr/>
          <a:lstStyle/>
          <a:p>
            <a:fld id="{B0AD11AA-CB79-4937-B3D0-29C3F420B4DA}" type="slidenum">
              <a:rPr lang="en-US" smtClean="0"/>
              <a:t>‹#›</a:t>
            </a:fld>
            <a:endParaRPr lang="en-US"/>
          </a:p>
        </p:txBody>
      </p:sp>
    </p:spTree>
    <p:extLst>
      <p:ext uri="{BB962C8B-B14F-4D97-AF65-F5344CB8AC3E}">
        <p14:creationId xmlns:p14="http://schemas.microsoft.com/office/powerpoint/2010/main" val="1450998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6DEF7-8CA4-5A73-C462-4506C0F262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EF29836-6BBE-E57E-38B5-88D37AE42BC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9F19ADE-5939-FE3F-2DDA-0B124661FF8F}"/>
              </a:ext>
            </a:extLst>
          </p:cNvPr>
          <p:cNvSpPr>
            <a:spLocks noGrp="1"/>
          </p:cNvSpPr>
          <p:nvPr>
            <p:ph type="dt" sz="half" idx="10"/>
          </p:nvPr>
        </p:nvSpPr>
        <p:spPr/>
        <p:txBody>
          <a:bodyPr/>
          <a:lstStyle/>
          <a:p>
            <a:fld id="{E29F30A6-9C21-404D-A713-69335BD3CF2F}" type="datetimeFigureOut">
              <a:rPr lang="en-US" smtClean="0"/>
              <a:t>24-Apr-25</a:t>
            </a:fld>
            <a:endParaRPr lang="en-US"/>
          </a:p>
        </p:txBody>
      </p:sp>
      <p:sp>
        <p:nvSpPr>
          <p:cNvPr id="5" name="Footer Placeholder 4">
            <a:extLst>
              <a:ext uri="{FF2B5EF4-FFF2-40B4-BE49-F238E27FC236}">
                <a16:creationId xmlns:a16="http://schemas.microsoft.com/office/drawing/2014/main" id="{A4E0193F-5F69-1738-4B3A-0268B68E60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06B35A-C168-7BCD-DFBE-C7D471966FFE}"/>
              </a:ext>
            </a:extLst>
          </p:cNvPr>
          <p:cNvSpPr>
            <a:spLocks noGrp="1"/>
          </p:cNvSpPr>
          <p:nvPr>
            <p:ph type="sldNum" sz="quarter" idx="12"/>
          </p:nvPr>
        </p:nvSpPr>
        <p:spPr/>
        <p:txBody>
          <a:bodyPr/>
          <a:lstStyle/>
          <a:p>
            <a:fld id="{B0AD11AA-CB79-4937-B3D0-29C3F420B4DA}" type="slidenum">
              <a:rPr lang="en-US" smtClean="0"/>
              <a:t>‹#›</a:t>
            </a:fld>
            <a:endParaRPr lang="en-US"/>
          </a:p>
        </p:txBody>
      </p:sp>
    </p:spTree>
    <p:extLst>
      <p:ext uri="{BB962C8B-B14F-4D97-AF65-F5344CB8AC3E}">
        <p14:creationId xmlns:p14="http://schemas.microsoft.com/office/powerpoint/2010/main" val="3091977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892E2-3ED9-4B87-9172-DB09363B68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238C2D-140F-3AF4-368E-967C09759A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653BD6-B0AC-5643-A7F2-6CD5E26D60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E8F5B7B-9A78-69F6-DE06-D2D1071D7BF4}"/>
              </a:ext>
            </a:extLst>
          </p:cNvPr>
          <p:cNvSpPr>
            <a:spLocks noGrp="1"/>
          </p:cNvSpPr>
          <p:nvPr>
            <p:ph type="dt" sz="half" idx="10"/>
          </p:nvPr>
        </p:nvSpPr>
        <p:spPr/>
        <p:txBody>
          <a:bodyPr/>
          <a:lstStyle/>
          <a:p>
            <a:fld id="{E29F30A6-9C21-404D-A713-69335BD3CF2F}" type="datetimeFigureOut">
              <a:rPr lang="en-US" smtClean="0"/>
              <a:t>24-Apr-25</a:t>
            </a:fld>
            <a:endParaRPr lang="en-US"/>
          </a:p>
        </p:txBody>
      </p:sp>
      <p:sp>
        <p:nvSpPr>
          <p:cNvPr id="6" name="Footer Placeholder 5">
            <a:extLst>
              <a:ext uri="{FF2B5EF4-FFF2-40B4-BE49-F238E27FC236}">
                <a16:creationId xmlns:a16="http://schemas.microsoft.com/office/drawing/2014/main" id="{77777E62-15A3-83E1-967E-905789DA03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33FBDC-0264-3483-D7CB-2712C0B2CF6E}"/>
              </a:ext>
            </a:extLst>
          </p:cNvPr>
          <p:cNvSpPr>
            <a:spLocks noGrp="1"/>
          </p:cNvSpPr>
          <p:nvPr>
            <p:ph type="sldNum" sz="quarter" idx="12"/>
          </p:nvPr>
        </p:nvSpPr>
        <p:spPr/>
        <p:txBody>
          <a:bodyPr/>
          <a:lstStyle/>
          <a:p>
            <a:fld id="{B0AD11AA-CB79-4937-B3D0-29C3F420B4DA}" type="slidenum">
              <a:rPr lang="en-US" smtClean="0"/>
              <a:t>‹#›</a:t>
            </a:fld>
            <a:endParaRPr lang="en-US"/>
          </a:p>
        </p:txBody>
      </p:sp>
    </p:spTree>
    <p:extLst>
      <p:ext uri="{BB962C8B-B14F-4D97-AF65-F5344CB8AC3E}">
        <p14:creationId xmlns:p14="http://schemas.microsoft.com/office/powerpoint/2010/main" val="125640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C8756-B23F-BA5D-21D0-D7474A244CD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40ECFF7-A708-21EA-8CD9-9F0DE60306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C8687F-EBB9-45CA-7771-DB231571D0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F46DB67-342C-85D3-A6FC-A11E0B6106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BCCE60-0AA4-7322-00F3-D160DFF129D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B4B6E6C-24E7-0B3E-6662-D50949850FAD}"/>
              </a:ext>
            </a:extLst>
          </p:cNvPr>
          <p:cNvSpPr>
            <a:spLocks noGrp="1"/>
          </p:cNvSpPr>
          <p:nvPr>
            <p:ph type="dt" sz="half" idx="10"/>
          </p:nvPr>
        </p:nvSpPr>
        <p:spPr/>
        <p:txBody>
          <a:bodyPr/>
          <a:lstStyle/>
          <a:p>
            <a:fld id="{E29F30A6-9C21-404D-A713-69335BD3CF2F}" type="datetimeFigureOut">
              <a:rPr lang="en-US" smtClean="0"/>
              <a:t>24-Apr-25</a:t>
            </a:fld>
            <a:endParaRPr lang="en-US"/>
          </a:p>
        </p:txBody>
      </p:sp>
      <p:sp>
        <p:nvSpPr>
          <p:cNvPr id="8" name="Footer Placeholder 7">
            <a:extLst>
              <a:ext uri="{FF2B5EF4-FFF2-40B4-BE49-F238E27FC236}">
                <a16:creationId xmlns:a16="http://schemas.microsoft.com/office/drawing/2014/main" id="{700DA0BB-75DC-30AE-9602-1A156BB774E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B2C4D74-AFCD-4F3F-B1E6-82C3C1F490CD}"/>
              </a:ext>
            </a:extLst>
          </p:cNvPr>
          <p:cNvSpPr>
            <a:spLocks noGrp="1"/>
          </p:cNvSpPr>
          <p:nvPr>
            <p:ph type="sldNum" sz="quarter" idx="12"/>
          </p:nvPr>
        </p:nvSpPr>
        <p:spPr/>
        <p:txBody>
          <a:bodyPr/>
          <a:lstStyle/>
          <a:p>
            <a:fld id="{B0AD11AA-CB79-4937-B3D0-29C3F420B4DA}" type="slidenum">
              <a:rPr lang="en-US" smtClean="0"/>
              <a:t>‹#›</a:t>
            </a:fld>
            <a:endParaRPr lang="en-US"/>
          </a:p>
        </p:txBody>
      </p:sp>
    </p:spTree>
    <p:extLst>
      <p:ext uri="{BB962C8B-B14F-4D97-AF65-F5344CB8AC3E}">
        <p14:creationId xmlns:p14="http://schemas.microsoft.com/office/powerpoint/2010/main" val="3028477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D13FF-0851-48F2-83B7-2F7998C5BDD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BA68B69-18D0-08A0-F68E-9D472DC7220B}"/>
              </a:ext>
            </a:extLst>
          </p:cNvPr>
          <p:cNvSpPr>
            <a:spLocks noGrp="1"/>
          </p:cNvSpPr>
          <p:nvPr>
            <p:ph type="dt" sz="half" idx="10"/>
          </p:nvPr>
        </p:nvSpPr>
        <p:spPr/>
        <p:txBody>
          <a:bodyPr/>
          <a:lstStyle/>
          <a:p>
            <a:fld id="{E29F30A6-9C21-404D-A713-69335BD3CF2F}" type="datetimeFigureOut">
              <a:rPr lang="en-US" smtClean="0"/>
              <a:t>24-Apr-25</a:t>
            </a:fld>
            <a:endParaRPr lang="en-US"/>
          </a:p>
        </p:txBody>
      </p:sp>
      <p:sp>
        <p:nvSpPr>
          <p:cNvPr id="4" name="Footer Placeholder 3">
            <a:extLst>
              <a:ext uri="{FF2B5EF4-FFF2-40B4-BE49-F238E27FC236}">
                <a16:creationId xmlns:a16="http://schemas.microsoft.com/office/drawing/2014/main" id="{7F6E6DB8-2677-9F43-B43B-D9CB21E6EE7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7A660AE-981E-32F7-A915-F191506A4BE3}"/>
              </a:ext>
            </a:extLst>
          </p:cNvPr>
          <p:cNvSpPr>
            <a:spLocks noGrp="1"/>
          </p:cNvSpPr>
          <p:nvPr>
            <p:ph type="sldNum" sz="quarter" idx="12"/>
          </p:nvPr>
        </p:nvSpPr>
        <p:spPr/>
        <p:txBody>
          <a:bodyPr/>
          <a:lstStyle/>
          <a:p>
            <a:fld id="{B0AD11AA-CB79-4937-B3D0-29C3F420B4DA}" type="slidenum">
              <a:rPr lang="en-US" smtClean="0"/>
              <a:t>‹#›</a:t>
            </a:fld>
            <a:endParaRPr lang="en-US"/>
          </a:p>
        </p:txBody>
      </p:sp>
    </p:spTree>
    <p:extLst>
      <p:ext uri="{BB962C8B-B14F-4D97-AF65-F5344CB8AC3E}">
        <p14:creationId xmlns:p14="http://schemas.microsoft.com/office/powerpoint/2010/main" val="1189606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6E79C4-5C47-9466-B0CC-D3BD3ACAA568}"/>
              </a:ext>
            </a:extLst>
          </p:cNvPr>
          <p:cNvSpPr>
            <a:spLocks noGrp="1"/>
          </p:cNvSpPr>
          <p:nvPr>
            <p:ph type="dt" sz="half" idx="10"/>
          </p:nvPr>
        </p:nvSpPr>
        <p:spPr/>
        <p:txBody>
          <a:bodyPr/>
          <a:lstStyle/>
          <a:p>
            <a:fld id="{E29F30A6-9C21-404D-A713-69335BD3CF2F}" type="datetimeFigureOut">
              <a:rPr lang="en-US" smtClean="0"/>
              <a:t>24-Apr-25</a:t>
            </a:fld>
            <a:endParaRPr lang="en-US"/>
          </a:p>
        </p:txBody>
      </p:sp>
      <p:sp>
        <p:nvSpPr>
          <p:cNvPr id="3" name="Footer Placeholder 2">
            <a:extLst>
              <a:ext uri="{FF2B5EF4-FFF2-40B4-BE49-F238E27FC236}">
                <a16:creationId xmlns:a16="http://schemas.microsoft.com/office/drawing/2014/main" id="{C2889F4F-B5FC-B748-D2DD-C11BD7DEFF9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24C644C-6EA7-5E16-CB62-C64987CEECDB}"/>
              </a:ext>
            </a:extLst>
          </p:cNvPr>
          <p:cNvSpPr>
            <a:spLocks noGrp="1"/>
          </p:cNvSpPr>
          <p:nvPr>
            <p:ph type="sldNum" sz="quarter" idx="12"/>
          </p:nvPr>
        </p:nvSpPr>
        <p:spPr/>
        <p:txBody>
          <a:bodyPr/>
          <a:lstStyle/>
          <a:p>
            <a:fld id="{B0AD11AA-CB79-4937-B3D0-29C3F420B4DA}" type="slidenum">
              <a:rPr lang="en-US" smtClean="0"/>
              <a:t>‹#›</a:t>
            </a:fld>
            <a:endParaRPr lang="en-US"/>
          </a:p>
        </p:txBody>
      </p:sp>
    </p:spTree>
    <p:extLst>
      <p:ext uri="{BB962C8B-B14F-4D97-AF65-F5344CB8AC3E}">
        <p14:creationId xmlns:p14="http://schemas.microsoft.com/office/powerpoint/2010/main" val="3914154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4ECA9-B86B-0052-57B3-DDE183B214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B8B6C0E-298B-FBEC-AE87-B85F237144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53B5AF-799B-A4A5-9913-6B42F84085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D61F92-6FF2-78F4-80EB-E5E09AFE9FAB}"/>
              </a:ext>
            </a:extLst>
          </p:cNvPr>
          <p:cNvSpPr>
            <a:spLocks noGrp="1"/>
          </p:cNvSpPr>
          <p:nvPr>
            <p:ph type="dt" sz="half" idx="10"/>
          </p:nvPr>
        </p:nvSpPr>
        <p:spPr/>
        <p:txBody>
          <a:bodyPr/>
          <a:lstStyle/>
          <a:p>
            <a:fld id="{E29F30A6-9C21-404D-A713-69335BD3CF2F}" type="datetimeFigureOut">
              <a:rPr lang="en-US" smtClean="0"/>
              <a:t>24-Apr-25</a:t>
            </a:fld>
            <a:endParaRPr lang="en-US"/>
          </a:p>
        </p:txBody>
      </p:sp>
      <p:sp>
        <p:nvSpPr>
          <p:cNvPr id="6" name="Footer Placeholder 5">
            <a:extLst>
              <a:ext uri="{FF2B5EF4-FFF2-40B4-BE49-F238E27FC236}">
                <a16:creationId xmlns:a16="http://schemas.microsoft.com/office/drawing/2014/main" id="{C3F7EF82-4D07-94A0-E48C-3EF6867404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A7EC55-3911-27B8-7DD7-62EEFD23F511}"/>
              </a:ext>
            </a:extLst>
          </p:cNvPr>
          <p:cNvSpPr>
            <a:spLocks noGrp="1"/>
          </p:cNvSpPr>
          <p:nvPr>
            <p:ph type="sldNum" sz="quarter" idx="12"/>
          </p:nvPr>
        </p:nvSpPr>
        <p:spPr/>
        <p:txBody>
          <a:bodyPr/>
          <a:lstStyle/>
          <a:p>
            <a:fld id="{B0AD11AA-CB79-4937-B3D0-29C3F420B4DA}" type="slidenum">
              <a:rPr lang="en-US" smtClean="0"/>
              <a:t>‹#›</a:t>
            </a:fld>
            <a:endParaRPr lang="en-US"/>
          </a:p>
        </p:txBody>
      </p:sp>
    </p:spTree>
    <p:extLst>
      <p:ext uri="{BB962C8B-B14F-4D97-AF65-F5344CB8AC3E}">
        <p14:creationId xmlns:p14="http://schemas.microsoft.com/office/powerpoint/2010/main" val="3469287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1D96C-5589-6A07-DE50-15B59FACB6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83AEB3B-23CB-288C-BCC2-34327D27E6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E0C1AC1-C25F-9636-8A94-3F77BF687C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5A179E-09B1-1B5A-F86D-4FB4205E1F31}"/>
              </a:ext>
            </a:extLst>
          </p:cNvPr>
          <p:cNvSpPr>
            <a:spLocks noGrp="1"/>
          </p:cNvSpPr>
          <p:nvPr>
            <p:ph type="dt" sz="half" idx="10"/>
          </p:nvPr>
        </p:nvSpPr>
        <p:spPr/>
        <p:txBody>
          <a:bodyPr/>
          <a:lstStyle/>
          <a:p>
            <a:fld id="{E29F30A6-9C21-404D-A713-69335BD3CF2F}" type="datetimeFigureOut">
              <a:rPr lang="en-US" smtClean="0"/>
              <a:t>24-Apr-25</a:t>
            </a:fld>
            <a:endParaRPr lang="en-US"/>
          </a:p>
        </p:txBody>
      </p:sp>
      <p:sp>
        <p:nvSpPr>
          <p:cNvPr id="6" name="Footer Placeholder 5">
            <a:extLst>
              <a:ext uri="{FF2B5EF4-FFF2-40B4-BE49-F238E27FC236}">
                <a16:creationId xmlns:a16="http://schemas.microsoft.com/office/drawing/2014/main" id="{97C6FF5C-2DA7-7C21-37B6-D2633A5C17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BE6703-526C-067F-ADFF-0C93E38A1729}"/>
              </a:ext>
            </a:extLst>
          </p:cNvPr>
          <p:cNvSpPr>
            <a:spLocks noGrp="1"/>
          </p:cNvSpPr>
          <p:nvPr>
            <p:ph type="sldNum" sz="quarter" idx="12"/>
          </p:nvPr>
        </p:nvSpPr>
        <p:spPr/>
        <p:txBody>
          <a:bodyPr/>
          <a:lstStyle/>
          <a:p>
            <a:fld id="{B0AD11AA-CB79-4937-B3D0-29C3F420B4DA}" type="slidenum">
              <a:rPr lang="en-US" smtClean="0"/>
              <a:t>‹#›</a:t>
            </a:fld>
            <a:endParaRPr lang="en-US"/>
          </a:p>
        </p:txBody>
      </p:sp>
    </p:spTree>
    <p:extLst>
      <p:ext uri="{BB962C8B-B14F-4D97-AF65-F5344CB8AC3E}">
        <p14:creationId xmlns:p14="http://schemas.microsoft.com/office/powerpoint/2010/main" val="2466411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75D4AC-F0D6-31C8-6012-9E04316596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34D914F-0B15-0BB2-4BDA-70341100CD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182A42-2C0B-093F-FF22-3B9F90568B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29F30A6-9C21-404D-A713-69335BD3CF2F}" type="datetimeFigureOut">
              <a:rPr lang="en-US" smtClean="0"/>
              <a:t>24-Apr-25</a:t>
            </a:fld>
            <a:endParaRPr lang="en-US"/>
          </a:p>
        </p:txBody>
      </p:sp>
      <p:sp>
        <p:nvSpPr>
          <p:cNvPr id="5" name="Footer Placeholder 4">
            <a:extLst>
              <a:ext uri="{FF2B5EF4-FFF2-40B4-BE49-F238E27FC236}">
                <a16:creationId xmlns:a16="http://schemas.microsoft.com/office/drawing/2014/main" id="{1F431DD6-9B04-1387-02BA-45A826893E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32EFEB8-8968-980E-6107-70085DB6D4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0AD11AA-CB79-4937-B3D0-29C3F420B4DA}" type="slidenum">
              <a:rPr lang="en-US" smtClean="0"/>
              <a:t>‹#›</a:t>
            </a:fld>
            <a:endParaRPr lang="en-US"/>
          </a:p>
        </p:txBody>
      </p:sp>
    </p:spTree>
    <p:extLst>
      <p:ext uri="{BB962C8B-B14F-4D97-AF65-F5344CB8AC3E}">
        <p14:creationId xmlns:p14="http://schemas.microsoft.com/office/powerpoint/2010/main" val="16948961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5.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chart" Target="../charts/chart6.xml"/></Relationships>
</file>

<file path=ppt/slides/_rels/slide6.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3.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alpha val="95000"/>
          </a:schemeClr>
        </a:solidFill>
        <a:effectLst/>
      </p:bgPr>
    </p:bg>
    <p:spTree>
      <p:nvGrpSpPr>
        <p:cNvPr id="1" name=""/>
        <p:cNvGrpSpPr/>
        <p:nvPr/>
      </p:nvGrpSpPr>
      <p:grpSpPr>
        <a:xfrm>
          <a:off x="0" y="0"/>
          <a:ext cx="0" cy="0"/>
          <a:chOff x="0" y="0"/>
          <a:chExt cx="0" cy="0"/>
        </a:xfrm>
      </p:grpSpPr>
      <p:pic>
        <p:nvPicPr>
          <p:cNvPr id="44" name="Picture 43" descr="Low angle view of a tall building&#10;&#10;AI-generated content may be incorrect.">
            <a:extLst>
              <a:ext uri="{FF2B5EF4-FFF2-40B4-BE49-F238E27FC236}">
                <a16:creationId xmlns:a16="http://schemas.microsoft.com/office/drawing/2014/main" id="{47DD914A-F217-B831-BF3C-A5F8E1BE96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7984" y="-1"/>
            <a:ext cx="7991709" cy="6858000"/>
          </a:xfrm>
          <a:prstGeom prst="rect">
            <a:avLst/>
          </a:prstGeom>
        </p:spPr>
      </p:pic>
      <p:grpSp>
        <p:nvGrpSpPr>
          <p:cNvPr id="2" name="Group 20">
            <a:extLst>
              <a:ext uri="{FF2B5EF4-FFF2-40B4-BE49-F238E27FC236}">
                <a16:creationId xmlns:a16="http://schemas.microsoft.com/office/drawing/2014/main" id="{8BF3BA50-DF4A-0DD3-D128-6B7C7A05099A}"/>
              </a:ext>
            </a:extLst>
          </p:cNvPr>
          <p:cNvGrpSpPr/>
          <p:nvPr/>
        </p:nvGrpSpPr>
        <p:grpSpPr>
          <a:xfrm>
            <a:off x="188482" y="544648"/>
            <a:ext cx="7116351" cy="5400901"/>
            <a:chOff x="-2495266" y="-709707"/>
            <a:chExt cx="11994102" cy="9735956"/>
          </a:xfrm>
        </p:grpSpPr>
        <p:grpSp>
          <p:nvGrpSpPr>
            <p:cNvPr id="3" name="Group 21">
              <a:extLst>
                <a:ext uri="{FF2B5EF4-FFF2-40B4-BE49-F238E27FC236}">
                  <a16:creationId xmlns:a16="http://schemas.microsoft.com/office/drawing/2014/main" id="{71A6AA4D-F1CB-8A8E-215D-96C501D304BF}"/>
                </a:ext>
              </a:extLst>
            </p:cNvPr>
            <p:cNvGrpSpPr>
              <a:grpSpLocks noChangeAspect="1"/>
            </p:cNvGrpSpPr>
            <p:nvPr/>
          </p:nvGrpSpPr>
          <p:grpSpPr>
            <a:xfrm>
              <a:off x="1661999" y="6131"/>
              <a:ext cx="7836837" cy="9014489"/>
              <a:chOff x="-175993" y="-879740"/>
              <a:chExt cx="5111354" cy="5879444"/>
            </a:xfrm>
          </p:grpSpPr>
          <p:sp>
            <p:nvSpPr>
              <p:cNvPr id="5" name="Freeform 22">
                <a:extLst>
                  <a:ext uri="{FF2B5EF4-FFF2-40B4-BE49-F238E27FC236}">
                    <a16:creationId xmlns:a16="http://schemas.microsoft.com/office/drawing/2014/main" id="{E1DA42E2-4943-11C5-0F31-6F1B0737C6C3}"/>
                  </a:ext>
                </a:extLst>
              </p:cNvPr>
              <p:cNvSpPr/>
              <p:nvPr/>
            </p:nvSpPr>
            <p:spPr>
              <a:xfrm>
                <a:off x="-175993" y="-879740"/>
                <a:ext cx="5111354" cy="5879444"/>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accent1"/>
              </a:solidFill>
            </p:spPr>
            <p:txBody>
              <a:bodyPr/>
              <a:lstStyle/>
              <a:p>
                <a:endParaRPr lang="en-AU" dirty="0"/>
              </a:p>
            </p:txBody>
          </p:sp>
        </p:grpSp>
        <p:pic>
          <p:nvPicPr>
            <p:cNvPr id="4" name="Picture 23">
              <a:extLst>
                <a:ext uri="{FF2B5EF4-FFF2-40B4-BE49-F238E27FC236}">
                  <a16:creationId xmlns:a16="http://schemas.microsoft.com/office/drawing/2014/main" id="{05DE59D5-64BA-FBCD-429A-3D4060C8327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16484543">
              <a:off x="-2484888" y="-720085"/>
              <a:ext cx="9735956" cy="9756712"/>
            </a:xfrm>
            <a:prstGeom prst="rect">
              <a:avLst/>
            </a:prstGeom>
          </p:spPr>
        </p:pic>
      </p:grpSp>
      <p:sp>
        <p:nvSpPr>
          <p:cNvPr id="6" name="TextBox 5">
            <a:extLst>
              <a:ext uri="{FF2B5EF4-FFF2-40B4-BE49-F238E27FC236}">
                <a16:creationId xmlns:a16="http://schemas.microsoft.com/office/drawing/2014/main" id="{1A2F4D09-1626-C877-D8C1-B9BA1E97BA38}"/>
              </a:ext>
            </a:extLst>
          </p:cNvPr>
          <p:cNvSpPr txBox="1"/>
          <p:nvPr/>
        </p:nvSpPr>
        <p:spPr>
          <a:xfrm>
            <a:off x="407044" y="1905868"/>
            <a:ext cx="4649758" cy="1384995"/>
          </a:xfrm>
          <a:prstGeom prst="rect">
            <a:avLst/>
          </a:prstGeom>
          <a:noFill/>
        </p:spPr>
        <p:txBody>
          <a:bodyPr wrap="square" rtlCol="0">
            <a:spAutoFit/>
          </a:bodyPr>
          <a:lstStyle/>
          <a:p>
            <a:pPr algn="ctr"/>
            <a:r>
              <a:rPr lang="en-US" sz="2800" b="1" dirty="0">
                <a:solidFill>
                  <a:schemeClr val="bg1"/>
                </a:solidFill>
              </a:rPr>
              <a:t>TechSolutions Ghana</a:t>
            </a:r>
          </a:p>
          <a:p>
            <a:pPr algn="ctr"/>
            <a:r>
              <a:rPr lang="en-US" sz="2800" b="1" dirty="0">
                <a:solidFill>
                  <a:schemeClr val="bg1"/>
                </a:solidFill>
              </a:rPr>
              <a:t> – </a:t>
            </a:r>
          </a:p>
          <a:p>
            <a:pPr algn="ctr"/>
            <a:r>
              <a:rPr lang="en-US" sz="2800" b="1" dirty="0">
                <a:solidFill>
                  <a:schemeClr val="bg1"/>
                </a:solidFill>
              </a:rPr>
              <a:t>“IT Consulting Firm" </a:t>
            </a:r>
          </a:p>
        </p:txBody>
      </p:sp>
      <p:grpSp>
        <p:nvGrpSpPr>
          <p:cNvPr id="7" name="Group 3">
            <a:extLst>
              <a:ext uri="{FF2B5EF4-FFF2-40B4-BE49-F238E27FC236}">
                <a16:creationId xmlns:a16="http://schemas.microsoft.com/office/drawing/2014/main" id="{0E04D581-674F-5BCC-333D-C9929E774EE8}"/>
              </a:ext>
            </a:extLst>
          </p:cNvPr>
          <p:cNvGrpSpPr/>
          <p:nvPr/>
        </p:nvGrpSpPr>
        <p:grpSpPr>
          <a:xfrm>
            <a:off x="5148942" y="1"/>
            <a:ext cx="7043057" cy="6749143"/>
            <a:chOff x="0" y="0"/>
            <a:chExt cx="13390046" cy="12632924"/>
          </a:xfrm>
        </p:grpSpPr>
        <p:pic>
          <p:nvPicPr>
            <p:cNvPr id="8" name="Picture 4">
              <a:extLst>
                <a:ext uri="{FF2B5EF4-FFF2-40B4-BE49-F238E27FC236}">
                  <a16:creationId xmlns:a16="http://schemas.microsoft.com/office/drawing/2014/main" id="{A768B398-D94F-45FB-0CB4-0AEF759691C9}"/>
                </a:ext>
              </a:extLst>
            </p:cNvPr>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923321" y="0"/>
              <a:ext cx="3005065" cy="2794710"/>
            </a:xfrm>
            <a:prstGeom prst="rect">
              <a:avLst/>
            </a:prstGeom>
          </p:spPr>
        </p:pic>
        <p:pic>
          <p:nvPicPr>
            <p:cNvPr id="9" name="Picture 5">
              <a:extLst>
                <a:ext uri="{FF2B5EF4-FFF2-40B4-BE49-F238E27FC236}">
                  <a16:creationId xmlns:a16="http://schemas.microsoft.com/office/drawing/2014/main" id="{F7BF4A3F-18C4-25B3-ECE8-307036D5B400}"/>
                </a:ext>
              </a:extLst>
            </p:cNvPr>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923321" y="3279405"/>
              <a:ext cx="3005065" cy="2794710"/>
            </a:xfrm>
            <a:prstGeom prst="rect">
              <a:avLst/>
            </a:prstGeom>
          </p:spPr>
        </p:pic>
        <p:pic>
          <p:nvPicPr>
            <p:cNvPr id="10" name="Picture 6">
              <a:extLst>
                <a:ext uri="{FF2B5EF4-FFF2-40B4-BE49-F238E27FC236}">
                  <a16:creationId xmlns:a16="http://schemas.microsoft.com/office/drawing/2014/main" id="{08FD0B42-7731-C0D5-2308-5DF83229997E}"/>
                </a:ext>
              </a:extLst>
            </p:cNvPr>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923321" y="6558809"/>
              <a:ext cx="3005065" cy="2794710"/>
            </a:xfrm>
            <a:prstGeom prst="rect">
              <a:avLst/>
            </a:prstGeom>
          </p:spPr>
        </p:pic>
        <p:pic>
          <p:nvPicPr>
            <p:cNvPr id="11" name="Picture 7">
              <a:extLst>
                <a:ext uri="{FF2B5EF4-FFF2-40B4-BE49-F238E27FC236}">
                  <a16:creationId xmlns:a16="http://schemas.microsoft.com/office/drawing/2014/main" id="{D73602B5-EEC2-E285-AB9B-7500F1631627}"/>
                </a:ext>
              </a:extLst>
            </p:cNvPr>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923321" y="9838214"/>
              <a:ext cx="3005065" cy="2794710"/>
            </a:xfrm>
            <a:prstGeom prst="rect">
              <a:avLst/>
            </a:prstGeom>
          </p:spPr>
        </p:pic>
        <p:pic>
          <p:nvPicPr>
            <p:cNvPr id="12" name="Picture 8">
              <a:extLst>
                <a:ext uri="{FF2B5EF4-FFF2-40B4-BE49-F238E27FC236}">
                  <a16:creationId xmlns:a16="http://schemas.microsoft.com/office/drawing/2014/main" id="{E1B462C5-4682-C02B-C535-94E003BAE315}"/>
                </a:ext>
              </a:extLst>
            </p:cNvPr>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461660" y="0"/>
              <a:ext cx="3005065" cy="2794710"/>
            </a:xfrm>
            <a:prstGeom prst="rect">
              <a:avLst/>
            </a:prstGeom>
          </p:spPr>
        </p:pic>
        <p:pic>
          <p:nvPicPr>
            <p:cNvPr id="13" name="Picture 9">
              <a:extLst>
                <a:ext uri="{FF2B5EF4-FFF2-40B4-BE49-F238E27FC236}">
                  <a16:creationId xmlns:a16="http://schemas.microsoft.com/office/drawing/2014/main" id="{15BE4A34-0D4A-8773-6C6A-6A02C3C091F6}"/>
                </a:ext>
              </a:extLst>
            </p:cNvPr>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461660" y="3279405"/>
              <a:ext cx="3005065" cy="2794710"/>
            </a:xfrm>
            <a:prstGeom prst="rect">
              <a:avLst/>
            </a:prstGeom>
          </p:spPr>
        </p:pic>
        <p:pic>
          <p:nvPicPr>
            <p:cNvPr id="14" name="Picture 10">
              <a:extLst>
                <a:ext uri="{FF2B5EF4-FFF2-40B4-BE49-F238E27FC236}">
                  <a16:creationId xmlns:a16="http://schemas.microsoft.com/office/drawing/2014/main" id="{32294D34-EA18-FDE1-EDF5-81F06FCCDEBA}"/>
                </a:ext>
              </a:extLst>
            </p:cNvPr>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461660" y="6558809"/>
              <a:ext cx="3005065" cy="2794710"/>
            </a:xfrm>
            <a:prstGeom prst="rect">
              <a:avLst/>
            </a:prstGeom>
          </p:spPr>
        </p:pic>
        <p:pic>
          <p:nvPicPr>
            <p:cNvPr id="15" name="Picture 11">
              <a:extLst>
                <a:ext uri="{FF2B5EF4-FFF2-40B4-BE49-F238E27FC236}">
                  <a16:creationId xmlns:a16="http://schemas.microsoft.com/office/drawing/2014/main" id="{0FA1EE98-8B8F-6706-7C20-75AC354812EA}"/>
                </a:ext>
              </a:extLst>
            </p:cNvPr>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461660" y="9838214"/>
              <a:ext cx="3005065" cy="2794710"/>
            </a:xfrm>
            <a:prstGeom prst="rect">
              <a:avLst/>
            </a:prstGeom>
          </p:spPr>
        </p:pic>
        <p:pic>
          <p:nvPicPr>
            <p:cNvPr id="16" name="Picture 12">
              <a:extLst>
                <a:ext uri="{FF2B5EF4-FFF2-40B4-BE49-F238E27FC236}">
                  <a16:creationId xmlns:a16="http://schemas.microsoft.com/office/drawing/2014/main" id="{68367A65-81E4-E12A-6CA9-808A1CE83A59}"/>
                </a:ext>
              </a:extLst>
            </p:cNvPr>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7" name="Picture 13">
              <a:extLst>
                <a:ext uri="{FF2B5EF4-FFF2-40B4-BE49-F238E27FC236}">
                  <a16:creationId xmlns:a16="http://schemas.microsoft.com/office/drawing/2014/main" id="{BC1F1827-9497-ECB5-91F1-454F5F974FDB}"/>
                </a:ext>
              </a:extLst>
            </p:cNvPr>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8" name="Picture 14">
              <a:extLst>
                <a:ext uri="{FF2B5EF4-FFF2-40B4-BE49-F238E27FC236}">
                  <a16:creationId xmlns:a16="http://schemas.microsoft.com/office/drawing/2014/main" id="{9C071E04-712B-826E-FE0E-B2BE58FAD804}"/>
                </a:ext>
              </a:extLst>
            </p:cNvPr>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9" name="Picture 15">
              <a:extLst>
                <a:ext uri="{FF2B5EF4-FFF2-40B4-BE49-F238E27FC236}">
                  <a16:creationId xmlns:a16="http://schemas.microsoft.com/office/drawing/2014/main" id="{B1EB4A02-D4E6-4E94-696C-853723C6771C}"/>
                </a:ext>
              </a:extLst>
            </p:cNvPr>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pic>
          <p:nvPicPr>
            <p:cNvPr id="20" name="Picture 16">
              <a:extLst>
                <a:ext uri="{FF2B5EF4-FFF2-40B4-BE49-F238E27FC236}">
                  <a16:creationId xmlns:a16="http://schemas.microsoft.com/office/drawing/2014/main" id="{C905C9EB-2AD0-162C-780B-1FDDA106F77D}"/>
                </a:ext>
              </a:extLst>
            </p:cNvPr>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384981" y="0"/>
              <a:ext cx="3005065" cy="2794710"/>
            </a:xfrm>
            <a:prstGeom prst="rect">
              <a:avLst/>
            </a:prstGeom>
          </p:spPr>
        </p:pic>
        <p:pic>
          <p:nvPicPr>
            <p:cNvPr id="21" name="Picture 17">
              <a:extLst>
                <a:ext uri="{FF2B5EF4-FFF2-40B4-BE49-F238E27FC236}">
                  <a16:creationId xmlns:a16="http://schemas.microsoft.com/office/drawing/2014/main" id="{4A0AF6B7-5D0C-7B86-8B7A-41F7A17D7B79}"/>
                </a:ext>
              </a:extLst>
            </p:cNvPr>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384981" y="3279405"/>
              <a:ext cx="3005065" cy="2794710"/>
            </a:xfrm>
            <a:prstGeom prst="rect">
              <a:avLst/>
            </a:prstGeom>
          </p:spPr>
        </p:pic>
        <p:pic>
          <p:nvPicPr>
            <p:cNvPr id="22" name="Picture 18">
              <a:extLst>
                <a:ext uri="{FF2B5EF4-FFF2-40B4-BE49-F238E27FC236}">
                  <a16:creationId xmlns:a16="http://schemas.microsoft.com/office/drawing/2014/main" id="{7641FADE-01DE-5F81-9A50-11131829726A}"/>
                </a:ext>
              </a:extLst>
            </p:cNvPr>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384981" y="6558809"/>
              <a:ext cx="3005065" cy="2794710"/>
            </a:xfrm>
            <a:prstGeom prst="rect">
              <a:avLst/>
            </a:prstGeom>
          </p:spPr>
        </p:pic>
        <p:pic>
          <p:nvPicPr>
            <p:cNvPr id="23" name="Picture 19">
              <a:extLst>
                <a:ext uri="{FF2B5EF4-FFF2-40B4-BE49-F238E27FC236}">
                  <a16:creationId xmlns:a16="http://schemas.microsoft.com/office/drawing/2014/main" id="{7EE45C80-31BC-402F-1DA2-A3119E27DA0A}"/>
                </a:ext>
              </a:extLst>
            </p:cNvPr>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384981" y="9838214"/>
              <a:ext cx="3005065" cy="2794710"/>
            </a:xfrm>
            <a:prstGeom prst="rect">
              <a:avLst/>
            </a:prstGeom>
          </p:spPr>
        </p:pic>
      </p:grpSp>
      <p:pic>
        <p:nvPicPr>
          <p:cNvPr id="30" name="Graphic 29" descr="Building outline">
            <a:extLst>
              <a:ext uri="{FF2B5EF4-FFF2-40B4-BE49-F238E27FC236}">
                <a16:creationId xmlns:a16="http://schemas.microsoft.com/office/drawing/2014/main" id="{0906BE75-6D6E-885B-11FC-3AD13E10B9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335981" y="2732701"/>
            <a:ext cx="449834" cy="449834"/>
          </a:xfrm>
          <a:prstGeom prst="rect">
            <a:avLst/>
          </a:prstGeom>
        </p:spPr>
      </p:pic>
    </p:spTree>
    <p:extLst>
      <p:ext uri="{BB962C8B-B14F-4D97-AF65-F5344CB8AC3E}">
        <p14:creationId xmlns:p14="http://schemas.microsoft.com/office/powerpoint/2010/main" val="802101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E685F578-6D74-A052-ED12-B6E686CF3E86}"/>
              </a:ext>
            </a:extLst>
          </p:cNvPr>
          <p:cNvSpPr/>
          <p:nvPr/>
        </p:nvSpPr>
        <p:spPr>
          <a:xfrm>
            <a:off x="609600" y="816429"/>
            <a:ext cx="5334000" cy="2460171"/>
          </a:xfrm>
          <a:prstGeom prst="roundRect">
            <a:avLst/>
          </a:prstGeom>
          <a:solidFill>
            <a:schemeClr val="bg2">
              <a:lumMod val="50000"/>
            </a:schemeClr>
          </a:solid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Rounded Corners 4">
            <a:extLst>
              <a:ext uri="{FF2B5EF4-FFF2-40B4-BE49-F238E27FC236}">
                <a16:creationId xmlns:a16="http://schemas.microsoft.com/office/drawing/2014/main" id="{D6CD53C9-0534-ACA8-CA86-22E0A1104210}"/>
              </a:ext>
            </a:extLst>
          </p:cNvPr>
          <p:cNvSpPr/>
          <p:nvPr/>
        </p:nvSpPr>
        <p:spPr>
          <a:xfrm>
            <a:off x="615043" y="3429000"/>
            <a:ext cx="10961914" cy="3145971"/>
          </a:xfrm>
          <a:prstGeom prst="roundRect">
            <a:avLst/>
          </a:prstGeom>
          <a:solidFill>
            <a:schemeClr val="accent1"/>
          </a:solid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Rounded Corners 5">
            <a:extLst>
              <a:ext uri="{FF2B5EF4-FFF2-40B4-BE49-F238E27FC236}">
                <a16:creationId xmlns:a16="http://schemas.microsoft.com/office/drawing/2014/main" id="{D1A140F0-549D-EB40-A6E6-10202B3CAB16}"/>
              </a:ext>
            </a:extLst>
          </p:cNvPr>
          <p:cNvSpPr/>
          <p:nvPr/>
        </p:nvSpPr>
        <p:spPr>
          <a:xfrm>
            <a:off x="6193971" y="816429"/>
            <a:ext cx="5334000" cy="2460171"/>
          </a:xfrm>
          <a:prstGeom prst="roundRect">
            <a:avLst/>
          </a:prstGeom>
          <a:solidFill>
            <a:schemeClr val="accent1"/>
          </a:solid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7BB85EE3-E17A-B1A9-9120-49A56E4F6F97}"/>
              </a:ext>
            </a:extLst>
          </p:cNvPr>
          <p:cNvSpPr txBox="1"/>
          <p:nvPr/>
        </p:nvSpPr>
        <p:spPr>
          <a:xfrm>
            <a:off x="928929" y="944901"/>
            <a:ext cx="4463143" cy="1938992"/>
          </a:xfrm>
          <a:prstGeom prst="rect">
            <a:avLst/>
          </a:prstGeom>
          <a:noFill/>
        </p:spPr>
        <p:txBody>
          <a:bodyPr wrap="square" rtlCol="0">
            <a:spAutoFit/>
          </a:bodyPr>
          <a:lstStyle/>
          <a:p>
            <a:pPr algn="ctr"/>
            <a:r>
              <a:rPr lang="en-US" sz="2000" b="1" dirty="0">
                <a:solidFill>
                  <a:schemeClr val="bg1"/>
                </a:solidFill>
                <a:latin typeface="Abadi Extra Light" panose="020B0204020104020204" pitchFamily="34" charset="0"/>
              </a:rPr>
              <a:t>AGENDA</a:t>
            </a:r>
          </a:p>
          <a:p>
            <a:r>
              <a:rPr lang="en-US" sz="2000" dirty="0">
                <a:solidFill>
                  <a:schemeClr val="bg1"/>
                </a:solidFill>
                <a:latin typeface="Abadi Extra Light" panose="020B0204020104020204" pitchFamily="34" charset="0"/>
              </a:rPr>
              <a:t>ANALYTICAL TEAM</a:t>
            </a:r>
          </a:p>
          <a:p>
            <a:r>
              <a:rPr lang="en-US" sz="2000" dirty="0">
                <a:solidFill>
                  <a:schemeClr val="bg1"/>
                </a:solidFill>
                <a:latin typeface="Abadi Extra Light" panose="020B0204020104020204" pitchFamily="34" charset="0"/>
              </a:rPr>
              <a:t>PROJECT PROBLEM </a:t>
            </a:r>
          </a:p>
          <a:p>
            <a:r>
              <a:rPr lang="en-US" sz="2000" dirty="0">
                <a:solidFill>
                  <a:schemeClr val="bg1"/>
                </a:solidFill>
                <a:latin typeface="Abadi Extra Light" panose="020B0204020104020204" pitchFamily="34" charset="0"/>
              </a:rPr>
              <a:t>PROCESS  </a:t>
            </a:r>
          </a:p>
          <a:p>
            <a:r>
              <a:rPr lang="en-US" sz="2000" dirty="0">
                <a:solidFill>
                  <a:schemeClr val="bg1"/>
                </a:solidFill>
                <a:latin typeface="Abadi Extra Light" panose="020B0204020104020204" pitchFamily="34" charset="0"/>
              </a:rPr>
              <a:t>INSIGHTS </a:t>
            </a:r>
          </a:p>
          <a:p>
            <a:r>
              <a:rPr lang="en-US" sz="2000" dirty="0">
                <a:solidFill>
                  <a:schemeClr val="bg1"/>
                </a:solidFill>
                <a:latin typeface="Abadi Extra Light" panose="020B0204020104020204" pitchFamily="34" charset="0"/>
              </a:rPr>
              <a:t>SUMMARY </a:t>
            </a:r>
          </a:p>
        </p:txBody>
      </p:sp>
      <p:sp>
        <p:nvSpPr>
          <p:cNvPr id="8" name="TextBox 7">
            <a:extLst>
              <a:ext uri="{FF2B5EF4-FFF2-40B4-BE49-F238E27FC236}">
                <a16:creationId xmlns:a16="http://schemas.microsoft.com/office/drawing/2014/main" id="{563A71E0-9265-A118-8C6D-E73093AFE960}"/>
              </a:ext>
            </a:extLst>
          </p:cNvPr>
          <p:cNvSpPr txBox="1"/>
          <p:nvPr/>
        </p:nvSpPr>
        <p:spPr>
          <a:xfrm>
            <a:off x="6433458" y="1029829"/>
            <a:ext cx="4463143" cy="2400657"/>
          </a:xfrm>
          <a:prstGeom prst="rect">
            <a:avLst/>
          </a:prstGeom>
          <a:noFill/>
        </p:spPr>
        <p:txBody>
          <a:bodyPr wrap="square" rtlCol="0">
            <a:spAutoFit/>
          </a:bodyPr>
          <a:lstStyle/>
          <a:p>
            <a:pPr algn="ctr">
              <a:lnSpc>
                <a:spcPct val="150000"/>
              </a:lnSpc>
            </a:pPr>
            <a:r>
              <a:rPr lang="en-US" sz="2000" b="1" dirty="0">
                <a:solidFill>
                  <a:schemeClr val="bg1"/>
                </a:solidFill>
                <a:latin typeface="Abadi Extra Light" panose="020B0204020104020204" pitchFamily="34" charset="0"/>
              </a:rPr>
              <a:t>DATA ANALYTS</a:t>
            </a:r>
          </a:p>
          <a:p>
            <a:pPr algn="ctr">
              <a:lnSpc>
                <a:spcPct val="150000"/>
              </a:lnSpc>
            </a:pPr>
            <a:r>
              <a:rPr lang="en-US" sz="2000" dirty="0">
                <a:solidFill>
                  <a:schemeClr val="bg1"/>
                </a:solidFill>
                <a:latin typeface="Abadi Extra Light" panose="020B0204020104020204" pitchFamily="34" charset="0"/>
              </a:rPr>
              <a:t>Ohenenana Sintim Poku Annor</a:t>
            </a:r>
            <a:r>
              <a:rPr lang="en-US" sz="2000" dirty="0">
                <a:solidFill>
                  <a:schemeClr val="accent1"/>
                </a:solidFill>
                <a:latin typeface="Abadi Extra Light" panose="020B0204020104020204" pitchFamily="34" charset="0"/>
              </a:rPr>
              <a:t>intim Poku Annor</a:t>
            </a:r>
          </a:p>
          <a:p>
            <a:endParaRPr lang="en-US" sz="2000" dirty="0">
              <a:solidFill>
                <a:schemeClr val="bg1"/>
              </a:solidFill>
              <a:latin typeface="Abadi Extra Light" panose="020B0204020104020204" pitchFamily="34" charset="0"/>
            </a:endParaRPr>
          </a:p>
          <a:p>
            <a:endParaRPr lang="en-US" sz="2000" dirty="0">
              <a:solidFill>
                <a:schemeClr val="bg1"/>
              </a:solidFill>
              <a:latin typeface="Abadi Extra Light" panose="020B0204020104020204" pitchFamily="34" charset="0"/>
            </a:endParaRPr>
          </a:p>
          <a:p>
            <a:endParaRPr lang="en-US" sz="2000" dirty="0">
              <a:solidFill>
                <a:schemeClr val="bg1"/>
              </a:solidFill>
              <a:latin typeface="Abadi Extra Light" panose="020B0204020104020204" pitchFamily="34" charset="0"/>
            </a:endParaRPr>
          </a:p>
        </p:txBody>
      </p:sp>
      <p:sp>
        <p:nvSpPr>
          <p:cNvPr id="9" name="TextBox 8">
            <a:extLst>
              <a:ext uri="{FF2B5EF4-FFF2-40B4-BE49-F238E27FC236}">
                <a16:creationId xmlns:a16="http://schemas.microsoft.com/office/drawing/2014/main" id="{6E47CCF7-0CAF-0223-D7A2-54E2C1E33808}"/>
              </a:ext>
            </a:extLst>
          </p:cNvPr>
          <p:cNvSpPr txBox="1"/>
          <p:nvPr/>
        </p:nvSpPr>
        <p:spPr>
          <a:xfrm>
            <a:off x="816429" y="3570824"/>
            <a:ext cx="10961915" cy="2862322"/>
          </a:xfrm>
          <a:prstGeom prst="rect">
            <a:avLst/>
          </a:prstGeom>
          <a:noFill/>
        </p:spPr>
        <p:txBody>
          <a:bodyPr wrap="square" rtlCol="0">
            <a:spAutoFit/>
          </a:bodyPr>
          <a:lstStyle/>
          <a:p>
            <a:r>
              <a:rPr lang="en-US" sz="2000" b="1" dirty="0">
                <a:solidFill>
                  <a:schemeClr val="bg1"/>
                </a:solidFill>
                <a:latin typeface="Abadi Extra Light" panose="020B0204020104020204" pitchFamily="34" charset="0"/>
              </a:rPr>
              <a:t>Business Context</a:t>
            </a:r>
          </a:p>
          <a:p>
            <a:r>
              <a:rPr lang="en-US" sz="2000" dirty="0">
                <a:solidFill>
                  <a:schemeClr val="bg1"/>
                </a:solidFill>
                <a:latin typeface="Abadi Extra Light" panose="020B0204020104020204" pitchFamily="34" charset="0"/>
              </a:rPr>
              <a:t>TechSolutions Ghana is a small IT consulting firm that provides software development, cybersecurity </a:t>
            </a:r>
          </a:p>
          <a:p>
            <a:r>
              <a:rPr lang="en-US" sz="2000" dirty="0">
                <a:solidFill>
                  <a:schemeClr val="bg1"/>
                </a:solidFill>
                <a:latin typeface="Abadi Extra Light" panose="020B0204020104020204" pitchFamily="34" charset="0"/>
              </a:rPr>
              <a:t>services, and IT infrastructure solutions to corporate clients and SMEs.</a:t>
            </a:r>
          </a:p>
          <a:p>
            <a:endParaRPr lang="en-US" sz="2000" dirty="0">
              <a:solidFill>
                <a:schemeClr val="bg1"/>
              </a:solidFill>
              <a:latin typeface="Abadi Extra Light" panose="020B0204020104020204" pitchFamily="34" charset="0"/>
            </a:endParaRPr>
          </a:p>
          <a:p>
            <a:r>
              <a:rPr lang="en-US" sz="2000" b="1" dirty="0">
                <a:solidFill>
                  <a:schemeClr val="bg1"/>
                </a:solidFill>
                <a:latin typeface="Abadi Extra Light" panose="020B0204020104020204" pitchFamily="34" charset="0"/>
              </a:rPr>
              <a:t>The Business Problem </a:t>
            </a:r>
          </a:p>
          <a:p>
            <a:r>
              <a:rPr lang="en-US" sz="2000" dirty="0">
                <a:solidFill>
                  <a:schemeClr val="bg1"/>
                </a:solidFill>
                <a:latin typeface="Abadi Extra Light" panose="020B0204020104020204" pitchFamily="34" charset="0"/>
              </a:rPr>
              <a:t>Declining client retention: Many clients use their services once but do not return.</a:t>
            </a:r>
          </a:p>
          <a:p>
            <a:r>
              <a:rPr lang="en-US" sz="2000" dirty="0">
                <a:solidFill>
                  <a:schemeClr val="bg1"/>
                </a:solidFill>
                <a:latin typeface="Abadi Extra Light" panose="020B0204020104020204" pitchFamily="34" charset="0"/>
              </a:rPr>
              <a:t>Project delays and inefficiencies: Some services take longer than estimated.</a:t>
            </a:r>
          </a:p>
          <a:p>
            <a:r>
              <a:rPr lang="en-US" sz="2000" dirty="0">
                <a:solidFill>
                  <a:schemeClr val="bg1"/>
                </a:solidFill>
                <a:latin typeface="Abadi Extra Light" panose="020B0204020104020204" pitchFamily="34" charset="0"/>
              </a:rPr>
              <a:t>Underperforming service categories: Certain IT services are in high demand, while others attract fewer clients.</a:t>
            </a:r>
          </a:p>
        </p:txBody>
      </p:sp>
      <p:pic>
        <p:nvPicPr>
          <p:cNvPr id="3" name="Graphic 2" descr="Meeting outline">
            <a:extLst>
              <a:ext uri="{FF2B5EF4-FFF2-40B4-BE49-F238E27FC236}">
                <a16:creationId xmlns:a16="http://schemas.microsoft.com/office/drawing/2014/main" id="{4352A2A6-C692-1481-417C-B5AFDB9C930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71314" y="769242"/>
            <a:ext cx="754758" cy="754758"/>
          </a:xfrm>
          <a:prstGeom prst="rect">
            <a:avLst/>
          </a:prstGeom>
        </p:spPr>
      </p:pic>
    </p:spTree>
    <p:extLst>
      <p:ext uri="{BB962C8B-B14F-4D97-AF65-F5344CB8AC3E}">
        <p14:creationId xmlns:p14="http://schemas.microsoft.com/office/powerpoint/2010/main" val="192548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grpSp>
        <p:nvGrpSpPr>
          <p:cNvPr id="2" name="Group 2"/>
          <p:cNvGrpSpPr/>
          <p:nvPr/>
        </p:nvGrpSpPr>
        <p:grpSpPr>
          <a:xfrm>
            <a:off x="296864" y="270769"/>
            <a:ext cx="6695023" cy="6316462"/>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268928" y="685261"/>
            <a:ext cx="1236641" cy="1187499"/>
            <a:chOff x="0" y="0"/>
            <a:chExt cx="2473282" cy="2374997"/>
          </a:xfrm>
          <a:solidFill>
            <a:schemeClr val="tx1"/>
          </a:solidFill>
        </p:grpSpPr>
        <p:grpSp>
          <p:nvGrpSpPr>
            <p:cNvPr id="14" name="Group 14"/>
            <p:cNvGrpSpPr>
              <a:grpSpLocks noChangeAspect="1"/>
            </p:cNvGrpSpPr>
            <p:nvPr/>
          </p:nvGrpSpPr>
          <p:grpSpPr>
            <a:xfrm>
              <a:off x="0" y="342565"/>
              <a:ext cx="2032432" cy="2032432"/>
              <a:chOff x="0" y="0"/>
              <a:chExt cx="6350000" cy="6350000"/>
            </a:xfrm>
            <a:grpFill/>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accent1"/>
              </a:solidFill>
            </p:spPr>
            <p:txBody>
              <a:bodyPr/>
              <a:lstStyle/>
              <a:p>
                <a:endParaRPr lang="en-US" sz="1200" dirty="0"/>
              </a:p>
            </p:txBody>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2505836" y="1759987"/>
            <a:ext cx="1236641" cy="1187499"/>
            <a:chOff x="0" y="0"/>
            <a:chExt cx="2473282" cy="2374997"/>
          </a:xfrm>
          <a:solidFill>
            <a:schemeClr val="tx1"/>
          </a:solidFill>
        </p:grpSpPr>
        <p:grpSp>
          <p:nvGrpSpPr>
            <p:cNvPr id="18" name="Group 18"/>
            <p:cNvGrpSpPr>
              <a:grpSpLocks noChangeAspect="1"/>
            </p:cNvGrpSpPr>
            <p:nvPr/>
          </p:nvGrpSpPr>
          <p:grpSpPr>
            <a:xfrm>
              <a:off x="0" y="342565"/>
              <a:ext cx="2032432" cy="2032432"/>
              <a:chOff x="0" y="0"/>
              <a:chExt cx="6350000" cy="6350000"/>
            </a:xfrm>
            <a:grpFill/>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accent1"/>
              </a:solidFill>
            </p:spPr>
            <p:txBody>
              <a:bodyPr/>
              <a:lstStyle/>
              <a:p>
                <a:endParaRPr lang="en-US" sz="1200" dirty="0"/>
              </a:p>
            </p:txBody>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3742745" y="2834712"/>
            <a:ext cx="1236641" cy="1187499"/>
            <a:chOff x="0" y="0"/>
            <a:chExt cx="2473282" cy="2374997"/>
          </a:xfrm>
          <a:solidFill>
            <a:schemeClr val="tx1"/>
          </a:solidFill>
        </p:grpSpPr>
        <p:grpSp>
          <p:nvGrpSpPr>
            <p:cNvPr id="22" name="Group 22"/>
            <p:cNvGrpSpPr>
              <a:grpSpLocks noChangeAspect="1"/>
            </p:cNvGrpSpPr>
            <p:nvPr/>
          </p:nvGrpSpPr>
          <p:grpSpPr>
            <a:xfrm>
              <a:off x="0" y="342565"/>
              <a:ext cx="2032432" cy="2032432"/>
              <a:chOff x="0" y="0"/>
              <a:chExt cx="6350000" cy="6350000"/>
            </a:xfrm>
            <a:grpFill/>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accent1"/>
              </a:solidFill>
            </p:spPr>
            <p:txBody>
              <a:bodyPr/>
              <a:lstStyle/>
              <a:p>
                <a:endParaRPr lang="en-US" sz="1200" dirty="0"/>
              </a:p>
            </p:txBody>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4979654" y="3909437"/>
            <a:ext cx="1236641" cy="1187499"/>
            <a:chOff x="0" y="0"/>
            <a:chExt cx="2473282" cy="2374997"/>
          </a:xfrm>
          <a:solidFill>
            <a:schemeClr val="tx1"/>
          </a:solidFill>
        </p:grpSpPr>
        <p:grpSp>
          <p:nvGrpSpPr>
            <p:cNvPr id="26" name="Group 26"/>
            <p:cNvGrpSpPr>
              <a:grpSpLocks noChangeAspect="1"/>
            </p:cNvGrpSpPr>
            <p:nvPr/>
          </p:nvGrpSpPr>
          <p:grpSpPr>
            <a:xfrm>
              <a:off x="0" y="342565"/>
              <a:ext cx="2032432" cy="2032432"/>
              <a:chOff x="0" y="0"/>
              <a:chExt cx="6350000" cy="6350000"/>
            </a:xfrm>
            <a:grpFill/>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accent1"/>
              </a:solidFill>
            </p:spPr>
            <p:txBody>
              <a:bodyPr/>
              <a:lstStyle/>
              <a:p>
                <a:endParaRPr lang="en-US" sz="1200" dirty="0"/>
              </a:p>
            </p:txBody>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6216562" y="4984163"/>
            <a:ext cx="1236641" cy="1187499"/>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accent1"/>
              </a:solidFill>
            </p:spPr>
            <p:txBody>
              <a:bodyPr/>
              <a:lstStyle/>
              <a:p>
                <a:endParaRPr lang="en-US" sz="1200" dirty="0"/>
              </a:p>
            </p:txBody>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7111879" y="685800"/>
            <a:ext cx="4428363" cy="820738"/>
          </a:xfrm>
          <a:prstGeom prst="rect">
            <a:avLst/>
          </a:prstGeom>
        </p:spPr>
        <p:txBody>
          <a:bodyPr lIns="0" tIns="0" rIns="0" bIns="0" rtlCol="0" anchor="t">
            <a:spAutoFit/>
          </a:bodyPr>
          <a:lstStyle/>
          <a:p>
            <a:pPr algn="r">
              <a:lnSpc>
                <a:spcPts val="6400"/>
              </a:lnSpc>
            </a:pPr>
            <a:r>
              <a:rPr lang="en-US" sz="5334" spc="-53" dirty="0">
                <a:solidFill>
                  <a:srgbClr val="FFFFFF"/>
                </a:solidFill>
                <a:latin typeface="Graphik Regular" panose="020B0503030202060203" pitchFamily="34" charset="0"/>
              </a:rPr>
              <a:t>Process</a:t>
            </a:r>
          </a:p>
        </p:txBody>
      </p:sp>
      <p:sp>
        <p:nvSpPr>
          <p:cNvPr id="34" name="TextBox 34"/>
          <p:cNvSpPr txBox="1"/>
          <p:nvPr/>
        </p:nvSpPr>
        <p:spPr>
          <a:xfrm>
            <a:off x="1753963" y="914906"/>
            <a:ext cx="819658" cy="615553"/>
          </a:xfrm>
          <a:prstGeom prst="rect">
            <a:avLst/>
          </a:prstGeom>
        </p:spPr>
        <p:txBody>
          <a:bodyPr lIns="0" tIns="0" rIns="0" bIns="0" rtlCol="0" anchor="t">
            <a:spAutoFit/>
          </a:bodyPr>
          <a:lstStyle/>
          <a:p>
            <a:pPr>
              <a:lnSpc>
                <a:spcPts val="4795"/>
              </a:lnSpc>
            </a:pPr>
            <a:r>
              <a:rPr lang="en-US" sz="4795" spc="-427" dirty="0">
                <a:solidFill>
                  <a:srgbClr val="FFFFFF"/>
                </a:solidFill>
                <a:latin typeface="Clear Sans Regular Bold"/>
              </a:rPr>
              <a:t>1</a:t>
            </a:r>
          </a:p>
        </p:txBody>
      </p:sp>
      <p:sp>
        <p:nvSpPr>
          <p:cNvPr id="35" name="TextBox 35"/>
          <p:cNvSpPr txBox="1"/>
          <p:nvPr/>
        </p:nvSpPr>
        <p:spPr>
          <a:xfrm>
            <a:off x="3023098" y="1989362"/>
            <a:ext cx="819658" cy="615553"/>
          </a:xfrm>
          <a:prstGeom prst="rect">
            <a:avLst/>
          </a:prstGeom>
        </p:spPr>
        <p:txBody>
          <a:bodyPr lIns="0" tIns="0" rIns="0" bIns="0" rtlCol="0" anchor="t">
            <a:spAutoFit/>
          </a:bodyPr>
          <a:lstStyle/>
          <a:p>
            <a:pPr>
              <a:lnSpc>
                <a:spcPts val="4795"/>
              </a:lnSpc>
            </a:pPr>
            <a:r>
              <a:rPr lang="en-US" sz="4795" spc="-427" dirty="0">
                <a:solidFill>
                  <a:srgbClr val="FFFFFF"/>
                </a:solidFill>
                <a:latin typeface="Clear Sans Regular Bold"/>
              </a:rPr>
              <a:t>2</a:t>
            </a:r>
          </a:p>
        </p:txBody>
      </p:sp>
      <p:sp>
        <p:nvSpPr>
          <p:cNvPr id="36" name="TextBox 36"/>
          <p:cNvSpPr txBox="1"/>
          <p:nvPr/>
        </p:nvSpPr>
        <p:spPr>
          <a:xfrm>
            <a:off x="6738816" y="5219080"/>
            <a:ext cx="819658" cy="615553"/>
          </a:xfrm>
          <a:prstGeom prst="rect">
            <a:avLst/>
          </a:prstGeom>
        </p:spPr>
        <p:txBody>
          <a:bodyPr lIns="0" tIns="0" rIns="0" bIns="0" rtlCol="0" anchor="t">
            <a:spAutoFit/>
          </a:bodyPr>
          <a:lstStyle/>
          <a:p>
            <a:pPr>
              <a:lnSpc>
                <a:spcPts val="4795"/>
              </a:lnSpc>
            </a:pPr>
            <a:r>
              <a:rPr lang="en-US" sz="4795" spc="-427" dirty="0">
                <a:solidFill>
                  <a:srgbClr val="FFFFFF"/>
                </a:solidFill>
                <a:latin typeface="Clear Sans Regular Bold"/>
              </a:rPr>
              <a:t>5</a:t>
            </a:r>
          </a:p>
        </p:txBody>
      </p:sp>
      <p:sp>
        <p:nvSpPr>
          <p:cNvPr id="37" name="TextBox 37"/>
          <p:cNvSpPr txBox="1"/>
          <p:nvPr/>
        </p:nvSpPr>
        <p:spPr>
          <a:xfrm>
            <a:off x="5462587" y="4136511"/>
            <a:ext cx="819658" cy="615553"/>
          </a:xfrm>
          <a:prstGeom prst="rect">
            <a:avLst/>
          </a:prstGeom>
        </p:spPr>
        <p:txBody>
          <a:bodyPr lIns="0" tIns="0" rIns="0" bIns="0" rtlCol="0" anchor="t">
            <a:spAutoFit/>
          </a:bodyPr>
          <a:lstStyle/>
          <a:p>
            <a:pPr>
              <a:lnSpc>
                <a:spcPts val="4795"/>
              </a:lnSpc>
            </a:pPr>
            <a:r>
              <a:rPr lang="en-US" sz="4795" spc="-427" dirty="0">
                <a:solidFill>
                  <a:srgbClr val="FFFFFF"/>
                </a:solidFill>
                <a:latin typeface="Clear Sans Regular Bold"/>
              </a:rPr>
              <a:t>4</a:t>
            </a:r>
          </a:p>
        </p:txBody>
      </p:sp>
      <p:sp>
        <p:nvSpPr>
          <p:cNvPr id="38" name="TextBox 38"/>
          <p:cNvSpPr txBox="1"/>
          <p:nvPr/>
        </p:nvSpPr>
        <p:spPr>
          <a:xfrm>
            <a:off x="4264500" y="3070168"/>
            <a:ext cx="819658" cy="615553"/>
          </a:xfrm>
          <a:prstGeom prst="rect">
            <a:avLst/>
          </a:prstGeom>
        </p:spPr>
        <p:txBody>
          <a:bodyPr lIns="0" tIns="0" rIns="0" bIns="0" rtlCol="0" anchor="t">
            <a:spAutoFit/>
          </a:bodyPr>
          <a:lstStyle/>
          <a:p>
            <a:pPr>
              <a:lnSpc>
                <a:spcPts val="4795"/>
              </a:lnSpc>
            </a:pPr>
            <a:r>
              <a:rPr lang="en-US" sz="4795" spc="-427" dirty="0">
                <a:solidFill>
                  <a:srgbClr val="FFFFFF"/>
                </a:solidFill>
                <a:latin typeface="Clear Sans Regular Bold"/>
              </a:rPr>
              <a:t>3</a:t>
            </a:r>
          </a:p>
        </p:txBody>
      </p:sp>
      <p:sp>
        <p:nvSpPr>
          <p:cNvPr id="39" name="TextBox 38">
            <a:extLst>
              <a:ext uri="{FF2B5EF4-FFF2-40B4-BE49-F238E27FC236}">
                <a16:creationId xmlns:a16="http://schemas.microsoft.com/office/drawing/2014/main" id="{FE7874E1-4822-8B8B-45F5-3CDE6846C345}"/>
              </a:ext>
            </a:extLst>
          </p:cNvPr>
          <p:cNvSpPr txBox="1"/>
          <p:nvPr/>
        </p:nvSpPr>
        <p:spPr>
          <a:xfrm>
            <a:off x="2719339" y="921294"/>
            <a:ext cx="3580903" cy="420564"/>
          </a:xfrm>
          <a:prstGeom prst="rect">
            <a:avLst/>
          </a:prstGeom>
          <a:noFill/>
        </p:spPr>
        <p:txBody>
          <a:bodyPr wrap="square" rtlCol="0">
            <a:spAutoFit/>
          </a:bodyPr>
          <a:lstStyle/>
          <a:p>
            <a:r>
              <a:rPr lang="en-US" sz="2133" dirty="0">
                <a:solidFill>
                  <a:schemeClr val="bg1"/>
                </a:solidFill>
              </a:rPr>
              <a:t>Data  understanding </a:t>
            </a:r>
          </a:p>
        </p:txBody>
      </p:sp>
      <p:sp>
        <p:nvSpPr>
          <p:cNvPr id="41" name="TextBox 40">
            <a:extLst>
              <a:ext uri="{FF2B5EF4-FFF2-40B4-BE49-F238E27FC236}">
                <a16:creationId xmlns:a16="http://schemas.microsoft.com/office/drawing/2014/main" id="{6EAB35B4-22F5-80E8-3BE2-B5ED1B42CF31}"/>
              </a:ext>
            </a:extLst>
          </p:cNvPr>
          <p:cNvSpPr txBox="1"/>
          <p:nvPr/>
        </p:nvSpPr>
        <p:spPr>
          <a:xfrm>
            <a:off x="3769886" y="1775261"/>
            <a:ext cx="3580903" cy="420564"/>
          </a:xfrm>
          <a:prstGeom prst="rect">
            <a:avLst/>
          </a:prstGeom>
          <a:noFill/>
        </p:spPr>
        <p:txBody>
          <a:bodyPr wrap="square" rtlCol="0">
            <a:spAutoFit/>
          </a:bodyPr>
          <a:lstStyle/>
          <a:p>
            <a:r>
              <a:rPr lang="en-US" sz="2133" dirty="0">
                <a:solidFill>
                  <a:schemeClr val="bg1"/>
                </a:solidFill>
              </a:rPr>
              <a:t>Data   Cleaning</a:t>
            </a:r>
          </a:p>
        </p:txBody>
      </p:sp>
      <p:sp>
        <p:nvSpPr>
          <p:cNvPr id="42" name="TextBox 41">
            <a:extLst>
              <a:ext uri="{FF2B5EF4-FFF2-40B4-BE49-F238E27FC236}">
                <a16:creationId xmlns:a16="http://schemas.microsoft.com/office/drawing/2014/main" id="{6093298A-84BC-0679-6880-52B14310CBC7}"/>
              </a:ext>
            </a:extLst>
          </p:cNvPr>
          <p:cNvSpPr txBox="1"/>
          <p:nvPr/>
        </p:nvSpPr>
        <p:spPr>
          <a:xfrm>
            <a:off x="5065685" y="2858423"/>
            <a:ext cx="3580903" cy="420564"/>
          </a:xfrm>
          <a:prstGeom prst="rect">
            <a:avLst/>
          </a:prstGeom>
          <a:noFill/>
        </p:spPr>
        <p:txBody>
          <a:bodyPr wrap="square" rtlCol="0">
            <a:spAutoFit/>
          </a:bodyPr>
          <a:lstStyle/>
          <a:p>
            <a:r>
              <a:rPr lang="en-US" sz="2133" dirty="0">
                <a:solidFill>
                  <a:schemeClr val="bg1"/>
                </a:solidFill>
              </a:rPr>
              <a:t>Data  modeling </a:t>
            </a:r>
          </a:p>
        </p:txBody>
      </p:sp>
      <p:sp>
        <p:nvSpPr>
          <p:cNvPr id="43" name="TextBox 42">
            <a:extLst>
              <a:ext uri="{FF2B5EF4-FFF2-40B4-BE49-F238E27FC236}">
                <a16:creationId xmlns:a16="http://schemas.microsoft.com/office/drawing/2014/main" id="{DEB20605-0ACC-7A86-89F5-695AFF2E39A0}"/>
              </a:ext>
            </a:extLst>
          </p:cNvPr>
          <p:cNvSpPr txBox="1"/>
          <p:nvPr/>
        </p:nvSpPr>
        <p:spPr>
          <a:xfrm>
            <a:off x="6369192" y="3931645"/>
            <a:ext cx="3580903" cy="420564"/>
          </a:xfrm>
          <a:prstGeom prst="rect">
            <a:avLst/>
          </a:prstGeom>
          <a:noFill/>
        </p:spPr>
        <p:txBody>
          <a:bodyPr wrap="square" rtlCol="0">
            <a:spAutoFit/>
          </a:bodyPr>
          <a:lstStyle/>
          <a:p>
            <a:r>
              <a:rPr lang="en-US" sz="2133" dirty="0">
                <a:solidFill>
                  <a:schemeClr val="bg1"/>
                </a:solidFill>
              </a:rPr>
              <a:t>Data Analysis  </a:t>
            </a:r>
          </a:p>
        </p:txBody>
      </p:sp>
      <p:sp>
        <p:nvSpPr>
          <p:cNvPr id="44" name="TextBox 43">
            <a:extLst>
              <a:ext uri="{FF2B5EF4-FFF2-40B4-BE49-F238E27FC236}">
                <a16:creationId xmlns:a16="http://schemas.microsoft.com/office/drawing/2014/main" id="{9208FA3E-A09F-A217-20C9-A2F447FD28C0}"/>
              </a:ext>
            </a:extLst>
          </p:cNvPr>
          <p:cNvSpPr txBox="1"/>
          <p:nvPr/>
        </p:nvSpPr>
        <p:spPr>
          <a:xfrm>
            <a:off x="7590933" y="5096936"/>
            <a:ext cx="3580903" cy="420564"/>
          </a:xfrm>
          <a:prstGeom prst="rect">
            <a:avLst/>
          </a:prstGeom>
          <a:noFill/>
        </p:spPr>
        <p:txBody>
          <a:bodyPr wrap="square" rtlCol="0">
            <a:spAutoFit/>
          </a:bodyPr>
          <a:lstStyle/>
          <a:p>
            <a:r>
              <a:rPr lang="en-US" sz="2133" dirty="0">
                <a:solidFill>
                  <a:schemeClr val="bg1"/>
                </a:solidFill>
              </a:rPr>
              <a:t>Uncover Insights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AE01C31D-914F-CCF4-11CC-015353C73A6F}"/>
              </a:ext>
            </a:extLst>
          </p:cNvPr>
          <p:cNvSpPr/>
          <p:nvPr/>
        </p:nvSpPr>
        <p:spPr>
          <a:xfrm>
            <a:off x="1022518" y="519530"/>
            <a:ext cx="1414112" cy="769441"/>
          </a:xfrm>
          <a:prstGeom prst="roundRect">
            <a:avLst>
              <a:gd name="adj" fmla="val 24978"/>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940D859F-04C6-0674-95F0-98B2A44EEC56}"/>
              </a:ext>
            </a:extLst>
          </p:cNvPr>
          <p:cNvSpPr txBox="1"/>
          <p:nvPr/>
        </p:nvSpPr>
        <p:spPr>
          <a:xfrm>
            <a:off x="757440" y="599873"/>
            <a:ext cx="1967023" cy="608756"/>
          </a:xfrm>
          <a:prstGeom prst="rect">
            <a:avLst/>
          </a:prstGeom>
          <a:noFill/>
          <a:ln>
            <a:noFill/>
          </a:ln>
        </p:spPr>
        <p:txBody>
          <a:bodyPr wrap="square" rtlCol="0">
            <a:spAutoFit/>
          </a:bodyPr>
          <a:lstStyle/>
          <a:p>
            <a:pPr algn="ctr"/>
            <a:r>
              <a:rPr lang="en-US" sz="2000" b="1" dirty="0">
                <a:solidFill>
                  <a:schemeClr val="bg1"/>
                </a:solidFill>
              </a:rPr>
              <a:t>100</a:t>
            </a:r>
          </a:p>
          <a:p>
            <a:pPr algn="ctr">
              <a:lnSpc>
                <a:spcPct val="150000"/>
              </a:lnSpc>
            </a:pPr>
            <a:r>
              <a:rPr lang="en-US" sz="1000" dirty="0">
                <a:solidFill>
                  <a:schemeClr val="bg1"/>
                </a:solidFill>
              </a:rPr>
              <a:t>Total Projects</a:t>
            </a:r>
          </a:p>
        </p:txBody>
      </p:sp>
      <p:sp>
        <p:nvSpPr>
          <p:cNvPr id="13" name="Rectangle: Rounded Corners 12">
            <a:extLst>
              <a:ext uri="{FF2B5EF4-FFF2-40B4-BE49-F238E27FC236}">
                <a16:creationId xmlns:a16="http://schemas.microsoft.com/office/drawing/2014/main" id="{32ECE0AD-E424-87A6-8A03-007AEB23DE1B}"/>
              </a:ext>
            </a:extLst>
          </p:cNvPr>
          <p:cNvSpPr/>
          <p:nvPr/>
        </p:nvSpPr>
        <p:spPr>
          <a:xfrm>
            <a:off x="97971" y="1586762"/>
            <a:ext cx="5687727" cy="1384995"/>
          </a:xfrm>
          <a:prstGeom prst="roundRect">
            <a:avLst>
              <a:gd name="adj" fmla="val 8420"/>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lumMod val="10000"/>
                  <a:lumOff val="90000"/>
                </a:schemeClr>
              </a:solidFill>
            </a:endParaRPr>
          </a:p>
        </p:txBody>
      </p:sp>
      <p:sp>
        <p:nvSpPr>
          <p:cNvPr id="2" name="TextBox 1">
            <a:extLst>
              <a:ext uri="{FF2B5EF4-FFF2-40B4-BE49-F238E27FC236}">
                <a16:creationId xmlns:a16="http://schemas.microsoft.com/office/drawing/2014/main" id="{85632B8D-02E8-36C2-7B7B-BB78D53D3795}"/>
              </a:ext>
            </a:extLst>
          </p:cNvPr>
          <p:cNvSpPr txBox="1"/>
          <p:nvPr/>
        </p:nvSpPr>
        <p:spPr>
          <a:xfrm>
            <a:off x="107227" y="1574016"/>
            <a:ext cx="5807416" cy="1384995"/>
          </a:xfrm>
          <a:prstGeom prst="rect">
            <a:avLst/>
          </a:prstGeom>
          <a:noFill/>
        </p:spPr>
        <p:txBody>
          <a:bodyPr wrap="square" rtlCol="0">
            <a:spAutoFit/>
          </a:bodyPr>
          <a:lstStyle/>
          <a:p>
            <a:pPr algn="ctr"/>
            <a:r>
              <a:rPr lang="en-US" sz="1400" b="1" dirty="0">
                <a:solidFill>
                  <a:schemeClr val="accent1"/>
                </a:solidFill>
                <a:latin typeface="Abadi Extra Light" panose="020B0204020104020204" pitchFamily="34" charset="0"/>
              </a:rPr>
              <a:t>Insights</a:t>
            </a:r>
          </a:p>
          <a:p>
            <a:r>
              <a:rPr lang="en-US" sz="1400" b="1" dirty="0">
                <a:solidFill>
                  <a:schemeClr val="accent1"/>
                </a:solidFill>
                <a:latin typeface="Abadi Extra Light" panose="020B0204020104020204" pitchFamily="34" charset="0"/>
              </a:rPr>
              <a:t>Service Category</a:t>
            </a:r>
          </a:p>
          <a:p>
            <a:r>
              <a:rPr lang="en-US" sz="1400" b="1" dirty="0">
                <a:solidFill>
                  <a:schemeClr val="accent1">
                    <a:lumMod val="50000"/>
                  </a:schemeClr>
                </a:solidFill>
                <a:latin typeface="Abadi Extra Light" panose="020B0204020104020204" pitchFamily="34" charset="0"/>
              </a:rPr>
              <a:t>Cybersecurity Services </a:t>
            </a:r>
            <a:r>
              <a:rPr lang="en-US" sz="1400" b="1" dirty="0">
                <a:solidFill>
                  <a:schemeClr val="accent1"/>
                </a:solidFill>
                <a:latin typeface="Abadi Extra Light" panose="020B0204020104020204" pitchFamily="34" charset="0"/>
              </a:rPr>
              <a:t>– Cybersecurity Audit</a:t>
            </a:r>
          </a:p>
          <a:p>
            <a:r>
              <a:rPr lang="en-US" sz="1400" b="1" dirty="0">
                <a:solidFill>
                  <a:schemeClr val="accent1">
                    <a:lumMod val="50000"/>
                  </a:schemeClr>
                </a:solidFill>
                <a:latin typeface="Abadi Extra Light" panose="020B0204020104020204" pitchFamily="34" charset="0"/>
              </a:rPr>
              <a:t>IT Infrastructure Services </a:t>
            </a:r>
            <a:r>
              <a:rPr lang="en-US" sz="1400" b="1" dirty="0">
                <a:solidFill>
                  <a:schemeClr val="accent1"/>
                </a:solidFill>
                <a:latin typeface="Abadi Extra Light" panose="020B0204020104020204" pitchFamily="34" charset="0"/>
              </a:rPr>
              <a:t>– IT Support Package, Cloud Migration, IT Infrastructure</a:t>
            </a:r>
          </a:p>
          <a:p>
            <a:r>
              <a:rPr lang="en-US" sz="1400" b="1" dirty="0">
                <a:solidFill>
                  <a:schemeClr val="accent1">
                    <a:lumMod val="50000"/>
                  </a:schemeClr>
                </a:solidFill>
                <a:latin typeface="Abadi Extra Light" panose="020B0204020104020204" pitchFamily="34" charset="0"/>
              </a:rPr>
              <a:t>Software Development </a:t>
            </a:r>
            <a:r>
              <a:rPr lang="en-US" sz="1400" b="1" dirty="0">
                <a:solidFill>
                  <a:schemeClr val="accent1"/>
                </a:solidFill>
                <a:latin typeface="Abadi Extra Light" panose="020B0204020104020204" pitchFamily="34" charset="0"/>
              </a:rPr>
              <a:t>– Website Development, Software Development, Data Analytics</a:t>
            </a:r>
          </a:p>
        </p:txBody>
      </p:sp>
      <p:sp>
        <p:nvSpPr>
          <p:cNvPr id="3" name="Rectangle: Rounded Corners 2">
            <a:extLst>
              <a:ext uri="{FF2B5EF4-FFF2-40B4-BE49-F238E27FC236}">
                <a16:creationId xmlns:a16="http://schemas.microsoft.com/office/drawing/2014/main" id="{76BFFC70-FDB0-211C-78EC-668999FC9AA3}"/>
              </a:ext>
            </a:extLst>
          </p:cNvPr>
          <p:cNvSpPr/>
          <p:nvPr/>
        </p:nvSpPr>
        <p:spPr>
          <a:xfrm>
            <a:off x="2685541" y="519530"/>
            <a:ext cx="1328797" cy="769441"/>
          </a:xfrm>
          <a:prstGeom prst="roundRect">
            <a:avLst>
              <a:gd name="adj" fmla="val 24978"/>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2AED4869-1183-6BF9-C53E-52976D2D83E9}"/>
              </a:ext>
            </a:extLst>
          </p:cNvPr>
          <p:cNvSpPr txBox="1"/>
          <p:nvPr/>
        </p:nvSpPr>
        <p:spPr>
          <a:xfrm>
            <a:off x="2367226" y="599873"/>
            <a:ext cx="1967023" cy="608756"/>
          </a:xfrm>
          <a:prstGeom prst="rect">
            <a:avLst/>
          </a:prstGeom>
          <a:noFill/>
          <a:ln>
            <a:noFill/>
          </a:ln>
        </p:spPr>
        <p:txBody>
          <a:bodyPr wrap="square" rtlCol="0">
            <a:spAutoFit/>
          </a:bodyPr>
          <a:lstStyle/>
          <a:p>
            <a:pPr algn="ctr"/>
            <a:r>
              <a:rPr lang="en-US" sz="2000" b="1" dirty="0">
                <a:solidFill>
                  <a:schemeClr val="bg1"/>
                </a:solidFill>
              </a:rPr>
              <a:t>48%</a:t>
            </a:r>
          </a:p>
          <a:p>
            <a:pPr algn="ctr">
              <a:lnSpc>
                <a:spcPct val="150000"/>
              </a:lnSpc>
            </a:pPr>
            <a:r>
              <a:rPr lang="en-US" sz="1000" dirty="0">
                <a:solidFill>
                  <a:schemeClr val="bg1"/>
                </a:solidFill>
              </a:rPr>
              <a:t>Customer Retention</a:t>
            </a:r>
          </a:p>
        </p:txBody>
      </p:sp>
      <p:sp>
        <p:nvSpPr>
          <p:cNvPr id="5" name="Rectangle: Rounded Corners 4">
            <a:extLst>
              <a:ext uri="{FF2B5EF4-FFF2-40B4-BE49-F238E27FC236}">
                <a16:creationId xmlns:a16="http://schemas.microsoft.com/office/drawing/2014/main" id="{BA3F57BB-06E3-9DFF-503B-40B6B08ED5FD}"/>
              </a:ext>
            </a:extLst>
          </p:cNvPr>
          <p:cNvSpPr/>
          <p:nvPr/>
        </p:nvSpPr>
        <p:spPr>
          <a:xfrm>
            <a:off x="4215307" y="538809"/>
            <a:ext cx="1570391" cy="769441"/>
          </a:xfrm>
          <a:prstGeom prst="roundRect">
            <a:avLst>
              <a:gd name="adj" fmla="val 24978"/>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B33AC463-953A-E945-A73C-8EE963BE5BE0}"/>
              </a:ext>
            </a:extLst>
          </p:cNvPr>
          <p:cNvSpPr txBox="1"/>
          <p:nvPr/>
        </p:nvSpPr>
        <p:spPr>
          <a:xfrm>
            <a:off x="3990387" y="614920"/>
            <a:ext cx="1967023" cy="608756"/>
          </a:xfrm>
          <a:prstGeom prst="rect">
            <a:avLst/>
          </a:prstGeom>
          <a:noFill/>
          <a:ln>
            <a:noFill/>
          </a:ln>
        </p:spPr>
        <p:txBody>
          <a:bodyPr wrap="square" rtlCol="0">
            <a:spAutoFit/>
          </a:bodyPr>
          <a:lstStyle/>
          <a:p>
            <a:pPr algn="ctr"/>
            <a:r>
              <a:rPr lang="en-US" sz="2000" b="1" dirty="0">
                <a:solidFill>
                  <a:schemeClr val="bg1"/>
                </a:solidFill>
              </a:rPr>
              <a:t>GHS2.79m</a:t>
            </a:r>
          </a:p>
          <a:p>
            <a:pPr algn="ctr">
              <a:lnSpc>
                <a:spcPct val="150000"/>
              </a:lnSpc>
            </a:pPr>
            <a:r>
              <a:rPr lang="en-US" sz="1000" dirty="0">
                <a:solidFill>
                  <a:schemeClr val="bg1"/>
                </a:solidFill>
              </a:rPr>
              <a:t>Total Revenue</a:t>
            </a:r>
          </a:p>
        </p:txBody>
      </p:sp>
      <p:sp>
        <p:nvSpPr>
          <p:cNvPr id="7" name="Rectangle: Rounded Corners 6">
            <a:extLst>
              <a:ext uri="{FF2B5EF4-FFF2-40B4-BE49-F238E27FC236}">
                <a16:creationId xmlns:a16="http://schemas.microsoft.com/office/drawing/2014/main" id="{9166B37E-3D63-E03B-ADDA-468496EB63EA}"/>
              </a:ext>
            </a:extLst>
          </p:cNvPr>
          <p:cNvSpPr/>
          <p:nvPr/>
        </p:nvSpPr>
        <p:spPr>
          <a:xfrm>
            <a:off x="5977816" y="536394"/>
            <a:ext cx="1491958" cy="769441"/>
          </a:xfrm>
          <a:prstGeom prst="roundRect">
            <a:avLst>
              <a:gd name="adj" fmla="val 24978"/>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2CCC7D5B-B468-C827-B6C4-90668A5D2437}"/>
              </a:ext>
            </a:extLst>
          </p:cNvPr>
          <p:cNvSpPr txBox="1"/>
          <p:nvPr/>
        </p:nvSpPr>
        <p:spPr>
          <a:xfrm>
            <a:off x="5729022" y="640843"/>
            <a:ext cx="1967023" cy="547201"/>
          </a:xfrm>
          <a:prstGeom prst="rect">
            <a:avLst/>
          </a:prstGeom>
          <a:noFill/>
          <a:ln>
            <a:noFill/>
          </a:ln>
        </p:spPr>
        <p:txBody>
          <a:bodyPr wrap="square" rtlCol="0">
            <a:spAutoFit/>
          </a:bodyPr>
          <a:lstStyle/>
          <a:p>
            <a:pPr algn="ctr"/>
            <a:r>
              <a:rPr lang="en-US" sz="1600" b="1" dirty="0">
                <a:solidFill>
                  <a:schemeClr val="bg1"/>
                </a:solidFill>
              </a:rPr>
              <a:t>GHS27,938.08</a:t>
            </a:r>
          </a:p>
          <a:p>
            <a:pPr algn="ctr">
              <a:lnSpc>
                <a:spcPct val="150000"/>
              </a:lnSpc>
            </a:pPr>
            <a:r>
              <a:rPr lang="en-US" sz="1000" dirty="0">
                <a:solidFill>
                  <a:schemeClr val="bg1"/>
                </a:solidFill>
              </a:rPr>
              <a:t>Average Price</a:t>
            </a:r>
          </a:p>
        </p:txBody>
      </p:sp>
      <p:sp>
        <p:nvSpPr>
          <p:cNvPr id="19" name="Rectangle: Rounded Corners 18">
            <a:extLst>
              <a:ext uri="{FF2B5EF4-FFF2-40B4-BE49-F238E27FC236}">
                <a16:creationId xmlns:a16="http://schemas.microsoft.com/office/drawing/2014/main" id="{4166186B-E20C-7E32-57C6-8FEA4B1FB038}"/>
              </a:ext>
            </a:extLst>
          </p:cNvPr>
          <p:cNvSpPr/>
          <p:nvPr/>
        </p:nvSpPr>
        <p:spPr>
          <a:xfrm>
            <a:off x="7661891" y="565118"/>
            <a:ext cx="1581749" cy="723854"/>
          </a:xfrm>
          <a:prstGeom prst="roundRect">
            <a:avLst>
              <a:gd name="adj" fmla="val 24978"/>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60040E71-94E3-543D-FCB0-CD1E8FDA3BE9}"/>
              </a:ext>
            </a:extLst>
          </p:cNvPr>
          <p:cNvSpPr txBox="1"/>
          <p:nvPr/>
        </p:nvSpPr>
        <p:spPr>
          <a:xfrm>
            <a:off x="7444895" y="600495"/>
            <a:ext cx="1967023" cy="608756"/>
          </a:xfrm>
          <a:prstGeom prst="rect">
            <a:avLst/>
          </a:prstGeom>
          <a:noFill/>
          <a:ln>
            <a:noFill/>
          </a:ln>
        </p:spPr>
        <p:txBody>
          <a:bodyPr wrap="square" rtlCol="0">
            <a:spAutoFit/>
          </a:bodyPr>
          <a:lstStyle/>
          <a:p>
            <a:pPr algn="ctr"/>
            <a:r>
              <a:rPr lang="en-US" sz="2000" b="1" dirty="0">
                <a:solidFill>
                  <a:schemeClr val="bg1"/>
                </a:solidFill>
              </a:rPr>
              <a:t>49%</a:t>
            </a:r>
          </a:p>
          <a:p>
            <a:pPr algn="ctr">
              <a:lnSpc>
                <a:spcPct val="150000"/>
              </a:lnSpc>
            </a:pPr>
            <a:r>
              <a:rPr lang="en-US" sz="1000" dirty="0">
                <a:solidFill>
                  <a:schemeClr val="bg1"/>
                </a:solidFill>
              </a:rPr>
              <a:t>Project Completion rate</a:t>
            </a:r>
          </a:p>
        </p:txBody>
      </p:sp>
      <p:sp>
        <p:nvSpPr>
          <p:cNvPr id="26" name="Rectangle: Rounded Corners 25">
            <a:extLst>
              <a:ext uri="{FF2B5EF4-FFF2-40B4-BE49-F238E27FC236}">
                <a16:creationId xmlns:a16="http://schemas.microsoft.com/office/drawing/2014/main" id="{81301611-7664-F114-F642-093E27B8221F}"/>
              </a:ext>
            </a:extLst>
          </p:cNvPr>
          <p:cNvSpPr/>
          <p:nvPr/>
        </p:nvSpPr>
        <p:spPr>
          <a:xfrm>
            <a:off x="9388895" y="541798"/>
            <a:ext cx="1491959" cy="747173"/>
          </a:xfrm>
          <a:prstGeom prst="roundRect">
            <a:avLst>
              <a:gd name="adj" fmla="val 24978"/>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2AB59A44-1F29-A85A-8C88-72DDBCE7DDBD}"/>
              </a:ext>
            </a:extLst>
          </p:cNvPr>
          <p:cNvSpPr txBox="1"/>
          <p:nvPr/>
        </p:nvSpPr>
        <p:spPr>
          <a:xfrm>
            <a:off x="9144072" y="610138"/>
            <a:ext cx="1967023" cy="608756"/>
          </a:xfrm>
          <a:prstGeom prst="rect">
            <a:avLst/>
          </a:prstGeom>
          <a:noFill/>
          <a:ln>
            <a:noFill/>
          </a:ln>
        </p:spPr>
        <p:txBody>
          <a:bodyPr wrap="square" rtlCol="0">
            <a:spAutoFit/>
          </a:bodyPr>
          <a:lstStyle/>
          <a:p>
            <a:pPr algn="ctr"/>
            <a:r>
              <a:rPr lang="en-US" sz="2000" b="1" dirty="0">
                <a:solidFill>
                  <a:schemeClr val="bg1"/>
                </a:solidFill>
              </a:rPr>
              <a:t>3.59</a:t>
            </a:r>
          </a:p>
          <a:p>
            <a:pPr algn="ctr">
              <a:lnSpc>
                <a:spcPct val="150000"/>
              </a:lnSpc>
            </a:pPr>
            <a:r>
              <a:rPr lang="en-US" sz="1000" dirty="0">
                <a:solidFill>
                  <a:schemeClr val="bg1"/>
                </a:solidFill>
              </a:rPr>
              <a:t>Customer Satisfaction</a:t>
            </a:r>
          </a:p>
        </p:txBody>
      </p:sp>
      <p:graphicFrame>
        <p:nvGraphicFramePr>
          <p:cNvPr id="28" name="Chart 27">
            <a:extLst>
              <a:ext uri="{FF2B5EF4-FFF2-40B4-BE49-F238E27FC236}">
                <a16:creationId xmlns:a16="http://schemas.microsoft.com/office/drawing/2014/main" id="{585457D6-3238-F2D7-836B-6AE36BE772EC}"/>
              </a:ext>
            </a:extLst>
          </p:cNvPr>
          <p:cNvGraphicFramePr>
            <a:graphicFrameLocks/>
          </p:cNvGraphicFramePr>
          <p:nvPr>
            <p:extLst>
              <p:ext uri="{D42A27DB-BD31-4B8C-83A1-F6EECF244321}">
                <p14:modId xmlns:p14="http://schemas.microsoft.com/office/powerpoint/2010/main" val="4242282580"/>
              </p:ext>
            </p:extLst>
          </p:nvPr>
        </p:nvGraphicFramePr>
        <p:xfrm>
          <a:off x="5957410" y="4394371"/>
          <a:ext cx="2768600" cy="239542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9" name="Chart 28">
            <a:extLst>
              <a:ext uri="{FF2B5EF4-FFF2-40B4-BE49-F238E27FC236}">
                <a16:creationId xmlns:a16="http://schemas.microsoft.com/office/drawing/2014/main" id="{2B634AC5-B82F-8C41-0A84-7072B14F692C}"/>
              </a:ext>
            </a:extLst>
          </p:cNvPr>
          <p:cNvGraphicFramePr>
            <a:graphicFrameLocks/>
          </p:cNvGraphicFramePr>
          <p:nvPr>
            <p:extLst>
              <p:ext uri="{D42A27DB-BD31-4B8C-83A1-F6EECF244321}">
                <p14:modId xmlns:p14="http://schemas.microsoft.com/office/powerpoint/2010/main" val="2203800293"/>
              </p:ext>
            </p:extLst>
          </p:nvPr>
        </p:nvGraphicFramePr>
        <p:xfrm>
          <a:off x="5712725" y="1481335"/>
          <a:ext cx="3464341" cy="280761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30" name="Chart 29">
            <a:extLst>
              <a:ext uri="{FF2B5EF4-FFF2-40B4-BE49-F238E27FC236}">
                <a16:creationId xmlns:a16="http://schemas.microsoft.com/office/drawing/2014/main" id="{580AE47E-D1AD-4C96-5CEB-0594D590D387}"/>
              </a:ext>
            </a:extLst>
          </p:cNvPr>
          <p:cNvGraphicFramePr>
            <a:graphicFrameLocks/>
          </p:cNvGraphicFramePr>
          <p:nvPr>
            <p:extLst>
              <p:ext uri="{D42A27DB-BD31-4B8C-83A1-F6EECF244321}">
                <p14:modId xmlns:p14="http://schemas.microsoft.com/office/powerpoint/2010/main" val="3039708906"/>
              </p:ext>
            </p:extLst>
          </p:nvPr>
        </p:nvGraphicFramePr>
        <p:xfrm>
          <a:off x="8747573" y="4439088"/>
          <a:ext cx="3559144" cy="2302452"/>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31" name="Chart 30">
            <a:extLst>
              <a:ext uri="{FF2B5EF4-FFF2-40B4-BE49-F238E27FC236}">
                <a16:creationId xmlns:a16="http://schemas.microsoft.com/office/drawing/2014/main" id="{F3FD7865-272C-EF6A-56AB-6165744A4847}"/>
              </a:ext>
            </a:extLst>
          </p:cNvPr>
          <p:cNvGraphicFramePr>
            <a:graphicFrameLocks/>
          </p:cNvGraphicFramePr>
          <p:nvPr>
            <p:extLst>
              <p:ext uri="{D42A27DB-BD31-4B8C-83A1-F6EECF244321}">
                <p14:modId xmlns:p14="http://schemas.microsoft.com/office/powerpoint/2010/main" val="1563080565"/>
              </p:ext>
            </p:extLst>
          </p:nvPr>
        </p:nvGraphicFramePr>
        <p:xfrm>
          <a:off x="9144433" y="1599816"/>
          <a:ext cx="2765424" cy="2536029"/>
        </p:xfrm>
        <a:graphic>
          <a:graphicData uri="http://schemas.openxmlformats.org/drawingml/2006/chart">
            <c:chart xmlns:c="http://schemas.openxmlformats.org/drawingml/2006/chart" xmlns:r="http://schemas.openxmlformats.org/officeDocument/2006/relationships" r:id="rId6"/>
          </a:graphicData>
        </a:graphic>
      </p:graphicFrame>
      <p:sp>
        <p:nvSpPr>
          <p:cNvPr id="32" name="Rectangle: Rounded Corners 31">
            <a:extLst>
              <a:ext uri="{FF2B5EF4-FFF2-40B4-BE49-F238E27FC236}">
                <a16:creationId xmlns:a16="http://schemas.microsoft.com/office/drawing/2014/main" id="{D3079909-516C-19B4-3F5E-7A88795ECE7E}"/>
              </a:ext>
            </a:extLst>
          </p:cNvPr>
          <p:cNvSpPr/>
          <p:nvPr/>
        </p:nvSpPr>
        <p:spPr>
          <a:xfrm>
            <a:off x="107227" y="3087841"/>
            <a:ext cx="5762448" cy="3508902"/>
          </a:xfrm>
          <a:prstGeom prst="roundRect">
            <a:avLst>
              <a:gd name="adj" fmla="val 8420"/>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lumMod val="10000"/>
                  <a:lumOff val="90000"/>
                </a:schemeClr>
              </a:solidFill>
            </a:endParaRPr>
          </a:p>
        </p:txBody>
      </p:sp>
      <p:sp>
        <p:nvSpPr>
          <p:cNvPr id="34" name="TextBox 33">
            <a:extLst>
              <a:ext uri="{FF2B5EF4-FFF2-40B4-BE49-F238E27FC236}">
                <a16:creationId xmlns:a16="http://schemas.microsoft.com/office/drawing/2014/main" id="{A71913AA-2A5E-413E-8FD3-4A489B73B42B}"/>
              </a:ext>
            </a:extLst>
          </p:cNvPr>
          <p:cNvSpPr txBox="1"/>
          <p:nvPr/>
        </p:nvSpPr>
        <p:spPr>
          <a:xfrm>
            <a:off x="184083" y="3075513"/>
            <a:ext cx="5653704" cy="4185761"/>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Abadi Extra Light" panose="020B0204020104020204" pitchFamily="34" charset="0"/>
              </a:rPr>
              <a:t>Client retention is 48%, signaling room for improvement.</a:t>
            </a:r>
          </a:p>
          <a:p>
            <a:pPr marL="285750" indent="-285750">
              <a:buFont typeface="Arial" panose="020B0604020202020204" pitchFamily="34" charset="0"/>
              <a:buChar char="•"/>
            </a:pPr>
            <a:r>
              <a:rPr lang="en-US" sz="1400" dirty="0">
                <a:latin typeface="Abadi Extra Light" panose="020B0204020104020204" pitchFamily="34" charset="0"/>
              </a:rPr>
              <a:t>Software development has the highest share revenue (48%) followed by IT infrastructure solutions(42%) and both sharing the top spot for the total number of projects with (43 projects).Cybersecurity service takes the last spot in both segments with (10% revenue), (14 projects) respectively.</a:t>
            </a:r>
          </a:p>
          <a:p>
            <a:pPr marL="285750" indent="-285750">
              <a:buFont typeface="Arial" panose="020B0604020202020204" pitchFamily="34" charset="0"/>
              <a:buChar char="•"/>
            </a:pPr>
            <a:r>
              <a:rPr lang="en-US" sz="1400" dirty="0">
                <a:latin typeface="Abadi Extra Light" panose="020B0204020104020204" pitchFamily="34" charset="0"/>
              </a:rPr>
              <a:t>IT infrastructure solutions has the highest customer satisfaction(3.65) with Software development closely behind (3.60) and Cybersecurity services with (3.36).</a:t>
            </a:r>
          </a:p>
          <a:p>
            <a:pPr marL="285750" indent="-285750">
              <a:buFont typeface="Arial" panose="020B0604020202020204" pitchFamily="34" charset="0"/>
              <a:buChar char="•"/>
            </a:pPr>
            <a:r>
              <a:rPr lang="en-US" sz="1400" dirty="0">
                <a:latin typeface="Abadi Extra Light" panose="020B0204020104020204" pitchFamily="34" charset="0"/>
              </a:rPr>
              <a:t>Software development leads in duration(days) for a project (43)with IT infrastructure at 2</a:t>
            </a:r>
            <a:r>
              <a:rPr lang="en-US" sz="1400" baseline="30000" dirty="0">
                <a:latin typeface="Abadi Extra Light" panose="020B0204020104020204" pitchFamily="34" charset="0"/>
              </a:rPr>
              <a:t>nd</a:t>
            </a:r>
            <a:r>
              <a:rPr lang="en-US" sz="1400" dirty="0">
                <a:latin typeface="Abadi Extra Light" panose="020B0204020104020204" pitchFamily="34" charset="0"/>
              </a:rPr>
              <a:t> place(31) and Cybersecurity in third place (21) days.</a:t>
            </a:r>
          </a:p>
          <a:p>
            <a:endParaRPr lang="en-US" sz="1400" dirty="0">
              <a:latin typeface="Abadi Extra Light" panose="020B0204020104020204" pitchFamily="34" charset="0"/>
            </a:endParaRPr>
          </a:p>
          <a:p>
            <a:r>
              <a:rPr lang="en-US" sz="1400" dirty="0">
                <a:latin typeface="Abadi Extra Light" panose="020B0204020104020204" pitchFamily="34" charset="0"/>
              </a:rPr>
              <a:t>Questions: </a:t>
            </a:r>
          </a:p>
          <a:p>
            <a:pPr marL="285750" indent="-285750">
              <a:buFont typeface="Arial" panose="020B0604020202020204" pitchFamily="34" charset="0"/>
              <a:buChar char="•"/>
            </a:pPr>
            <a:r>
              <a:rPr lang="en-US" sz="1200" dirty="0">
                <a:latin typeface="Abadi Extra Light" panose="020B0204020104020204" pitchFamily="34" charset="0"/>
              </a:rPr>
              <a:t>What are the contributing factors for high client satisfaction?</a:t>
            </a:r>
          </a:p>
          <a:p>
            <a:pPr marL="285750" indent="-285750">
              <a:buFont typeface="Arial" panose="020B0604020202020204" pitchFamily="34" charset="0"/>
              <a:buChar char="•"/>
            </a:pPr>
            <a:r>
              <a:rPr lang="en-US" sz="1200" dirty="0">
                <a:latin typeface="Abadi Extra Light" panose="020B0204020104020204" pitchFamily="34" charset="0"/>
              </a:rPr>
              <a:t>Why does Software development have the highest project duration time ?</a:t>
            </a:r>
          </a:p>
          <a:p>
            <a:pPr marL="285750" indent="-285750">
              <a:buFont typeface="Arial" panose="020B0604020202020204" pitchFamily="34" charset="0"/>
              <a:buChar char="•"/>
            </a:pPr>
            <a:r>
              <a:rPr lang="en-US" sz="1200" dirty="0">
                <a:latin typeface="Abadi Extra Light" panose="020B0204020104020204" pitchFamily="34" charset="0"/>
              </a:rPr>
              <a:t>Why is Cybersecurity low in revenue and number of projects?</a:t>
            </a:r>
          </a:p>
          <a:p>
            <a:pPr marL="285750" indent="-285750">
              <a:buFont typeface="Arial" panose="020B0604020202020204" pitchFamily="34" charset="0"/>
              <a:buChar char="•"/>
            </a:pPr>
            <a:endParaRPr lang="en-US" sz="1400" dirty="0">
              <a:latin typeface="Abadi Extra Light" panose="020B0204020104020204" pitchFamily="34" charset="0"/>
            </a:endParaRPr>
          </a:p>
          <a:p>
            <a:endParaRPr lang="en-US" sz="1400" dirty="0">
              <a:latin typeface="Abadi Extra Light" panose="020B0204020104020204" pitchFamily="34" charset="0"/>
            </a:endParaRPr>
          </a:p>
          <a:p>
            <a:endParaRPr lang="en-US" sz="1400" dirty="0">
              <a:latin typeface="Abadi Extra Light" panose="020B0204020104020204" pitchFamily="34" charset="0"/>
            </a:endParaRPr>
          </a:p>
        </p:txBody>
      </p:sp>
    </p:spTree>
    <p:extLst>
      <p:ext uri="{BB962C8B-B14F-4D97-AF65-F5344CB8AC3E}">
        <p14:creationId xmlns:p14="http://schemas.microsoft.com/office/powerpoint/2010/main" val="3699906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4CD31413-4A32-CD22-1911-FB122B804EFF}"/>
              </a:ext>
            </a:extLst>
          </p:cNvPr>
          <p:cNvSpPr/>
          <p:nvPr/>
        </p:nvSpPr>
        <p:spPr>
          <a:xfrm>
            <a:off x="5876262" y="261257"/>
            <a:ext cx="6177516" cy="3207283"/>
          </a:xfrm>
          <a:prstGeom prst="roundRect">
            <a:avLst>
              <a:gd name="adj" fmla="val 6129"/>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85810151-E2D7-F2B6-D2B4-36661175ED1B}"/>
              </a:ext>
            </a:extLst>
          </p:cNvPr>
          <p:cNvSpPr txBox="1"/>
          <p:nvPr/>
        </p:nvSpPr>
        <p:spPr>
          <a:xfrm>
            <a:off x="5914235" y="192363"/>
            <a:ext cx="6177516" cy="3754874"/>
          </a:xfrm>
          <a:prstGeom prst="rect">
            <a:avLst/>
          </a:prstGeom>
          <a:noFill/>
        </p:spPr>
        <p:txBody>
          <a:bodyPr wrap="square" rtlCol="0">
            <a:spAutoFit/>
          </a:bodyPr>
          <a:lstStyle/>
          <a:p>
            <a:pPr algn="ctr"/>
            <a:r>
              <a:rPr lang="en-US" sz="1400" b="1" dirty="0">
                <a:latin typeface="Abadi Extra Light" panose="020B0204020104020204" pitchFamily="34" charset="0"/>
              </a:rPr>
              <a:t>Insights</a:t>
            </a:r>
          </a:p>
          <a:p>
            <a:pPr marL="285750" indent="-285750">
              <a:buFont typeface="Arial" panose="020B0604020202020204" pitchFamily="34" charset="0"/>
              <a:buChar char="•"/>
            </a:pPr>
            <a:r>
              <a:rPr lang="en-US" sz="1400" dirty="0">
                <a:latin typeface="Abadi Extra Light" panose="020B0204020104020204" pitchFamily="34" charset="0"/>
              </a:rPr>
              <a:t>Returning clients have a relatively higher customer satisfaction compared to non –returning clients across service category except for Software development where the returning clients lost by 0.01 to non-returning clients</a:t>
            </a:r>
          </a:p>
          <a:p>
            <a:pPr marL="285750" indent="-285750">
              <a:buFont typeface="Arial" panose="020B0604020202020204" pitchFamily="34" charset="0"/>
              <a:buChar char="•"/>
            </a:pPr>
            <a:r>
              <a:rPr lang="en-US" sz="1400" dirty="0">
                <a:latin typeface="Abadi Extra Light" panose="020B0204020104020204" pitchFamily="34" charset="0"/>
              </a:rPr>
              <a:t>Only IT infrastructure had the number of returning clients higher than non-returning clients. </a:t>
            </a:r>
          </a:p>
          <a:p>
            <a:pPr marL="285750" indent="-285750">
              <a:buFont typeface="Arial" panose="020B0604020202020204" pitchFamily="34" charset="0"/>
              <a:buChar char="•"/>
            </a:pPr>
            <a:r>
              <a:rPr lang="en-US" sz="1400" b="1" dirty="0">
                <a:latin typeface="Abadi Extra Light" panose="020B0204020104020204" pitchFamily="34" charset="0"/>
              </a:rPr>
              <a:t>Only IT infrastructure had completed projects above 50% at (60%) followed by cybersecurity at 50% and Software development at 37%. This explains why IT infrastructure has the highest customer satisfaction and number of clients returning is higher than non-returning clients.</a:t>
            </a:r>
          </a:p>
          <a:p>
            <a:pPr marL="285750" indent="-285750">
              <a:buFont typeface="Arial" panose="020B0604020202020204" pitchFamily="34" charset="0"/>
              <a:buChar char="•"/>
            </a:pPr>
            <a:r>
              <a:rPr lang="en-US" sz="1400" b="1" dirty="0">
                <a:latin typeface="Abadi Extra Light" panose="020B0204020104020204" pitchFamily="34" charset="0"/>
              </a:rPr>
              <a:t>Software development has the highest rate of delayed projects across the service category with (33%) of its total projects delayed. This is a contributing factor as to why It has the highest duration for a project. </a:t>
            </a:r>
          </a:p>
          <a:p>
            <a:pPr marL="285750" indent="-285750">
              <a:buFont typeface="Arial" panose="020B0604020202020204" pitchFamily="34" charset="0"/>
              <a:buChar char="•"/>
            </a:pPr>
            <a:r>
              <a:rPr lang="en-US" sz="1400" b="1" dirty="0">
                <a:latin typeface="Abadi Extra Light" panose="020B0204020104020204" pitchFamily="34" charset="0"/>
              </a:rPr>
              <a:t>Cybersecurity has just one services while the other category have 3 services which explain the low number of projects and revenue.</a:t>
            </a:r>
          </a:p>
          <a:p>
            <a:pPr marL="285750" indent="-285750">
              <a:buFont typeface="Arial" panose="020B0604020202020204" pitchFamily="34" charset="0"/>
              <a:buChar char="•"/>
            </a:pPr>
            <a:endParaRPr lang="en-US" sz="1400" b="1" dirty="0">
              <a:latin typeface="Abadi Extra Light" panose="020B0204020104020204" pitchFamily="34" charset="0"/>
            </a:endParaRPr>
          </a:p>
          <a:p>
            <a:pPr marL="285750" indent="-285750">
              <a:buFont typeface="Arial" panose="020B0604020202020204" pitchFamily="34" charset="0"/>
              <a:buChar char="•"/>
            </a:pPr>
            <a:endParaRPr lang="en-US" sz="1400" b="1" dirty="0">
              <a:latin typeface="Abadi Extra Light" panose="020B0204020104020204" pitchFamily="34" charset="0"/>
            </a:endParaRPr>
          </a:p>
        </p:txBody>
      </p:sp>
      <p:sp>
        <p:nvSpPr>
          <p:cNvPr id="3" name="Rectangle: Rounded Corners 2">
            <a:extLst>
              <a:ext uri="{FF2B5EF4-FFF2-40B4-BE49-F238E27FC236}">
                <a16:creationId xmlns:a16="http://schemas.microsoft.com/office/drawing/2014/main" id="{18A94FDC-2701-08DE-99CF-7B5AA98286A4}"/>
              </a:ext>
            </a:extLst>
          </p:cNvPr>
          <p:cNvSpPr/>
          <p:nvPr/>
        </p:nvSpPr>
        <p:spPr>
          <a:xfrm>
            <a:off x="5843603" y="3713584"/>
            <a:ext cx="6177516" cy="3026698"/>
          </a:xfrm>
          <a:prstGeom prst="roundRect">
            <a:avLst>
              <a:gd name="adj" fmla="val 6129"/>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F448973B-9D42-7C0D-346D-59834FFD6A11}"/>
              </a:ext>
            </a:extLst>
          </p:cNvPr>
          <p:cNvSpPr txBox="1"/>
          <p:nvPr/>
        </p:nvSpPr>
        <p:spPr>
          <a:xfrm>
            <a:off x="5952207" y="3672661"/>
            <a:ext cx="6068912" cy="3108543"/>
          </a:xfrm>
          <a:prstGeom prst="rect">
            <a:avLst/>
          </a:prstGeom>
          <a:noFill/>
        </p:spPr>
        <p:txBody>
          <a:bodyPr wrap="square" rtlCol="0">
            <a:spAutoFit/>
          </a:bodyPr>
          <a:lstStyle/>
          <a:p>
            <a:pPr algn="ctr"/>
            <a:r>
              <a:rPr lang="en-US" sz="1400" b="1" dirty="0">
                <a:latin typeface="Abadi Extra Light" panose="020B0204020104020204" pitchFamily="34" charset="0"/>
              </a:rPr>
              <a:t>Recommendations</a:t>
            </a:r>
          </a:p>
          <a:p>
            <a:pPr marL="285750" indent="-285750">
              <a:buFont typeface="Arial" panose="020B0604020202020204" pitchFamily="34" charset="0"/>
              <a:buChar char="•"/>
            </a:pPr>
            <a:r>
              <a:rPr lang="en-US" sz="1400" b="1" dirty="0">
                <a:latin typeface="Abadi Extra Light" panose="020B0204020104020204" pitchFamily="34" charset="0"/>
              </a:rPr>
              <a:t>Boost Client Retention </a:t>
            </a:r>
            <a:r>
              <a:rPr lang="en-US" sz="1400" dirty="0">
                <a:latin typeface="Abadi Extra Light" panose="020B0204020104020204" pitchFamily="34" charset="0"/>
              </a:rPr>
              <a:t>– Offering discounts or priority support for returning clients.</a:t>
            </a:r>
          </a:p>
          <a:p>
            <a:pPr marL="285750" indent="-285750">
              <a:buFont typeface="Arial" panose="020B0604020202020204" pitchFamily="34" charset="0"/>
              <a:buChar char="•"/>
            </a:pPr>
            <a:r>
              <a:rPr lang="en-US" sz="1400" b="1" dirty="0">
                <a:latin typeface="Abadi Extra Light" panose="020B0204020104020204" pitchFamily="34" charset="0"/>
              </a:rPr>
              <a:t>Optimize Project Delivery </a:t>
            </a:r>
            <a:r>
              <a:rPr lang="en-US" sz="1400" dirty="0">
                <a:latin typeface="Abadi Extra Light" panose="020B0204020104020204" pitchFamily="34" charset="0"/>
              </a:rPr>
              <a:t>– Analyze delay causes per service category to identify if it is a staffing, scope creep or unclear requirements. Use project management tools (like Jira, Trello, Asana) to track progress</a:t>
            </a:r>
          </a:p>
          <a:p>
            <a:pPr marL="285750" indent="-285750">
              <a:buFont typeface="Arial" panose="020B0604020202020204" pitchFamily="34" charset="0"/>
              <a:buChar char="•"/>
            </a:pPr>
            <a:r>
              <a:rPr lang="en-US" sz="1400" b="1" dirty="0">
                <a:latin typeface="Abadi Extra Light" panose="020B0204020104020204" pitchFamily="34" charset="0"/>
              </a:rPr>
              <a:t>Focusing on Profitable Services ( Software Development And IT Infrastructure) </a:t>
            </a:r>
            <a:r>
              <a:rPr lang="en-US" sz="1400" dirty="0">
                <a:latin typeface="Abadi Extra Light" panose="020B0204020104020204" pitchFamily="34" charset="0"/>
              </a:rPr>
              <a:t>– Invest in software development(Generates the  highest revenue, however plagued with highest delayed projects) to improve efficiency and reduce the number of delayed projects. </a:t>
            </a:r>
          </a:p>
          <a:p>
            <a:pPr marL="285750" indent="-285750">
              <a:buFont typeface="Arial" panose="020B0604020202020204" pitchFamily="34" charset="0"/>
              <a:buChar char="•"/>
            </a:pPr>
            <a:r>
              <a:rPr lang="en-US" sz="1400" dirty="0">
                <a:latin typeface="Abadi Extra Light" panose="020B0204020104020204" pitchFamily="34" charset="0"/>
              </a:rPr>
              <a:t>Scale up IT Infrastructure services ( Most Consistent in client satisfaction and return clients with highest project completion rate) </a:t>
            </a:r>
          </a:p>
          <a:p>
            <a:pPr marL="285750" indent="-285750">
              <a:buFont typeface="Arial" panose="020B0604020202020204" pitchFamily="34" charset="0"/>
              <a:buChar char="•"/>
            </a:pPr>
            <a:r>
              <a:rPr lang="en-US" sz="1400" dirty="0">
                <a:latin typeface="Abadi Extra Light" panose="020B0204020104020204" pitchFamily="34" charset="0"/>
              </a:rPr>
              <a:t>For Cybersecurity, consider adding more offerings (e.g., penetration testing, SOC-as-a-Service) to expand interest.</a:t>
            </a:r>
          </a:p>
        </p:txBody>
      </p:sp>
      <p:graphicFrame>
        <p:nvGraphicFramePr>
          <p:cNvPr id="8" name="Chart 7">
            <a:extLst>
              <a:ext uri="{FF2B5EF4-FFF2-40B4-BE49-F238E27FC236}">
                <a16:creationId xmlns:a16="http://schemas.microsoft.com/office/drawing/2014/main" id="{18EA8CB4-7804-9592-F850-93FA04975852}"/>
              </a:ext>
            </a:extLst>
          </p:cNvPr>
          <p:cNvGraphicFramePr>
            <a:graphicFrameLocks/>
          </p:cNvGraphicFramePr>
          <p:nvPr>
            <p:extLst>
              <p:ext uri="{D42A27DB-BD31-4B8C-83A1-F6EECF244321}">
                <p14:modId xmlns:p14="http://schemas.microsoft.com/office/powerpoint/2010/main" val="3907066305"/>
              </p:ext>
            </p:extLst>
          </p:nvPr>
        </p:nvGraphicFramePr>
        <p:xfrm>
          <a:off x="63794" y="453951"/>
          <a:ext cx="5273316" cy="260826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a:extLst>
              <a:ext uri="{FF2B5EF4-FFF2-40B4-BE49-F238E27FC236}">
                <a16:creationId xmlns:a16="http://schemas.microsoft.com/office/drawing/2014/main" id="{62ADF953-8638-8F37-BA18-D62DE0C1777A}"/>
              </a:ext>
            </a:extLst>
          </p:cNvPr>
          <p:cNvGraphicFramePr>
            <a:graphicFrameLocks/>
          </p:cNvGraphicFramePr>
          <p:nvPr>
            <p:extLst>
              <p:ext uri="{D42A27DB-BD31-4B8C-83A1-F6EECF244321}">
                <p14:modId xmlns:p14="http://schemas.microsoft.com/office/powerpoint/2010/main" val="3486041973"/>
              </p:ext>
            </p:extLst>
          </p:nvPr>
        </p:nvGraphicFramePr>
        <p:xfrm>
          <a:off x="304215" y="3573472"/>
          <a:ext cx="5032895" cy="278479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518223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9EDA6432-3F54-4821-E2AB-A8A79FDDCC49}"/>
              </a:ext>
            </a:extLst>
          </p:cNvPr>
          <p:cNvSpPr/>
          <p:nvPr/>
        </p:nvSpPr>
        <p:spPr>
          <a:xfrm>
            <a:off x="1268963" y="4423144"/>
            <a:ext cx="8920066" cy="1847027"/>
          </a:xfrm>
          <a:prstGeom prst="roundRect">
            <a:avLst>
              <a:gd name="adj" fmla="val 8420"/>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C7D90EB-1662-992B-5DF3-38F0C5BE225E}"/>
              </a:ext>
            </a:extLst>
          </p:cNvPr>
          <p:cNvSpPr txBox="1"/>
          <p:nvPr/>
        </p:nvSpPr>
        <p:spPr>
          <a:xfrm>
            <a:off x="1418253" y="4593930"/>
            <a:ext cx="8621486" cy="1564595"/>
          </a:xfrm>
          <a:prstGeom prst="rect">
            <a:avLst/>
          </a:prstGeom>
          <a:noFill/>
        </p:spPr>
        <p:txBody>
          <a:bodyPr wrap="square" rtlCol="0">
            <a:spAutoFit/>
          </a:bodyPr>
          <a:lstStyle/>
          <a:p>
            <a:pPr algn="ctr"/>
            <a:r>
              <a:rPr lang="en-US" sz="1400" b="1" dirty="0">
                <a:solidFill>
                  <a:schemeClr val="accent1"/>
                </a:solidFill>
                <a:latin typeface="Abadi Extra Light" panose="020B0204020104020204" pitchFamily="34" charset="0"/>
              </a:rPr>
              <a:t>SUMMARY</a:t>
            </a:r>
          </a:p>
          <a:p>
            <a:pPr algn="just">
              <a:lnSpc>
                <a:spcPct val="150000"/>
              </a:lnSpc>
            </a:pPr>
            <a:r>
              <a:rPr lang="en-US" sz="1400" dirty="0">
                <a:latin typeface="Abadi Extra Light" panose="020B0204020104020204" pitchFamily="34" charset="0"/>
              </a:rPr>
              <a:t>TechSolutions Ghana’s performance analysis shows that client retention and satisfaction is closely tied to project completion/efficiency. While Software Development leads in revenue, it suffers from delays that hurt repeat business. IT Infrastructure stands out for satisfaction and loyalty. Improving delivery processes and client engagement strategies will be key to driving long-term success.</a:t>
            </a:r>
          </a:p>
        </p:txBody>
      </p:sp>
      <p:graphicFrame>
        <p:nvGraphicFramePr>
          <p:cNvPr id="7" name="Chart 6">
            <a:extLst>
              <a:ext uri="{FF2B5EF4-FFF2-40B4-BE49-F238E27FC236}">
                <a16:creationId xmlns:a16="http://schemas.microsoft.com/office/drawing/2014/main" id="{43DD5AAF-E048-0BD9-2E3B-69384A9D95FB}"/>
              </a:ext>
            </a:extLst>
          </p:cNvPr>
          <p:cNvGraphicFramePr>
            <a:graphicFrameLocks/>
          </p:cNvGraphicFramePr>
          <p:nvPr>
            <p:extLst>
              <p:ext uri="{D42A27DB-BD31-4B8C-83A1-F6EECF244321}">
                <p14:modId xmlns:p14="http://schemas.microsoft.com/office/powerpoint/2010/main" val="723074085"/>
              </p:ext>
            </p:extLst>
          </p:nvPr>
        </p:nvGraphicFramePr>
        <p:xfrm>
          <a:off x="6096000" y="223284"/>
          <a:ext cx="5352661" cy="364041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478A3F6F-91C0-E6FE-7B73-7B7553531BAB}"/>
              </a:ext>
            </a:extLst>
          </p:cNvPr>
          <p:cNvGraphicFramePr>
            <a:graphicFrameLocks/>
          </p:cNvGraphicFramePr>
          <p:nvPr>
            <p:extLst>
              <p:ext uri="{D42A27DB-BD31-4B8C-83A1-F6EECF244321}">
                <p14:modId xmlns:p14="http://schemas.microsoft.com/office/powerpoint/2010/main" val="2042579782"/>
              </p:ext>
            </p:extLst>
          </p:nvPr>
        </p:nvGraphicFramePr>
        <p:xfrm>
          <a:off x="599233" y="149169"/>
          <a:ext cx="5008465" cy="374048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69806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extBox 2"/>
          <p:cNvSpPr txBox="1"/>
          <p:nvPr/>
        </p:nvSpPr>
        <p:spPr>
          <a:xfrm>
            <a:off x="3614609" y="3701498"/>
            <a:ext cx="3590492" cy="289503"/>
          </a:xfrm>
          <a:prstGeom prst="rect">
            <a:avLst/>
          </a:prstGeom>
        </p:spPr>
        <p:txBody>
          <a:bodyPr lIns="0" tIns="0" rIns="0" bIns="0" rtlCol="0" anchor="t">
            <a:spAutoFit/>
          </a:bodyPr>
          <a:lstStyle/>
          <a:p>
            <a:pPr>
              <a:lnSpc>
                <a:spcPts val="2427"/>
              </a:lnSpc>
            </a:pPr>
            <a:r>
              <a:rPr lang="en-US" sz="1733" spc="-17" dirty="0">
                <a:solidFill>
                  <a:srgbClr val="FFFFFF"/>
                </a:solidFill>
                <a:latin typeface="Graphik Regular" panose="020B0503030202060203" pitchFamily="34" charset="0"/>
              </a:rPr>
              <a:t>ANY QUESTIONS?</a:t>
            </a:r>
          </a:p>
        </p:txBody>
      </p:sp>
      <p:grpSp>
        <p:nvGrpSpPr>
          <p:cNvPr id="3" name="Group 3"/>
          <p:cNvGrpSpPr/>
          <p:nvPr/>
        </p:nvGrpSpPr>
        <p:grpSpPr>
          <a:xfrm>
            <a:off x="485619" y="2399483"/>
            <a:ext cx="2364397" cy="2247499"/>
            <a:chOff x="0" y="0"/>
            <a:chExt cx="4728794" cy="4494997"/>
          </a:xfrm>
          <a:solidFill>
            <a:schemeClr val="bg1"/>
          </a:solidFill>
        </p:grpSpPr>
        <p:grpSp>
          <p:nvGrpSpPr>
            <p:cNvPr id="4" name="Group 4"/>
            <p:cNvGrpSpPr>
              <a:grpSpLocks noChangeAspect="1"/>
            </p:cNvGrpSpPr>
            <p:nvPr/>
          </p:nvGrpSpPr>
          <p:grpSpPr>
            <a:xfrm>
              <a:off x="782946" y="549149"/>
              <a:ext cx="3945848" cy="3945848"/>
              <a:chOff x="0" y="0"/>
              <a:chExt cx="6350000" cy="6350000"/>
            </a:xfrm>
            <a:grpFill/>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accent1"/>
              </a:solidFill>
            </p:spPr>
            <p:txBody>
              <a:bodyPr/>
              <a:lstStyle/>
              <a:p>
                <a:endParaRPr lang="en-US" sz="1200"/>
              </a:p>
            </p:txBody>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3112718" y="2785583"/>
            <a:ext cx="3819886" cy="820738"/>
          </a:xfrm>
          <a:prstGeom prst="rect">
            <a:avLst/>
          </a:prstGeom>
        </p:spPr>
        <p:txBody>
          <a:bodyPr lIns="0" tIns="0" rIns="0" bIns="0" rtlCol="0" anchor="t">
            <a:spAutoFit/>
          </a:bodyPr>
          <a:lstStyle/>
          <a:p>
            <a:pPr algn="r">
              <a:lnSpc>
                <a:spcPts val="6400"/>
              </a:lnSpc>
            </a:pPr>
            <a:r>
              <a:rPr lang="en-US" sz="5334" spc="-53" dirty="0">
                <a:solidFill>
                  <a:srgbClr val="FFFFFF"/>
                </a:solidFill>
                <a:latin typeface="Graphik Regular" panose="020B0503030202060203" pitchFamily="34" charset="0"/>
              </a:rPr>
              <a:t>Thank you!</a:t>
            </a:r>
          </a:p>
        </p:txBody>
      </p:sp>
      <p:grpSp>
        <p:nvGrpSpPr>
          <p:cNvPr id="8" name="Group 8"/>
          <p:cNvGrpSpPr/>
          <p:nvPr/>
        </p:nvGrpSpPr>
        <p:grpSpPr>
          <a:xfrm>
            <a:off x="344742" y="-760204"/>
            <a:ext cx="11502517" cy="134471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344742" y="6262913"/>
            <a:ext cx="11502517" cy="134471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962</TotalTime>
  <Words>729</Words>
  <Application>Microsoft Office PowerPoint</Application>
  <PresentationFormat>Widescreen</PresentationFormat>
  <Paragraphs>88</Paragraphs>
  <Slides>7</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Abadi Extra Light</vt:lpstr>
      <vt:lpstr>Aptos</vt:lpstr>
      <vt:lpstr>Aptos Display</vt:lpstr>
      <vt:lpstr>Arial</vt:lpstr>
      <vt:lpstr>Clear Sans Regular Bold</vt:lpstr>
      <vt:lpstr>Graphik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OheneNana Sintim Poku Annor</dc:creator>
  <cp:lastModifiedBy>OheneNana Sintim Poku Annor</cp:lastModifiedBy>
  <cp:revision>113</cp:revision>
  <dcterms:created xsi:type="dcterms:W3CDTF">2025-04-06T14:40:32Z</dcterms:created>
  <dcterms:modified xsi:type="dcterms:W3CDTF">2025-04-24T07:02:53Z</dcterms:modified>
</cp:coreProperties>
</file>