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1" r:id="rId2"/>
    <p:sldId id="268" r:id="rId3"/>
    <p:sldId id="270" r:id="rId4"/>
    <p:sldId id="273" r:id="rId5"/>
    <p:sldId id="260" r:id="rId6"/>
    <p:sldId id="275" r:id="rId7"/>
    <p:sldId id="274" r:id="rId8"/>
    <p:sldId id="267" r:id="rId9"/>
    <p:sldId id="279" r:id="rId10"/>
    <p:sldId id="281" r:id="rId11"/>
    <p:sldId id="263" r:id="rId12"/>
    <p:sldId id="276" r:id="rId13"/>
    <p:sldId id="285" r:id="rId14"/>
    <p:sldId id="288" r:id="rId15"/>
    <p:sldId id="283" r:id="rId16"/>
    <p:sldId id="286" r:id="rId17"/>
    <p:sldId id="284" r:id="rId18"/>
    <p:sldId id="282" r:id="rId19"/>
    <p:sldId id="287" r:id="rId20"/>
    <p:sldId id="289" r:id="rId21"/>
    <p:sldId id="277" r:id="rId22"/>
    <p:sldId id="278" r:id="rId23"/>
    <p:sldId id="290" r:id="rId24"/>
    <p:sldId id="291" r:id="rId25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-2490" y="-120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532361E-F33A-4510-B240-B25F56EB9E8F}" type="datetimeFigureOut">
              <a:rPr lang="en-GB"/>
              <a:pPr>
                <a:defRPr/>
              </a:pPr>
              <a:t>29/05/2016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1D612B6-5517-441A-9A75-1ABB00010D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635351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3FFB5F5-ECBC-4F6B-A80F-032BD740CBE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8324228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209581-BA7B-4266-8876-04CD630A10D7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186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5988DC-EF11-4AB0-A978-178A46406A28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252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9EFA0A-DBA4-4D33-A952-6DCC5993A8DF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412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01E0C3-0EDB-4E57-9C18-88E1A89049A9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05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955DCA-936A-41D7-9915-0FCFB0FE276C}" type="slidenum">
              <a:rPr lang="en-GB" altLang="en-US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452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 userDrawn="1"/>
        </p:nvSpPr>
        <p:spPr bwMode="auto">
          <a:xfrm>
            <a:off x="985836" y="2132013"/>
            <a:ext cx="71723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6600" dirty="0" err="1" smtClean="0">
                <a:solidFill>
                  <a:schemeClr val="tx1"/>
                </a:solidFill>
              </a:rPr>
              <a:t>IoT</a:t>
            </a:r>
            <a:endParaRPr lang="en-US" sz="66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ko-KR" altLang="ko-KR" sz="1600" dirty="0" err="1" smtClean="0">
                <a:solidFill>
                  <a:schemeClr val="tx1"/>
                </a:solidFill>
                <a:effectLst/>
              </a:rPr>
              <a:t>Internet</a:t>
            </a:r>
            <a:r>
              <a:rPr lang="ko-KR" altLang="ko-KR" sz="1600" dirty="0" smtClean="0">
                <a:solidFill>
                  <a:schemeClr val="tx1"/>
                </a:solidFill>
                <a:effectLst/>
              </a:rPr>
              <a:t> of </a:t>
            </a:r>
            <a:r>
              <a:rPr lang="ko-KR" altLang="ko-KR" sz="1600" dirty="0" err="1" smtClean="0">
                <a:solidFill>
                  <a:schemeClr val="tx1"/>
                </a:solidFill>
                <a:effectLst/>
              </a:rPr>
              <a:t>Things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009796" y="6488668"/>
            <a:ext cx="330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aseline="0" dirty="0" smtClean="0">
                <a:solidFill>
                  <a:schemeClr val="bg2"/>
                </a:solidFill>
              </a:rPr>
              <a:t>          </a:t>
            </a:r>
            <a:r>
              <a:rPr lang="ko-KR" altLang="en-US" dirty="0" smtClean="0">
                <a:solidFill>
                  <a:schemeClr val="bg2"/>
                </a:solidFill>
              </a:rPr>
              <a:t>신승환</a:t>
            </a:r>
            <a:r>
              <a:rPr lang="en-US" altLang="ko-KR" dirty="0" smtClean="0">
                <a:solidFill>
                  <a:schemeClr val="bg2"/>
                </a:solidFill>
              </a:rPr>
              <a:t>, </a:t>
            </a:r>
            <a:r>
              <a:rPr lang="ko-KR" altLang="en-US" dirty="0" err="1" smtClean="0">
                <a:solidFill>
                  <a:schemeClr val="bg2"/>
                </a:solidFill>
              </a:rPr>
              <a:t>조학현</a:t>
            </a:r>
            <a:r>
              <a:rPr lang="en-US" altLang="ko-KR" dirty="0" smtClean="0">
                <a:solidFill>
                  <a:schemeClr val="bg2"/>
                </a:solidFill>
              </a:rPr>
              <a:t>, </a:t>
            </a:r>
            <a:r>
              <a:rPr lang="ko-KR" altLang="en-US" dirty="0" smtClean="0">
                <a:solidFill>
                  <a:schemeClr val="bg2"/>
                </a:solidFill>
              </a:rPr>
              <a:t>오은석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565377" y="6119336"/>
            <a:ext cx="275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/>
                </a:solidFill>
              </a:rPr>
              <a:t>네트워크 기초 </a:t>
            </a:r>
            <a:r>
              <a:rPr lang="en-US" altLang="ko-KR" dirty="0" smtClean="0">
                <a:solidFill>
                  <a:schemeClr val="bg2"/>
                </a:solidFill>
              </a:rPr>
              <a:t>5</a:t>
            </a:r>
            <a:r>
              <a:rPr lang="ko-KR" altLang="en-US" dirty="0" smtClean="0">
                <a:solidFill>
                  <a:schemeClr val="bg2"/>
                </a:solidFill>
              </a:rPr>
              <a:t>조 발표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639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lign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56D77-2A29-478C-8A37-7C1F8AA457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43438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EDC83-1F54-4BDC-AA69-C101DABA315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90637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3C34A-8B69-442E-9F55-8B782B547D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15233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D3814-DA5D-43E4-B3DA-036B03F776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82974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143DB-1339-40AA-BE1A-30446F12E0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10449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4A542-33B8-4E9A-B793-9828E6E24D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994775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AD33D-AD01-4D47-BAAD-CFBB3029A94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938020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24B20-7735-4CDB-8DE8-6C9D57CC295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101394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6EDDC-CBF9-448C-B33F-36A842AC38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527296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472BE-1C3A-482F-99E9-BE455B5A1E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75638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  <a:lvl2pPr algn="r">
              <a:defRPr>
                <a:solidFill>
                  <a:schemeClr val="tx1"/>
                </a:solidFill>
              </a:defRPr>
            </a:lvl2pPr>
            <a:lvl3pPr algn="r">
              <a:defRPr>
                <a:solidFill>
                  <a:schemeClr val="tx1"/>
                </a:solidFill>
              </a:defRPr>
            </a:lvl3pPr>
            <a:lvl4pPr algn="r">
              <a:defRPr>
                <a:solidFill>
                  <a:schemeClr val="tx1"/>
                </a:solidFill>
              </a:defRPr>
            </a:lvl4pPr>
            <a:lvl5pPr algn="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1E886-B3C4-4C98-A3D3-F9C0838FB60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53395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3DD7F-C091-423E-BBE9-7CBA96B7448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729541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BEAE-CFB8-423F-88CD-27475EA584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97142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1 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1E7BC-1443-4728-A706-19AA7BF42F0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4262290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lide 1 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E4597-6CBC-4664-8E64-BB74561CA3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83506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3 Align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65ABF-AE0C-43B6-B21A-C7BF9BFFD68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100227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lide 3 Align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0E5E01-6C74-4F44-8AAA-E538B2440F9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51693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Align Cen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2D99C-4F5D-41E4-A874-FBBECF592D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44178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lide 2 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244" y="249307"/>
            <a:ext cx="3985816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  <a:lvl2pPr algn="r">
              <a:defRPr>
                <a:solidFill>
                  <a:schemeClr val="tx1"/>
                </a:solidFill>
              </a:defRPr>
            </a:lvl2pPr>
            <a:lvl3pPr algn="r">
              <a:defRPr>
                <a:solidFill>
                  <a:schemeClr val="tx1"/>
                </a:solidFill>
              </a:defRPr>
            </a:lvl3pPr>
            <a:lvl4pPr algn="r">
              <a:defRPr>
                <a:solidFill>
                  <a:schemeClr val="tx1"/>
                </a:solidFill>
              </a:defRPr>
            </a:lvl4pPr>
            <a:lvl5pPr algn="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C3ECA-65DB-4632-9A3A-5C229880FB5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077250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 Align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8A470-E6F7-44E1-8897-B73797D948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2684354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12699AE-2049-47E9-9654-29706B9E08F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094" r:id="rId2"/>
    <p:sldLayoutId id="2147484095" r:id="rId3"/>
    <p:sldLayoutId id="2147484096" r:id="rId4"/>
    <p:sldLayoutId id="2147484097" r:id="rId5"/>
    <p:sldLayoutId id="2147484114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  <p:sldLayoutId id="2147484109" r:id="rId18"/>
    <p:sldLayoutId id="2147484110" r:id="rId19"/>
    <p:sldLayoutId id="2147484111" r:id="rId20"/>
    <p:sldLayoutId id="2147484112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gsg.hankyung.com/apps.frm/news.view?nkey=2014012000414000051&amp;c1=04&amp;c2=01" TargetMode="External"/><Relationship Id="rId2" Type="http://schemas.openxmlformats.org/officeDocument/2006/relationships/hyperlink" Target="https://ko.wikipedia.org/wiki/%EC%82%AC%EB%AC%BC_%EC%9D%B8%ED%84%B0%EB%84%B7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techholic.co.kr/archives/22636" TargetMode="External"/><Relationship Id="rId4" Type="http://schemas.openxmlformats.org/officeDocument/2006/relationships/hyperlink" Target="http://www.joinc.co.kr/w/man/12/MQTT/Tutoria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1962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E5E01-6C74-4F44-8AAA-E538B2440F9A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974" y="1816944"/>
            <a:ext cx="8564051" cy="4028974"/>
          </a:xfrm>
        </p:spPr>
      </p:pic>
    </p:spTree>
    <p:extLst>
      <p:ext uri="{BB962C8B-B14F-4D97-AF65-F5344CB8AC3E}">
        <p14:creationId xmlns:p14="http://schemas.microsoft.com/office/powerpoint/2010/main" xmlns="" val="302372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8863" y="3013075"/>
            <a:ext cx="119856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632200"/>
            <a:ext cx="1198563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4513" y="3013075"/>
            <a:ext cx="12001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2038" y="2820987"/>
            <a:ext cx="120015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1925" y="2828925"/>
            <a:ext cx="1200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806700"/>
            <a:ext cx="1198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err="1" smtClean="0"/>
              <a:t>사용사례</a:t>
            </a:r>
            <a:endParaRPr lang="en-GB" altLang="en-US" sz="4000" dirty="0" smtClean="0"/>
          </a:p>
        </p:txBody>
      </p:sp>
      <p:sp>
        <p:nvSpPr>
          <p:cNvPr id="17426" name="Text Box 13"/>
          <p:cNvSpPr txBox="1">
            <a:spLocks noChangeArrowheads="1"/>
          </p:cNvSpPr>
          <p:nvPr/>
        </p:nvSpPr>
        <p:spPr bwMode="auto">
          <a:xfrm>
            <a:off x="2611390" y="4262476"/>
            <a:ext cx="6335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B2C</a:t>
            </a:r>
            <a:endParaRPr lang="en-GB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7428" name="Text Box 15"/>
          <p:cNvSpPr txBox="1">
            <a:spLocks noChangeArrowheads="1"/>
          </p:cNvSpPr>
          <p:nvPr/>
        </p:nvSpPr>
        <p:spPr bwMode="auto">
          <a:xfrm>
            <a:off x="4241814" y="4262476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B2B</a:t>
            </a:r>
            <a:endParaRPr lang="en-GB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7429" name="Text Box 16"/>
          <p:cNvSpPr txBox="1">
            <a:spLocks noChangeArrowheads="1"/>
          </p:cNvSpPr>
          <p:nvPr/>
        </p:nvSpPr>
        <p:spPr bwMode="auto">
          <a:xfrm>
            <a:off x="5905147" y="4276487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cs typeface="Arial" panose="020B0604020202020204" pitchFamily="34" charset="0"/>
              </a:rPr>
              <a:t>B2G</a:t>
            </a:r>
            <a:endParaRPr lang="en-GB" alt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E5E01-6C74-4F44-8AAA-E538B2440F9A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4597-6CBC-4664-8E64-BB74561CA39D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kern="0" dirty="0" smtClean="0"/>
              <a:t>B2C</a:t>
            </a:r>
            <a:endParaRPr lang="ko-KR" altLang="en-US" kern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무선 </a:t>
            </a:r>
            <a:r>
              <a:rPr lang="ko-KR" altLang="en-US" dirty="0"/>
              <a:t>통신이 탑재된 휴대용 의료진단기로 건강을 체크하고 그 결과를 병원의 데이터센터에 전송해 결과를 받아볼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/>
              <a:t>차량 운전 시 편리한 운전을 돕는다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ko-KR" dirty="0"/>
              <a:t>한국에서는 삼성이나 LG 등에서 사물 인터넷 기술을 사용한 </a:t>
            </a:r>
            <a:r>
              <a:rPr lang="ko-KR" altLang="en-US" dirty="0" smtClean="0"/>
              <a:t>스마트 홈</a:t>
            </a:r>
            <a:r>
              <a:rPr lang="ko-KR" altLang="ko-KR" dirty="0" smtClean="0"/>
              <a:t>을 출시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050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B2C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8250" y="1643856"/>
            <a:ext cx="6667500" cy="443865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4597-6CBC-4664-8E64-BB74561CA39D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01823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B2C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7171" y="1227982"/>
            <a:ext cx="6689657" cy="5017243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4597-6CBC-4664-8E64-BB74561CA39D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89839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4597-6CBC-4664-8E64-BB74561CA39D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kern="0" dirty="0" smtClean="0"/>
              <a:t>B2B</a:t>
            </a:r>
            <a:endParaRPr lang="ko-KR" altLang="en-US" kern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생산시설의 프로세스 개선</a:t>
            </a:r>
            <a:r>
              <a:rPr lang="en-US" altLang="ko-KR" dirty="0"/>
              <a:t>, </a:t>
            </a:r>
            <a:r>
              <a:rPr lang="ko-KR" altLang="en-US" dirty="0"/>
              <a:t>정부기관의 용역</a:t>
            </a:r>
            <a:r>
              <a:rPr lang="en-US" altLang="ko-KR" dirty="0"/>
              <a:t>, </a:t>
            </a:r>
            <a:r>
              <a:rPr lang="ko-KR" altLang="en-US" dirty="0" smtClean="0"/>
              <a:t>보험</a:t>
            </a:r>
            <a:r>
              <a:rPr lang="ko-KR" altLang="en-US" dirty="0" smtClean="0"/>
              <a:t>효</a:t>
            </a:r>
            <a:r>
              <a:rPr lang="ko-KR" altLang="en-US" dirty="0" smtClean="0"/>
              <a:t>율의 </a:t>
            </a:r>
            <a:r>
              <a:rPr lang="ko-KR" altLang="en-US" dirty="0"/>
              <a:t>정밀한 산정</a:t>
            </a:r>
            <a:r>
              <a:rPr lang="en-US" altLang="ko-KR" dirty="0"/>
              <a:t>, </a:t>
            </a:r>
            <a:r>
              <a:rPr lang="ko-KR" altLang="en-US" dirty="0"/>
              <a:t>오프라인 매장을 가진 기업들의 마케팅 솔루션 </a:t>
            </a:r>
            <a:r>
              <a:rPr lang="ko-KR" altLang="en-US" dirty="0" smtClean="0"/>
              <a:t>개발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>고부가 서비스 생산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생산성을 향상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7086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B2B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4602" y="1173896"/>
            <a:ext cx="6754795" cy="5315071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4597-6CBC-4664-8E64-BB74561CA39D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837243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4597-6CBC-4664-8E64-BB74561CA39D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  <p:sp>
        <p:nvSpPr>
          <p:cNvPr id="6" name="제목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ko-KR" kern="0" dirty="0" smtClean="0"/>
              <a:t>B2G</a:t>
            </a:r>
            <a:endParaRPr lang="ko-KR" altLang="en-US" kern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2015</a:t>
            </a:r>
            <a:r>
              <a:rPr lang="ko-KR" altLang="en-US" dirty="0"/>
              <a:t>년 대한민국 정부예산 중 </a:t>
            </a:r>
            <a:r>
              <a:rPr lang="en-US" altLang="ko-KR" dirty="0"/>
              <a:t>2~3</a:t>
            </a:r>
            <a:r>
              <a:rPr lang="ko-KR" altLang="en-US" dirty="0"/>
              <a:t>조 가량이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관련 기업에게 낙찰</a:t>
            </a:r>
            <a:endParaRPr lang="en-US" altLang="ko-KR" dirty="0"/>
          </a:p>
          <a:p>
            <a:r>
              <a:rPr lang="ko-KR" altLang="en-US" dirty="0" smtClean="0"/>
              <a:t>사회안정기반사업</a:t>
            </a:r>
            <a:r>
              <a:rPr lang="en-US" altLang="ko-KR" dirty="0"/>
              <a:t> </a:t>
            </a:r>
            <a:r>
              <a:rPr lang="en-US" altLang="ko-KR" dirty="0" smtClean="0"/>
              <a:t>ex) </a:t>
            </a:r>
            <a:r>
              <a:rPr lang="ko-KR" altLang="en-US" dirty="0" err="1" smtClean="0"/>
              <a:t>전자발찌</a:t>
            </a:r>
            <a:r>
              <a:rPr lang="en-US" altLang="ko-KR" dirty="0" smtClean="0"/>
              <a:t>(!)</a:t>
            </a:r>
          </a:p>
          <a:p>
            <a:r>
              <a:rPr lang="ko-KR" altLang="en-US" dirty="0" smtClean="0"/>
              <a:t>대국민 서비스</a:t>
            </a:r>
            <a:r>
              <a:rPr lang="en-US" altLang="ko-KR" dirty="0" smtClean="0"/>
              <a:t> ex) </a:t>
            </a:r>
            <a:r>
              <a:rPr lang="ko-KR" altLang="en-US" dirty="0" smtClean="0"/>
              <a:t>독거노인 추적관리</a:t>
            </a:r>
            <a:endParaRPr lang="en-US" altLang="ko-KR" dirty="0" smtClean="0"/>
          </a:p>
          <a:p>
            <a:r>
              <a:rPr lang="ko-KR" altLang="en-US" dirty="0" smtClean="0"/>
              <a:t>환경오염 최소화</a:t>
            </a:r>
            <a:endParaRPr lang="en-US" altLang="ko-KR" dirty="0" smtClean="0"/>
          </a:p>
          <a:p>
            <a:r>
              <a:rPr lang="ko-KR" altLang="en-US" dirty="0" smtClean="0"/>
              <a:t>도시 관리 시스템 </a:t>
            </a:r>
            <a:r>
              <a:rPr lang="en-US" altLang="ko-KR" dirty="0" smtClean="0"/>
              <a:t>ex) </a:t>
            </a:r>
            <a:r>
              <a:rPr lang="ko-KR" altLang="en-US" dirty="0" smtClean="0"/>
              <a:t>빈 주차장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쓰레기통 상황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819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397684"/>
            <a:ext cx="9137834" cy="4062631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4597-6CBC-4664-8E64-BB74561CA39D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34493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사물인터넷은 </a:t>
            </a:r>
            <a:r>
              <a:rPr lang="ko-KR" altLang="en-US" dirty="0"/>
              <a:t>사용자의 행동같은 </a:t>
            </a:r>
            <a:r>
              <a:rPr lang="ko-KR" altLang="en-US" dirty="0" smtClean="0"/>
              <a:t>사용 패턴을 </a:t>
            </a:r>
            <a:r>
              <a:rPr lang="ko-KR" altLang="en-US" dirty="0"/>
              <a:t>데이터화 해서 저장</a:t>
            </a:r>
            <a:endParaRPr lang="en-US" altLang="ko-KR" dirty="0"/>
          </a:p>
          <a:p>
            <a:r>
              <a:rPr lang="ko-KR" altLang="en-US" dirty="0"/>
              <a:t>데이터가 유출되면 사용자의 </a:t>
            </a:r>
            <a:r>
              <a:rPr lang="ko-KR" altLang="en-US" dirty="0" smtClean="0"/>
              <a:t>생활 모습이 </a:t>
            </a:r>
            <a:r>
              <a:rPr lang="ko-KR" altLang="en-US" dirty="0"/>
              <a:t>유출</a:t>
            </a:r>
            <a:endParaRPr lang="en-US" altLang="ko-KR" dirty="0"/>
          </a:p>
          <a:p>
            <a:r>
              <a:rPr lang="ko-KR" altLang="en-US" dirty="0" smtClean="0"/>
              <a:t>보안이 </a:t>
            </a:r>
            <a:r>
              <a:rPr lang="ko-KR" altLang="en-US" dirty="0"/>
              <a:t>확보되지 않은 상태에서 서비스를 </a:t>
            </a:r>
            <a:r>
              <a:rPr lang="ko-KR" altLang="en-US" dirty="0" smtClean="0"/>
              <a:t>제공할 경우 </a:t>
            </a:r>
            <a:r>
              <a:rPr lang="ko-KR" altLang="en-US" dirty="0"/>
              <a:t>금전적 피해를 비롯한 </a:t>
            </a:r>
            <a:r>
              <a:rPr lang="ko-KR" altLang="en-US" dirty="0" smtClean="0"/>
              <a:t>가늠할 수 </a:t>
            </a:r>
            <a:r>
              <a:rPr lang="ko-KR" altLang="en-US" dirty="0"/>
              <a:t>없는 문제가 발생할 </a:t>
            </a:r>
            <a:r>
              <a:rPr lang="ko-KR" altLang="en-US" dirty="0" smtClean="0"/>
              <a:t>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4597-6CBC-4664-8E64-BB74561CA39D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25259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663"/>
            <a:ext cx="8229600" cy="1143000"/>
          </a:xfrm>
        </p:spPr>
        <p:txBody>
          <a:bodyPr/>
          <a:lstStyle/>
          <a:p>
            <a:pPr algn="l" eaLnBrk="1" hangingPunct="1"/>
            <a:r>
              <a:rPr lang="ko-KR" altLang="en-US" sz="4000" dirty="0" smtClean="0"/>
              <a:t>목차</a:t>
            </a:r>
            <a:endParaRPr lang="en-US" altLang="en-US" sz="40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3225"/>
            <a:ext cx="8229600" cy="4525963"/>
          </a:xfrm>
        </p:spPr>
        <p:txBody>
          <a:bodyPr/>
          <a:lstStyle/>
          <a:p>
            <a:pPr marL="457200" indent="-457200" algn="l" eaLnBrk="1" hangingPunct="1">
              <a:buFont typeface="+mj-lt"/>
              <a:buAutoNum type="arabicPeriod"/>
            </a:pPr>
            <a:r>
              <a:rPr lang="en-US" altLang="en-US" i="1" dirty="0" err="1" smtClean="0">
                <a:solidFill>
                  <a:schemeClr val="bg1"/>
                </a:solidFill>
              </a:rPr>
              <a:t>IoT</a:t>
            </a:r>
            <a:r>
              <a:rPr lang="ko-KR" altLang="en-US" i="1" dirty="0" smtClean="0">
                <a:solidFill>
                  <a:schemeClr val="bg1"/>
                </a:solidFill>
              </a:rPr>
              <a:t>란</a:t>
            </a:r>
            <a:r>
              <a:rPr lang="en-US" altLang="ko-KR" i="1" dirty="0" smtClean="0">
                <a:solidFill>
                  <a:schemeClr val="bg1"/>
                </a:solidFill>
              </a:rPr>
              <a:t>?</a:t>
            </a: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ko-KR" altLang="en-US" i="1" dirty="0" smtClean="0">
                <a:solidFill>
                  <a:schemeClr val="bg1"/>
                </a:solidFill>
              </a:rPr>
              <a:t>기술적 바탕</a:t>
            </a:r>
            <a:endParaRPr lang="en-US" altLang="ko-KR" i="1" dirty="0" smtClean="0">
              <a:solidFill>
                <a:schemeClr val="bg1"/>
              </a:solidFill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ko-KR" altLang="en-US" i="1" dirty="0" err="1" smtClean="0">
                <a:solidFill>
                  <a:schemeClr val="bg1"/>
                </a:solidFill>
              </a:rPr>
              <a:t>사용사례</a:t>
            </a:r>
            <a:endParaRPr lang="en-US" altLang="ko-KR" i="1" dirty="0" smtClean="0">
              <a:solidFill>
                <a:schemeClr val="bg1"/>
              </a:solidFill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ko-KR" altLang="en-US" i="1" dirty="0" smtClean="0">
                <a:solidFill>
                  <a:schemeClr val="bg1"/>
                </a:solidFill>
              </a:rPr>
              <a:t>문제점</a:t>
            </a:r>
            <a:endParaRPr lang="en-US" altLang="ko-KR" i="1" dirty="0" smtClean="0">
              <a:solidFill>
                <a:schemeClr val="bg1"/>
              </a:solidFill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r>
              <a:rPr lang="ko-KR" altLang="en-US" i="1" dirty="0" smtClean="0">
                <a:solidFill>
                  <a:schemeClr val="bg1"/>
                </a:solidFill>
              </a:rPr>
              <a:t>향후 전망</a:t>
            </a:r>
            <a:endParaRPr lang="en-US" altLang="ko-KR" i="1" dirty="0" smtClean="0">
              <a:solidFill>
                <a:schemeClr val="bg1"/>
              </a:solidFill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endParaRPr lang="en-US" altLang="ko-KR" i="1" dirty="0" smtClean="0">
              <a:solidFill>
                <a:schemeClr val="bg1"/>
              </a:solidFill>
            </a:endParaRPr>
          </a:p>
          <a:p>
            <a:pPr marL="457200" indent="-457200" algn="l" eaLnBrk="1" hangingPunct="1">
              <a:buFont typeface="+mj-lt"/>
              <a:buAutoNum type="arabicPeriod"/>
            </a:pPr>
            <a:endParaRPr lang="en-US" altLang="en-US" i="1" dirty="0" smtClean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1E886-B3C4-4C98-A3D3-F9C0838FB600}" type="slidenum">
              <a:rPr lang="en-GB" altLang="en-US" smtClean="0"/>
              <a:pPr>
                <a:defRPr/>
              </a:pPr>
              <a:t>2</a:t>
            </a:fld>
            <a:endParaRPr lang="en-GB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전망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삼성전자는 조직개편에서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시대를 </a:t>
            </a:r>
            <a:r>
              <a:rPr lang="ko-KR" altLang="en-US" smtClean="0"/>
              <a:t>대비해 </a:t>
            </a:r>
            <a:r>
              <a:rPr lang="ko-KR" altLang="en-US" smtClean="0"/>
              <a:t>전략 조직을 </a:t>
            </a:r>
            <a:r>
              <a:rPr lang="ko-KR" altLang="en-US" dirty="0" smtClean="0"/>
              <a:t>신설할 방안 추진</a:t>
            </a:r>
            <a:endParaRPr lang="en-US" altLang="ko-KR" dirty="0" smtClean="0"/>
          </a:p>
          <a:p>
            <a:r>
              <a:rPr lang="ko-KR" altLang="en-US" dirty="0" smtClean="0"/>
              <a:t>사물 인터넷 관주들이 대세</a:t>
            </a:r>
            <a:endParaRPr lang="en-US" altLang="ko-KR" dirty="0" smtClean="0"/>
          </a:p>
          <a:p>
            <a:r>
              <a:rPr lang="ko-KR" altLang="en-US" dirty="0" smtClean="0"/>
              <a:t>네트워크 통신 관련 기업들이 사물 인터넷이 본격화 되면 수혜를 입을 것으로 전망</a:t>
            </a:r>
            <a:endParaRPr lang="en-US" altLang="ko-KR" dirty="0" smtClean="0"/>
          </a:p>
          <a:p>
            <a:r>
              <a:rPr lang="ko-KR" altLang="en-US" dirty="0" smtClean="0"/>
              <a:t>빅데이터를 이용한 무궁무진한 활용 가능성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4597-6CBC-4664-8E64-BB74561CA39D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42653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향후 전망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9141" y="2064544"/>
            <a:ext cx="2990850" cy="3533775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4597-6CBC-4664-8E64-BB74561CA39D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7750" y="2731293"/>
            <a:ext cx="3829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11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향후 전망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4597-6CBC-4664-8E64-BB74561CA39D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250" y="1600200"/>
            <a:ext cx="7349499" cy="4525963"/>
          </a:xfrm>
        </p:spPr>
      </p:pic>
    </p:spTree>
    <p:extLst>
      <p:ext uri="{BB962C8B-B14F-4D97-AF65-F5344CB8AC3E}">
        <p14:creationId xmlns:p14="http://schemas.microsoft.com/office/powerpoint/2010/main" xmlns="" val="15723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자료 수집 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https://ko.wikipedia.org/wiki/%EC%82%AC%EB%AC%BC_%</a:t>
            </a:r>
            <a:r>
              <a:rPr lang="en-US" altLang="ko-KR" sz="1600" dirty="0" smtClean="0">
                <a:hlinkClick r:id="rId2"/>
              </a:rPr>
              <a:t>EC%9D%B8%ED%84%B0%EB%84%B7#cite_note-26</a:t>
            </a:r>
            <a:endParaRPr lang="en-US" altLang="ko-KR" sz="1600" dirty="0" smtClean="0"/>
          </a:p>
          <a:p>
            <a:r>
              <a:rPr lang="en-US" altLang="ko-KR" sz="1600" dirty="0">
                <a:hlinkClick r:id="rId3"/>
              </a:rPr>
              <a:t>http://</a:t>
            </a:r>
            <a:r>
              <a:rPr lang="en-US" altLang="ko-KR" sz="1600" dirty="0" smtClean="0">
                <a:hlinkClick r:id="rId3"/>
              </a:rPr>
              <a:t>sgsg.hankyung.com/apps.frm/news.view?nkey=2014012000414000051&amp;c1=04&amp;c2=01</a:t>
            </a:r>
            <a:endParaRPr lang="en-US" altLang="ko-KR" sz="1600" dirty="0" smtClean="0"/>
          </a:p>
          <a:p>
            <a:r>
              <a:rPr lang="en-US" altLang="ko-KR" sz="1600" dirty="0">
                <a:hlinkClick r:id="rId4"/>
              </a:rPr>
              <a:t>http://</a:t>
            </a:r>
            <a:r>
              <a:rPr lang="en-US" altLang="ko-KR" sz="1600" dirty="0" smtClean="0">
                <a:hlinkClick r:id="rId4"/>
              </a:rPr>
              <a:t>www.joinc.co.kr/w/man/12/MQTT/Tutorial</a:t>
            </a:r>
            <a:endParaRPr lang="en-US" altLang="ko-KR" sz="1600" dirty="0" smtClean="0"/>
          </a:p>
          <a:p>
            <a:r>
              <a:rPr lang="en-US" altLang="ko-KR" sz="1600" dirty="0">
                <a:hlinkClick r:id="rId5"/>
              </a:rPr>
              <a:t>http://</a:t>
            </a:r>
            <a:r>
              <a:rPr lang="en-US" altLang="ko-KR" sz="1600" dirty="0" smtClean="0">
                <a:hlinkClick r:id="rId5"/>
              </a:rPr>
              <a:t>techholic.co.kr/archives/22636</a:t>
            </a:r>
            <a:endParaRPr lang="en-US" altLang="ko-KR" sz="1600" dirty="0" smtClean="0"/>
          </a:p>
          <a:p>
            <a:r>
              <a:rPr lang="ko-KR" altLang="en-US" sz="1600" dirty="0" smtClean="0"/>
              <a:t>사진들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err="1" smtClean="0"/>
              <a:t>httpjobcoding.netfeedviewfeedIdx</a:t>
            </a:r>
            <a:r>
              <a:rPr lang="en-US" altLang="ko-KR" sz="1600" dirty="0" smtClean="0"/>
              <a:t>=24237</a:t>
            </a:r>
            <a:endParaRPr lang="en-US" altLang="ko-KR" sz="1600" dirty="0"/>
          </a:p>
          <a:p>
            <a:r>
              <a:rPr lang="en-US" altLang="ko-KR" sz="1600" dirty="0"/>
              <a:t>http://</a:t>
            </a:r>
            <a:r>
              <a:rPr lang="en-US" altLang="ko-KR" sz="1600" dirty="0" smtClean="0"/>
              <a:t>samsungsemiconstory.com/605</a:t>
            </a:r>
            <a:endParaRPr lang="en-US" altLang="ko-KR" sz="1600" dirty="0"/>
          </a:p>
          <a:p>
            <a:r>
              <a:rPr lang="ko-KR" altLang="en-US" sz="1600" dirty="0"/>
              <a:t>자동차 </a:t>
            </a:r>
            <a:r>
              <a:rPr lang="en-US" altLang="ko-KR" sz="1600" dirty="0"/>
              <a:t>: http://pngimg.com/img/car/mercedes</a:t>
            </a:r>
          </a:p>
          <a:p>
            <a:r>
              <a:rPr lang="ko-KR" altLang="en-US" sz="1600" dirty="0"/>
              <a:t>전기 </a:t>
            </a:r>
            <a:r>
              <a:rPr lang="en-US" altLang="ko-KR" sz="1600" dirty="0"/>
              <a:t>: https://www.google.co.kr/search?q=%EC%82%AC%EB%AC%BC%EC%9D%B8%ED%84%B0%EB%84%B7&amp;biw=1477&amp;bih=738&amp;source=lnms&amp;tbm=isch&amp;sa=X&amp;ved=0ahUKEwjvxKbv4erMAhXFnaYKHSqJBQMQ_AUIBigB#tbm=isch&amp;q=%</a:t>
            </a:r>
            <a:r>
              <a:rPr lang="en-US" altLang="ko-KR" sz="1600" dirty="0" smtClean="0"/>
              <a:t>EC%A0%84%EA%B8%B0.png&amp;imgrc=0CeGdVVMqiuoNM%3A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4597-6CBC-4664-8E64-BB74561CA39D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331166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200" dirty="0"/>
              <a:t>카드 </a:t>
            </a:r>
            <a:r>
              <a:rPr lang="en-US" altLang="ko-KR" sz="1200" dirty="0"/>
              <a:t>: http://pjsoft.co.kr/?c=16&amp;p=18&amp;recnum=7&amp;type=review&amp;uid=426</a:t>
            </a:r>
          </a:p>
          <a:p>
            <a:r>
              <a:rPr lang="ko-KR" altLang="en-US" sz="1200" dirty="0"/>
              <a:t>건물 </a:t>
            </a:r>
            <a:r>
              <a:rPr lang="en-US" altLang="ko-KR" sz="1200" dirty="0"/>
              <a:t>: http://korea-ad.kr/sub/sub01-1.php</a:t>
            </a:r>
          </a:p>
          <a:p>
            <a:r>
              <a:rPr lang="ko-KR" altLang="en-US" sz="1200" dirty="0"/>
              <a:t>가전제품 </a:t>
            </a:r>
            <a:r>
              <a:rPr lang="en-US" altLang="ko-KR" sz="1200" dirty="0"/>
              <a:t>: https://www.google.co.kr/search?q=%EA%B0%80%EC%A0%84%EC%A0%9C%ED%92%88.png&amp;biw=1536&amp;bih=768&amp;source=lnms&amp;tbm=isch&amp;sa=X&amp;ved=0ahUKEwjbs-SY8erMAhVCNqYKHYnuAy0Q_AUIBigB#tbm=isch&amp;q=tv.png&amp;imgrc=puzimDgbQAk9ZM%3A</a:t>
            </a:r>
          </a:p>
          <a:p>
            <a:r>
              <a:rPr lang="ko-KR" altLang="en-US" sz="1200" dirty="0" err="1"/>
              <a:t>웨어러블</a:t>
            </a:r>
            <a:r>
              <a:rPr lang="ko-KR" altLang="en-US" sz="1200" dirty="0"/>
              <a:t> </a:t>
            </a:r>
            <a:r>
              <a:rPr lang="en-US" altLang="ko-KR" sz="1200" dirty="0"/>
              <a:t>: http://www.piscomu.com/PC_News/222130</a:t>
            </a:r>
          </a:p>
          <a:p>
            <a:r>
              <a:rPr lang="ko-KR" altLang="en-US" sz="1200" dirty="0"/>
              <a:t>보안 </a:t>
            </a:r>
            <a:r>
              <a:rPr lang="en-US" altLang="ko-KR" sz="1200" dirty="0"/>
              <a:t>: https://www.google.co.kr/search?q=%EA%B0%80%EC%A0%84%EC%A0%9C%ED%92%88.png&amp;biw=1536&amp;bih=768&amp;source=lnms&amp;tbm=isch&amp;sa=X&amp;ved=0ahUKEwjbs-SY8erMAhVCNqYKHYnuAy0Q_AUIBigB#tbm=isch&amp;q=%EB%B3%B4%EC%95%88.png&amp;imgrc=o42i4PjIPBfEsM%3A</a:t>
            </a:r>
          </a:p>
          <a:p>
            <a:r>
              <a:rPr lang="ko-KR" altLang="en-US" sz="1200" dirty="0" err="1"/>
              <a:t>원격추적</a:t>
            </a:r>
            <a:r>
              <a:rPr lang="ko-KR" altLang="en-US" sz="1200" dirty="0"/>
              <a:t> </a:t>
            </a:r>
            <a:r>
              <a:rPr lang="en-US" altLang="ko-KR" sz="1200" dirty="0"/>
              <a:t>: https://www.google.co.kr/search?q=%EA%B0%80%EC%A0%84%EC%A0%9C%ED%92%88.png&amp;biw=1536&amp;bih=768&amp;source=lnms&amp;tbm=isch&amp;sa=X&amp;ved=0ahUKEwjbs-SY8erMAhVCNqYKHYnuAy0Q_AUIBigB#tbm=isch&amp;q=gps.png&amp;imgrc=3a6CtK6Yi7J7MM%3A</a:t>
            </a:r>
          </a:p>
          <a:p>
            <a:r>
              <a:rPr lang="en-US" altLang="ko-KR" sz="1200" dirty="0" err="1"/>
              <a:t>mqtt</a:t>
            </a:r>
            <a:r>
              <a:rPr lang="en-US" altLang="ko-KR" sz="1200" dirty="0"/>
              <a:t> : http://www.joinc.co.kr/w/man/12/MQTT/Tutorial</a:t>
            </a:r>
          </a:p>
          <a:p>
            <a:r>
              <a:rPr lang="ko-KR" altLang="en-US" sz="1200" dirty="0"/>
              <a:t>산업부문 </a:t>
            </a:r>
            <a:r>
              <a:rPr lang="en-US" altLang="ko-KR" sz="1200" dirty="0"/>
              <a:t>: http://blogs.opentext.com/how-the-internet-of-things-will-impact-b2b-and-global-supply-chains-by-opentext/</a:t>
            </a:r>
          </a:p>
          <a:p>
            <a:r>
              <a:rPr lang="en-US" altLang="ko-KR" sz="1200" dirty="0"/>
              <a:t>b23 </a:t>
            </a:r>
            <a:r>
              <a:rPr lang="ko-KR" altLang="en-US" sz="1200" dirty="0"/>
              <a:t>정리 </a:t>
            </a:r>
            <a:r>
              <a:rPr lang="en-US" altLang="ko-KR" sz="1200" dirty="0"/>
              <a:t>: https://www.google.co.kr/search?q=b2b&amp;biw=1536&amp;bih=768&amp;source=lnms&amp;tbm=isch&amp;sa=X&amp;ved=0ahUKEwjpy9XUouvMAhWBHJQKHU3_By4Q_AUIBigB#tbm=isch&amp;q=iot+b2g&amp;imgdii=eLjkq20t--QL2M%3A%3BeLjkq20t--QL2M%3A%3BTDGaYKNgHmdqVM%3A&amp;imgrc=eLjkq20t--QL2M%3A</a:t>
            </a:r>
          </a:p>
          <a:p>
            <a:r>
              <a:rPr lang="ko-KR" altLang="en-US" sz="1200" dirty="0" err="1"/>
              <a:t>하이패스</a:t>
            </a:r>
            <a:r>
              <a:rPr lang="ko-KR" altLang="en-US" sz="1200" dirty="0"/>
              <a:t> </a:t>
            </a:r>
            <a:r>
              <a:rPr lang="en-US" altLang="ko-KR" sz="1200" dirty="0"/>
              <a:t>: http://angeliot.blogspot.kr/2015_02_01_archive.html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4597-6CBC-4664-8E64-BB74561CA39D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306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6399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 IOT</a:t>
            </a:r>
            <a:r>
              <a:rPr lang="ko-KR" altLang="en-US" sz="4000" dirty="0" smtClean="0"/>
              <a:t>란</a:t>
            </a:r>
            <a:r>
              <a:rPr lang="en-US" altLang="ko-KR" sz="4000" dirty="0" smtClean="0"/>
              <a:t>?</a:t>
            </a:r>
            <a:endParaRPr lang="en-GB" altLang="en-US" sz="4000" dirty="0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1924354" y="4186237"/>
            <a:ext cx="2212975" cy="820009"/>
          </a:xfrm>
        </p:spPr>
        <p:txBody>
          <a:bodyPr anchor="ctr"/>
          <a:lstStyle/>
          <a:p>
            <a:pPr marL="0" indent="0" eaLnBrk="1" hangingPunct="1">
              <a:buNone/>
            </a:pPr>
            <a:r>
              <a:rPr lang="ko-KR" altLang="en-US" dirty="0" smtClean="0"/>
              <a:t>사물들의 </a:t>
            </a:r>
            <a:r>
              <a:rPr lang="ko-KR" altLang="en-US" dirty="0" err="1" smtClean="0"/>
              <a:t>통신센서</a:t>
            </a:r>
            <a:endParaRPr lang="en-US" altLang="en-US" dirty="0" smtClean="0"/>
          </a:p>
        </p:txBody>
      </p:sp>
      <p:sp>
        <p:nvSpPr>
          <p:cNvPr id="9223" name="Rectangle 3"/>
          <p:cNvSpPr txBox="1">
            <a:spLocks noChangeArrowheads="1"/>
          </p:cNvSpPr>
          <p:nvPr/>
        </p:nvSpPr>
        <p:spPr bwMode="auto">
          <a:xfrm>
            <a:off x="5005878" y="4186238"/>
            <a:ext cx="2214563" cy="820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marL="0" indent="0" algn="ctr" eaLnBrk="1" hangingPunct="1">
              <a:buNone/>
            </a:pPr>
            <a:r>
              <a:rPr lang="ko-KR" altLang="en-US" dirty="0" smtClean="0">
                <a:solidFill>
                  <a:srgbClr val="21140C"/>
                </a:solidFill>
              </a:rPr>
              <a:t>인터넷</a:t>
            </a:r>
            <a:endParaRPr lang="en-US" altLang="en-US" dirty="0">
              <a:solidFill>
                <a:srgbClr val="21140C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E5E01-6C74-4F44-8AAA-E538B2440F9A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3" name="덧셈 기호 2"/>
          <p:cNvSpPr/>
          <p:nvPr/>
        </p:nvSpPr>
        <p:spPr>
          <a:xfrm>
            <a:off x="4174836" y="3078018"/>
            <a:ext cx="794328" cy="7019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3084" y="2828925"/>
            <a:ext cx="1200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0767" y="2830512"/>
            <a:ext cx="120015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사물인터넷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E5E01-6C74-4F44-8AAA-E538B2440F9A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417638"/>
            <a:ext cx="9144001" cy="4545876"/>
          </a:xfrm>
        </p:spPr>
      </p:pic>
    </p:spTree>
    <p:extLst>
      <p:ext uri="{BB962C8B-B14F-4D97-AF65-F5344CB8AC3E}">
        <p14:creationId xmlns:p14="http://schemas.microsoft.com/office/powerpoint/2010/main" xmlns="" val="245817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7663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/>
              <a:t>활용</a:t>
            </a:r>
            <a:endParaRPr lang="en-US" altLang="en-US" sz="4000" dirty="0" smtClean="0"/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632017" y="1901825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cs typeface="Arial" panose="020B0604020202020204" pitchFamily="34" charset="0"/>
              </a:rPr>
              <a:t>자동차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569483" y="1901825"/>
            <a:ext cx="10631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cs typeface="Arial" panose="020B0604020202020204" pitchFamily="34" charset="0"/>
              </a:rPr>
              <a:t>전기</a:t>
            </a:r>
            <a:r>
              <a:rPr lang="en-US" altLang="ko-KR" sz="1600" dirty="0" smtClean="0">
                <a:cs typeface="Arial" panose="020B0604020202020204" pitchFamily="34" charset="0"/>
              </a:rPr>
              <a:t>,</a:t>
            </a:r>
            <a:r>
              <a:rPr lang="ko-KR" altLang="en-US" sz="1600" dirty="0" smtClean="0">
                <a:cs typeface="Arial" panose="020B0604020202020204" pitchFamily="34" charset="0"/>
              </a:rPr>
              <a:t>수도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673345" y="1901825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cs typeface="Arial" panose="020B0604020202020204" pitchFamily="34" charset="0"/>
              </a:rPr>
              <a:t>카드결제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704936" y="1901825"/>
            <a:ext cx="10631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cs typeface="Arial" panose="020B0604020202020204" pitchFamily="34" charset="0"/>
              </a:rPr>
              <a:t>건물</a:t>
            </a:r>
            <a:r>
              <a:rPr lang="en-US" altLang="ko-KR" sz="1600" dirty="0" smtClean="0">
                <a:cs typeface="Arial" panose="020B0604020202020204" pitchFamily="34" charset="0"/>
              </a:rPr>
              <a:t>,</a:t>
            </a:r>
            <a:r>
              <a:rPr lang="ko-KR" altLang="en-US" sz="1600" dirty="0" smtClean="0">
                <a:cs typeface="Arial" panose="020B0604020202020204" pitchFamily="34" charset="0"/>
              </a:rPr>
              <a:t>설비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545300" y="3516313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cs typeface="Arial" panose="020B0604020202020204" pitchFamily="34" charset="0"/>
              </a:rPr>
              <a:t>가전제품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827602" y="3516313"/>
            <a:ext cx="59503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 smtClean="0">
                <a:cs typeface="Arial" panose="020B0604020202020204" pitchFamily="34" charset="0"/>
              </a:rPr>
              <a:t>보안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673342" y="3516313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 err="1" smtClean="0">
                <a:cs typeface="Arial" panose="020B0604020202020204" pitchFamily="34" charset="0"/>
              </a:rPr>
              <a:t>웨어러블</a:t>
            </a:r>
            <a:endParaRPr lang="en-GB" altLang="en-US" sz="1600" dirty="0">
              <a:cs typeface="Arial" panose="020B0604020202020204" pitchFamily="34" charset="0"/>
            </a:endParaRP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5733792" y="3516313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600" smtClean="0">
                <a:cs typeface="Arial" panose="020B0604020202020204" pitchFamily="34" charset="0"/>
              </a:rPr>
              <a:t>원격추적</a:t>
            </a:r>
            <a:endParaRPr lang="en-GB" altLang="en-US" sz="1600" dirty="0">
              <a:cs typeface="Arial" panose="020B0604020202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56D77-2A29-478C-8A37-7C1F8AA45704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6494" y="2494449"/>
            <a:ext cx="1291263" cy="526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1867" y="2393343"/>
            <a:ext cx="746506" cy="7465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60954" y="2351507"/>
            <a:ext cx="830178" cy="8301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1329" y="2240379"/>
            <a:ext cx="699487" cy="10348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7929" y="3859854"/>
            <a:ext cx="850061" cy="7429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9558" y="3854867"/>
            <a:ext cx="956884" cy="9568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5216" y="3933479"/>
            <a:ext cx="1084113" cy="80394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33792" y="3854867"/>
            <a:ext cx="1022161" cy="106933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7343" y="1459221"/>
            <a:ext cx="4409313" cy="4744421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E5E01-6C74-4F44-8AAA-E538B2440F9A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5269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M2M,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, IoE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250" y="1624806"/>
            <a:ext cx="5905500" cy="4476750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E5E01-6C74-4F44-8AAA-E538B2440F9A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39321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z="4000" dirty="0" smtClean="0"/>
              <a:t>기술적 바탕</a:t>
            </a:r>
            <a:endParaRPr lang="en-US" altLang="en-US" sz="40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8938"/>
            <a:ext cx="8229600" cy="4525962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신원 확인을 위한 </a:t>
            </a:r>
            <a:r>
              <a:rPr lang="en-US" altLang="ko-KR" dirty="0" smtClean="0"/>
              <a:t>IP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일괄된 정보전달을 위한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표준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다양한 감지 기능이 있는 센서</a:t>
            </a:r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원격 조정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4597-6CBC-4664-8E64-BB74561CA39D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57198" y="2148898"/>
            <a:ext cx="3529602" cy="256020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7838"/>
          </a:xfrm>
        </p:spPr>
        <p:txBody>
          <a:bodyPr/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OASIS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MQTT</a:t>
            </a:r>
            <a:r>
              <a:rPr lang="ko-KR" altLang="en-US" dirty="0" smtClean="0"/>
              <a:t>를 사물 인터넷의 표준규약으로 </a:t>
            </a:r>
            <a:r>
              <a:rPr lang="ko-KR" altLang="en-US" dirty="0" err="1" smtClean="0"/>
              <a:t>사용중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MQTT</a:t>
            </a:r>
            <a:r>
              <a:rPr lang="ko-KR" altLang="en-US" dirty="0"/>
              <a:t>는 저전력</a:t>
            </a:r>
            <a:r>
              <a:rPr lang="en-US" altLang="ko-KR" dirty="0"/>
              <a:t>, </a:t>
            </a:r>
            <a:r>
              <a:rPr lang="ko-KR" altLang="en-US" dirty="0"/>
              <a:t>신뢰할 수 없는 네트워크</a:t>
            </a:r>
            <a:r>
              <a:rPr lang="en-US" altLang="ko-KR" dirty="0"/>
              <a:t>, No TCP/IP </a:t>
            </a:r>
            <a:r>
              <a:rPr lang="ko-KR" altLang="en-US" dirty="0"/>
              <a:t>기반에서 운용할 수 있다는 장점이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소형기기의</a:t>
            </a:r>
            <a:r>
              <a:rPr lang="ko-KR" altLang="en-US" dirty="0" smtClean="0"/>
              <a:t> </a:t>
            </a:r>
            <a:r>
              <a:rPr lang="ko-KR" altLang="en-US" dirty="0"/>
              <a:t>제어와 </a:t>
            </a:r>
            <a:r>
              <a:rPr lang="ko-KR" altLang="en-US" dirty="0" err="1"/>
              <a:t>센서정보</a:t>
            </a:r>
            <a:r>
              <a:rPr lang="ko-KR" altLang="en-US" dirty="0"/>
              <a:t> 수집에 유리하다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E4597-6CBC-4664-8E64-BB74561CA39D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xmlns="" val="17331779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Map">
      <a:dk1>
        <a:srgbClr val="5E1100"/>
      </a:dk1>
      <a:lt1>
        <a:srgbClr val="151515"/>
      </a:lt1>
      <a:dk2>
        <a:srgbClr val="151515"/>
      </a:dk2>
      <a:lt2>
        <a:srgbClr val="E7E7E7"/>
      </a:lt2>
      <a:accent1>
        <a:srgbClr val="5E1100"/>
      </a:accent1>
      <a:accent2>
        <a:srgbClr val="068858"/>
      </a:accent2>
      <a:accent3>
        <a:srgbClr val="C7DA0B"/>
      </a:accent3>
      <a:accent4>
        <a:srgbClr val="7F7F7F"/>
      </a:accent4>
      <a:accent5>
        <a:srgbClr val="231F20"/>
      </a:accent5>
      <a:accent6>
        <a:srgbClr val="000000"/>
      </a:accent6>
      <a:hlink>
        <a:srgbClr val="871800"/>
      </a:hlink>
      <a:folHlink>
        <a:srgbClr val="5E11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1088</TotalTime>
  <Words>399</Words>
  <Application>Microsoft Office PowerPoint</Application>
  <PresentationFormat>화면 슬라이드 쇼(4:3)</PresentationFormat>
  <Paragraphs>122</Paragraphs>
  <Slides>24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Default Design</vt:lpstr>
      <vt:lpstr>슬라이드 1</vt:lpstr>
      <vt:lpstr>목차</vt:lpstr>
      <vt:lpstr> IOT란?</vt:lpstr>
      <vt:lpstr>사물인터넷</vt:lpstr>
      <vt:lpstr>활용</vt:lpstr>
      <vt:lpstr>개념도</vt:lpstr>
      <vt:lpstr>M2M, IoT, IoE</vt:lpstr>
      <vt:lpstr>기술적 바탕</vt:lpstr>
      <vt:lpstr>MQTT</vt:lpstr>
      <vt:lpstr>MQTT</vt:lpstr>
      <vt:lpstr>사용사례</vt:lpstr>
      <vt:lpstr>B2C</vt:lpstr>
      <vt:lpstr>B2C</vt:lpstr>
      <vt:lpstr>B2C</vt:lpstr>
      <vt:lpstr>B2B</vt:lpstr>
      <vt:lpstr>B2B</vt:lpstr>
      <vt:lpstr>B2G</vt:lpstr>
      <vt:lpstr>정리</vt:lpstr>
      <vt:lpstr>문제점</vt:lpstr>
      <vt:lpstr>향후 전망</vt:lpstr>
      <vt:lpstr>향후 전망</vt:lpstr>
      <vt:lpstr>향후 전망</vt:lpstr>
      <vt:lpstr>출처</vt:lpstr>
      <vt:lpstr>출처</vt:lpstr>
    </vt:vector>
  </TitlesOfParts>
  <Company>Clearly Presented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Marbles PowerPoint Template</dc:title>
  <dc:creator>Presentation Magazine</dc:creator>
  <cp:lastModifiedBy>user</cp:lastModifiedBy>
  <cp:revision>107</cp:revision>
  <dcterms:created xsi:type="dcterms:W3CDTF">2009-11-03T13:35:13Z</dcterms:created>
  <dcterms:modified xsi:type="dcterms:W3CDTF">2016-05-29T11:49:07Z</dcterms:modified>
</cp:coreProperties>
</file>