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10"/>
  </p:notesMasterIdLst>
  <p:sldIdLst>
    <p:sldId id="256" r:id="rId2"/>
    <p:sldId id="258" r:id="rId3"/>
    <p:sldId id="257" r:id="rId4"/>
    <p:sldId id="260"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0" d="100"/>
          <a:sy n="120" d="100"/>
        </p:scale>
        <p:origin x="-13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C40842-66CF-8744-B26D-6F666C403F07}" type="datetimeFigureOut">
              <a:rPr lang="en-US" smtClean="0"/>
              <a:t>2/19/17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332FC-6D1C-0649-B651-87964339598A}" type="slidenum">
              <a:rPr lang="en-US" smtClean="0"/>
              <a:t>‹#›</a:t>
            </a:fld>
            <a:endParaRPr lang="en-US"/>
          </a:p>
        </p:txBody>
      </p:sp>
    </p:spTree>
    <p:extLst>
      <p:ext uri="{BB962C8B-B14F-4D97-AF65-F5344CB8AC3E}">
        <p14:creationId xmlns:p14="http://schemas.microsoft.com/office/powerpoint/2010/main" val="6876513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2/19/17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2/19/17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2/19/17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2/19/17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2/19/17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2/19/17</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Application_programming_interfa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twitter.com/overview/ap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witter.com/signup" TargetMode="External"/><Relationship Id="rId3" Type="http://schemas.openxmlformats.org/officeDocument/2006/relationships/hyperlink" Target="https://apps.twitter.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How to interact with an API to collect data </a:t>
            </a:r>
            <a:endParaRPr lang="en-US" dirty="0"/>
          </a:p>
        </p:txBody>
      </p:sp>
      <p:sp>
        <p:nvSpPr>
          <p:cNvPr id="3" name="Title 2"/>
          <p:cNvSpPr>
            <a:spLocks noGrp="1"/>
          </p:cNvSpPr>
          <p:nvPr>
            <p:ph type="ctrTitle"/>
          </p:nvPr>
        </p:nvSpPr>
        <p:spPr>
          <a:xfrm>
            <a:off x="-1" y="783167"/>
            <a:ext cx="9450917" cy="2694747"/>
          </a:xfrm>
        </p:spPr>
        <p:txBody>
          <a:bodyPr/>
          <a:lstStyle/>
          <a:p>
            <a:r>
              <a:rPr lang="en-US" sz="4000" dirty="0" smtClean="0"/>
              <a:t>BDAA Spring </a:t>
            </a:r>
            <a:r>
              <a:rPr lang="uk-UA" sz="4000" dirty="0" smtClean="0"/>
              <a:t>’</a:t>
            </a:r>
            <a:r>
              <a:rPr lang="en-US" sz="4000" dirty="0" smtClean="0"/>
              <a:t>17 Workshop Series</a:t>
            </a:r>
            <a:br>
              <a:rPr lang="en-US" sz="4000" dirty="0" smtClean="0"/>
            </a:br>
            <a:r>
              <a:rPr lang="en-US" sz="4000" dirty="0" err="1" smtClean="0"/>
              <a:t>i</a:t>
            </a:r>
            <a:r>
              <a:rPr lang="en-US" sz="4000" dirty="0" smtClean="0"/>
              <a:t>: Data Collection</a:t>
            </a:r>
            <a:endParaRPr lang="en-US" sz="4000" dirty="0"/>
          </a:p>
        </p:txBody>
      </p:sp>
    </p:spTree>
    <p:extLst>
      <p:ext uri="{BB962C8B-B14F-4D97-AF65-F5344CB8AC3E}">
        <p14:creationId xmlns:p14="http://schemas.microsoft.com/office/powerpoint/2010/main" val="192765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850" y="2243138"/>
            <a:ext cx="5952067" cy="1143000"/>
          </a:xfrm>
        </p:spPr>
        <p:txBody>
          <a:bodyPr/>
          <a:lstStyle/>
          <a:p>
            <a:r>
              <a:rPr lang="en-US" sz="6600" dirty="0" smtClean="0"/>
              <a:t>What is an API?</a:t>
            </a:r>
            <a:endParaRPr lang="en-US" sz="6600" dirty="0"/>
          </a:p>
        </p:txBody>
      </p:sp>
    </p:spTree>
    <p:extLst>
      <p:ext uri="{BB962C8B-B14F-4D97-AF65-F5344CB8AC3E}">
        <p14:creationId xmlns:p14="http://schemas.microsoft.com/office/powerpoint/2010/main" val="244623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API Definition:</a:t>
            </a:r>
            <a:endParaRPr lang="en-US" sz="4400" dirty="0"/>
          </a:p>
        </p:txBody>
      </p:sp>
      <p:sp>
        <p:nvSpPr>
          <p:cNvPr id="3" name="Content Placeholder 2"/>
          <p:cNvSpPr>
            <a:spLocks noGrp="1"/>
          </p:cNvSpPr>
          <p:nvPr>
            <p:ph sz="quarter" idx="13"/>
          </p:nvPr>
        </p:nvSpPr>
        <p:spPr>
          <a:xfrm>
            <a:off x="264583" y="1600200"/>
            <a:ext cx="8657167" cy="4114800"/>
          </a:xfrm>
        </p:spPr>
        <p:txBody>
          <a:bodyPr>
            <a:noAutofit/>
          </a:bodyPr>
          <a:lstStyle/>
          <a:p>
            <a:r>
              <a:rPr lang="en-US" sz="2600" dirty="0" smtClean="0"/>
              <a:t>“In computer programming, an application programming interface [API] is a set of subroutine definitions, protocols, and tools for building application software. In general terms, it’s a set of clearly defined </a:t>
            </a:r>
            <a:r>
              <a:rPr lang="en-US" sz="2600" b="1" dirty="0" smtClean="0">
                <a:solidFill>
                  <a:srgbClr val="FF0000"/>
                </a:solidFill>
              </a:rPr>
              <a:t>methods of communication between the various software components</a:t>
            </a:r>
            <a:r>
              <a:rPr lang="en-US" sz="2600" dirty="0" smtClean="0"/>
              <a:t>”</a:t>
            </a:r>
          </a:p>
          <a:p>
            <a:r>
              <a:rPr lang="en-US" sz="2600" dirty="0" smtClean="0"/>
              <a:t>“Just </a:t>
            </a:r>
            <a:r>
              <a:rPr lang="en-US" sz="2600" dirty="0"/>
              <a:t>as a graphical user interface makes it easier for people to use programs, application programming interfaces make it easier for developers to use certain technologies in building applications</a:t>
            </a:r>
            <a:r>
              <a:rPr lang="en-US" sz="2600" dirty="0" smtClean="0"/>
              <a:t>.”</a:t>
            </a:r>
          </a:p>
        </p:txBody>
      </p:sp>
      <p:sp>
        <p:nvSpPr>
          <p:cNvPr id="5" name="Footer Placeholder 4"/>
          <p:cNvSpPr>
            <a:spLocks noGrp="1"/>
          </p:cNvSpPr>
          <p:nvPr>
            <p:ph type="ftr" sz="quarter" idx="11"/>
          </p:nvPr>
        </p:nvSpPr>
        <p:spPr>
          <a:xfrm>
            <a:off x="609599" y="6356350"/>
            <a:ext cx="4544483" cy="365125"/>
          </a:xfrm>
        </p:spPr>
        <p:txBody>
          <a:bodyPr/>
          <a:lstStyle/>
          <a:p>
            <a:r>
              <a:rPr lang="en-US" dirty="0" smtClean="0">
                <a:hlinkClick r:id="rId2"/>
              </a:rPr>
              <a:t>https://en.wikipedia.org/wiki/Application_programming_interface</a:t>
            </a:r>
            <a:endParaRPr lang="en-US" dirty="0"/>
          </a:p>
          <a:p>
            <a:endParaRPr lang="en-US" dirty="0"/>
          </a:p>
        </p:txBody>
      </p:sp>
    </p:spTree>
    <p:extLst>
      <p:ext uri="{BB962C8B-B14F-4D97-AF65-F5344CB8AC3E}">
        <p14:creationId xmlns:p14="http://schemas.microsoft.com/office/powerpoint/2010/main" val="28871405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API EXAMPLEs:</a:t>
            </a:r>
            <a:endParaRPr lang="en-US" sz="4400" dirty="0"/>
          </a:p>
        </p:txBody>
      </p:sp>
      <p:sp>
        <p:nvSpPr>
          <p:cNvPr id="3" name="Content Placeholder 2"/>
          <p:cNvSpPr>
            <a:spLocks noGrp="1"/>
          </p:cNvSpPr>
          <p:nvPr>
            <p:ph sz="quarter" idx="13"/>
          </p:nvPr>
        </p:nvSpPr>
        <p:spPr/>
        <p:txBody>
          <a:bodyPr/>
          <a:lstStyle/>
          <a:p>
            <a:r>
              <a:rPr lang="en-US" dirty="0" smtClean="0"/>
              <a:t>Open </a:t>
            </a:r>
            <a:r>
              <a:rPr lang="en-US" dirty="0"/>
              <a:t>Database Connectivity (ODBC</a:t>
            </a:r>
            <a:r>
              <a:rPr lang="en-US" dirty="0" smtClean="0"/>
              <a:t>)</a:t>
            </a:r>
          </a:p>
          <a:p>
            <a:r>
              <a:rPr lang="en-US" dirty="0"/>
              <a:t>Java Database Connectivity (JDBC) </a:t>
            </a:r>
            <a:endParaRPr lang="en-US" dirty="0" smtClean="0"/>
          </a:p>
          <a:p>
            <a:endParaRPr lang="en-US" dirty="0"/>
          </a:p>
        </p:txBody>
      </p:sp>
      <p:pic>
        <p:nvPicPr>
          <p:cNvPr id="4" name="Picture 3"/>
          <p:cNvPicPr>
            <a:picLocks noChangeAspect="1"/>
          </p:cNvPicPr>
          <p:nvPr/>
        </p:nvPicPr>
        <p:blipFill>
          <a:blip r:embed="rId2"/>
          <a:stretch>
            <a:fillRect/>
          </a:stretch>
        </p:blipFill>
        <p:spPr>
          <a:xfrm>
            <a:off x="1005417" y="2362401"/>
            <a:ext cx="6053666" cy="3456316"/>
          </a:xfrm>
          <a:prstGeom prst="rect">
            <a:avLst/>
          </a:prstGeom>
        </p:spPr>
      </p:pic>
      <p:sp>
        <p:nvSpPr>
          <p:cNvPr id="5" name="Footer Placeholder 4"/>
          <p:cNvSpPr>
            <a:spLocks noGrp="1"/>
          </p:cNvSpPr>
          <p:nvPr>
            <p:ph type="ftr" sz="quarter" idx="11"/>
          </p:nvPr>
        </p:nvSpPr>
        <p:spPr/>
        <p:txBody>
          <a:bodyPr/>
          <a:lstStyle/>
          <a:p>
            <a:r>
              <a:rPr lang="en-US" smtClean="0"/>
              <a:t>http://www.webopedia.com/TERM/A/API.html</a:t>
            </a:r>
            <a:endParaRPr lang="en-US"/>
          </a:p>
        </p:txBody>
      </p:sp>
    </p:spTree>
    <p:extLst>
      <p:ext uri="{BB962C8B-B14F-4D97-AF65-F5344CB8AC3E}">
        <p14:creationId xmlns:p14="http://schemas.microsoft.com/office/powerpoint/2010/main" val="3529552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Web API’s</a:t>
            </a:r>
            <a:endParaRPr lang="en-US" sz="4400" dirty="0"/>
          </a:p>
        </p:txBody>
      </p:sp>
      <p:sp>
        <p:nvSpPr>
          <p:cNvPr id="3" name="Content Placeholder 2"/>
          <p:cNvSpPr>
            <a:spLocks noGrp="1"/>
          </p:cNvSpPr>
          <p:nvPr>
            <p:ph sz="quarter" idx="13"/>
          </p:nvPr>
        </p:nvSpPr>
        <p:spPr/>
        <p:txBody>
          <a:bodyPr>
            <a:normAutofit/>
          </a:bodyPr>
          <a:lstStyle/>
          <a:p>
            <a:r>
              <a:rPr lang="en-US" sz="2600" dirty="0" smtClean="0"/>
              <a:t>“Web </a:t>
            </a:r>
            <a:r>
              <a:rPr lang="en-US" sz="2600" dirty="0"/>
              <a:t>APIs are the defined interfaces through which interactions happen between an enterprise and applications that use its assets</a:t>
            </a:r>
            <a:r>
              <a:rPr lang="en-US" sz="2600" dirty="0" smtClean="0"/>
              <a:t>.”</a:t>
            </a:r>
          </a:p>
          <a:p>
            <a:r>
              <a:rPr lang="en-US" sz="2600" dirty="0" smtClean="0"/>
              <a:t>“When </a:t>
            </a:r>
            <a:r>
              <a:rPr lang="en-US" sz="2600" dirty="0"/>
              <a:t>used in the context of web development, an API is typically defined as a set of Hypertext Transfer Protocol (HTTP) request messages, along with a definition of the structure of response messages, which is usually in an Extensible Markup Language (XML) or JavaScript Object Notation (JSON) format</a:t>
            </a:r>
            <a:r>
              <a:rPr lang="en-US" sz="2600" dirty="0" smtClean="0"/>
              <a:t>.”</a:t>
            </a:r>
            <a:endParaRPr lang="en-US" sz="2600" dirty="0"/>
          </a:p>
        </p:txBody>
      </p:sp>
    </p:spTree>
    <p:extLst>
      <p:ext uri="{BB962C8B-B14F-4D97-AF65-F5344CB8AC3E}">
        <p14:creationId xmlns:p14="http://schemas.microsoft.com/office/powerpoint/2010/main" val="389856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Twitter </a:t>
            </a:r>
            <a:r>
              <a:rPr lang="en-US" sz="4400" dirty="0" err="1" smtClean="0"/>
              <a:t>APi</a:t>
            </a:r>
            <a:r>
              <a:rPr lang="en-US" sz="4400" dirty="0" smtClean="0"/>
              <a:t>(s)</a:t>
            </a:r>
            <a:endParaRPr lang="en-US" sz="4400" dirty="0"/>
          </a:p>
        </p:txBody>
      </p:sp>
      <p:sp>
        <p:nvSpPr>
          <p:cNvPr id="3" name="Content Placeholder 2"/>
          <p:cNvSpPr>
            <a:spLocks noGrp="1"/>
          </p:cNvSpPr>
          <p:nvPr>
            <p:ph sz="quarter" idx="13"/>
          </p:nvPr>
        </p:nvSpPr>
        <p:spPr/>
        <p:txBody>
          <a:bodyPr>
            <a:normAutofit fontScale="85000" lnSpcReduction="20000"/>
          </a:bodyPr>
          <a:lstStyle/>
          <a:p>
            <a:r>
              <a:rPr lang="en-US" dirty="0" smtClean="0"/>
              <a:t>REST APIS</a:t>
            </a:r>
          </a:p>
          <a:p>
            <a:pPr lvl="1"/>
            <a:r>
              <a:rPr lang="en-US" dirty="0" smtClean="0"/>
              <a:t>“The </a:t>
            </a:r>
            <a:r>
              <a:rPr lang="en-US" dirty="0"/>
              <a:t>REST APIs provide programmatic access to read and write Twitter data. Create a new Tweet, read user profile and follower data, and more. The REST API identifies Twitter applications and users using </a:t>
            </a:r>
            <a:r>
              <a:rPr lang="en-US" dirty="0" err="1"/>
              <a:t>OAuth</a:t>
            </a:r>
            <a:r>
              <a:rPr lang="en-US" dirty="0"/>
              <a:t>; responses are in JSON format</a:t>
            </a:r>
            <a:r>
              <a:rPr lang="en-US" dirty="0" smtClean="0"/>
              <a:t>.”</a:t>
            </a:r>
          </a:p>
          <a:p>
            <a:pPr lvl="1"/>
            <a:r>
              <a:rPr lang="en-US" dirty="0" smtClean="0"/>
              <a:t>“If </a:t>
            </a:r>
            <a:r>
              <a:rPr lang="en-US" dirty="0"/>
              <a:t>your intention is to monitor or process Tweets in real-time, consider using the Streaming API </a:t>
            </a:r>
            <a:r>
              <a:rPr lang="en-US" dirty="0" smtClean="0"/>
              <a:t>instead”</a:t>
            </a:r>
          </a:p>
          <a:p>
            <a:pPr lvl="1"/>
            <a:r>
              <a:rPr lang="en-US" dirty="0" smtClean="0"/>
              <a:t>Uses HTTP requests e.g. GET, PUT, POST, DELETE</a:t>
            </a:r>
          </a:p>
          <a:p>
            <a:r>
              <a:rPr lang="en-US" dirty="0" smtClean="0"/>
              <a:t>STREAMING APIS</a:t>
            </a:r>
          </a:p>
          <a:p>
            <a:pPr lvl="1"/>
            <a:r>
              <a:rPr lang="en-US" dirty="0" smtClean="0"/>
              <a:t>“The </a:t>
            </a:r>
            <a:r>
              <a:rPr lang="en-US" dirty="0"/>
              <a:t>Streaming APIs give developers low latency access to Twitter’s global stream of Tweet data. A streaming client will be pushed messages indicating Tweets and other events have occurred, without any of the overhead associated with polling a REST endpoint</a:t>
            </a:r>
            <a:r>
              <a:rPr lang="en-US" dirty="0" smtClean="0"/>
              <a:t>.”</a:t>
            </a:r>
            <a:endParaRPr lang="en-US" dirty="0"/>
          </a:p>
          <a:p>
            <a:pPr lvl="1"/>
            <a:r>
              <a:rPr lang="en-US" dirty="0" smtClean="0"/>
              <a:t>“If </a:t>
            </a:r>
            <a:r>
              <a:rPr lang="en-US" dirty="0"/>
              <a:t>your intention is to conduct singular searches, read user profile information, or post Tweets, consider using the REST APIs instead</a:t>
            </a:r>
            <a:r>
              <a:rPr lang="en-US" dirty="0" smtClean="0"/>
              <a:t>.”</a:t>
            </a:r>
          </a:p>
          <a:p>
            <a:r>
              <a:rPr lang="en-US" dirty="0" smtClean="0"/>
              <a:t>TWITTER ADS API</a:t>
            </a:r>
          </a:p>
          <a:p>
            <a:pPr lvl="1"/>
            <a:r>
              <a:rPr lang="en-US" dirty="0" smtClean="0"/>
              <a:t>“The </a:t>
            </a:r>
            <a:r>
              <a:rPr lang="en-US" dirty="0"/>
              <a:t>Twitter Ads API allows partners to integrate with the Twitter advertising platform in their own advertising solutions. Selected partners have the ability to create custom tools to manage and execute Twitter Ad campaigns</a:t>
            </a:r>
            <a:r>
              <a:rPr lang="en-US" dirty="0" smtClean="0"/>
              <a:t>.”</a:t>
            </a:r>
            <a:endParaRPr lang="en-US" dirty="0"/>
          </a:p>
          <a:p>
            <a:endParaRPr lang="en-US" dirty="0"/>
          </a:p>
          <a:p>
            <a:endParaRPr lang="en-US" dirty="0"/>
          </a:p>
        </p:txBody>
      </p:sp>
      <p:sp>
        <p:nvSpPr>
          <p:cNvPr id="6" name="Footer Placeholder 5"/>
          <p:cNvSpPr>
            <a:spLocks noGrp="1"/>
          </p:cNvSpPr>
          <p:nvPr>
            <p:ph type="ftr" sz="quarter" idx="11"/>
          </p:nvPr>
        </p:nvSpPr>
        <p:spPr/>
        <p:txBody>
          <a:bodyPr/>
          <a:lstStyle/>
          <a:p>
            <a:r>
              <a:rPr lang="en-US" dirty="0" smtClean="0">
                <a:hlinkClick r:id="rId2"/>
              </a:rPr>
              <a:t>https://dev.twitter.com/overview/api</a:t>
            </a:r>
            <a:r>
              <a:rPr lang="en-US" dirty="0" smtClean="0"/>
              <a:t> </a:t>
            </a:r>
            <a:endParaRPr lang="en-US" dirty="0"/>
          </a:p>
        </p:txBody>
      </p:sp>
    </p:spTree>
    <p:extLst>
      <p:ext uri="{BB962C8B-B14F-4D97-AF65-F5344CB8AC3E}">
        <p14:creationId xmlns:p14="http://schemas.microsoft.com/office/powerpoint/2010/main" val="354815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74638"/>
            <a:ext cx="8079317" cy="1143000"/>
          </a:xfrm>
        </p:spPr>
        <p:txBody>
          <a:bodyPr/>
          <a:lstStyle/>
          <a:p>
            <a:r>
              <a:rPr lang="en-US" dirty="0" smtClean="0"/>
              <a:t>Ready to become an app developer (</a:t>
            </a:r>
            <a:r>
              <a:rPr lang="en-US" dirty="0" err="1" smtClean="0"/>
              <a:t>kinda</a:t>
            </a:r>
            <a:r>
              <a:rPr lang="en-US" dirty="0" smtClean="0"/>
              <a:t>)?</a:t>
            </a:r>
            <a:endParaRPr lang="en-US" dirty="0"/>
          </a:p>
        </p:txBody>
      </p:sp>
      <p:sp>
        <p:nvSpPr>
          <p:cNvPr id="3" name="Content Placeholder 2"/>
          <p:cNvSpPr>
            <a:spLocks noGrp="1"/>
          </p:cNvSpPr>
          <p:nvPr>
            <p:ph sz="quarter" idx="13"/>
          </p:nvPr>
        </p:nvSpPr>
        <p:spPr>
          <a:xfrm>
            <a:off x="609600" y="1623483"/>
            <a:ext cx="7924800" cy="4114800"/>
          </a:xfrm>
        </p:spPr>
        <p:txBody>
          <a:bodyPr/>
          <a:lstStyle/>
          <a:p>
            <a:r>
              <a:rPr lang="en-US" sz="4000" dirty="0">
                <a:hlinkClick r:id="rId2"/>
              </a:rPr>
              <a:t>https://twitter.com/</a:t>
            </a:r>
            <a:r>
              <a:rPr lang="en-US" sz="4000" dirty="0" smtClean="0">
                <a:hlinkClick r:id="rId2"/>
              </a:rPr>
              <a:t>signup</a:t>
            </a:r>
            <a:endParaRPr lang="en-US" sz="4000" dirty="0" smtClean="0"/>
          </a:p>
          <a:p>
            <a:pPr lvl="1"/>
            <a:r>
              <a:rPr lang="en-US" sz="4000" dirty="0" smtClean="0"/>
              <a:t>If you DON</a:t>
            </a:r>
            <a:r>
              <a:rPr lang="uk-UA" sz="4000" dirty="0" smtClean="0"/>
              <a:t>’</a:t>
            </a:r>
            <a:r>
              <a:rPr lang="en-US" sz="4000" dirty="0" smtClean="0"/>
              <a:t>T have a twitter</a:t>
            </a:r>
            <a:endParaRPr lang="en-US" sz="4000" dirty="0"/>
          </a:p>
          <a:p>
            <a:r>
              <a:rPr lang="en-US" sz="4000" dirty="0" smtClean="0">
                <a:hlinkClick r:id="rId3"/>
              </a:rPr>
              <a:t>https</a:t>
            </a:r>
            <a:r>
              <a:rPr lang="en-US" sz="4000" dirty="0">
                <a:hlinkClick r:id="rId3"/>
              </a:rPr>
              <a:t>://apps.twitter.com</a:t>
            </a:r>
            <a:r>
              <a:rPr lang="en-US" sz="4000" dirty="0" smtClean="0">
                <a:hlinkClick r:id="rId3"/>
              </a:rPr>
              <a:t>/</a:t>
            </a:r>
            <a:endParaRPr lang="en-US" sz="4000" dirty="0" smtClean="0"/>
          </a:p>
          <a:p>
            <a:pPr lvl="1"/>
            <a:r>
              <a:rPr lang="en-US" sz="4000" dirty="0" smtClean="0"/>
              <a:t>Create your app!</a:t>
            </a:r>
          </a:p>
          <a:p>
            <a:r>
              <a:rPr lang="en-US" sz="4000" dirty="0" smtClean="0"/>
              <a:t>Set up our authorization in R</a:t>
            </a:r>
          </a:p>
          <a:p>
            <a:endParaRPr lang="en-US" dirty="0"/>
          </a:p>
        </p:txBody>
      </p:sp>
    </p:spTree>
    <p:extLst>
      <p:ext uri="{BB962C8B-B14F-4D97-AF65-F5344CB8AC3E}">
        <p14:creationId xmlns:p14="http://schemas.microsoft.com/office/powerpoint/2010/main" val="12438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a:t>
            </a:r>
            <a:endParaRPr lang="en-US" dirty="0"/>
          </a:p>
        </p:txBody>
      </p:sp>
      <p:sp>
        <p:nvSpPr>
          <p:cNvPr id="3" name="Content Placeholder 2"/>
          <p:cNvSpPr>
            <a:spLocks noGrp="1"/>
          </p:cNvSpPr>
          <p:nvPr>
            <p:ph sz="quarter" idx="13"/>
          </p:nvPr>
        </p:nvSpPr>
        <p:spPr/>
        <p:txBody>
          <a:bodyPr>
            <a:noAutofit/>
          </a:bodyPr>
          <a:lstStyle/>
          <a:p>
            <a:r>
              <a:rPr lang="en-US" sz="2800" dirty="0" smtClean="0"/>
              <a:t>Open Authorization</a:t>
            </a:r>
          </a:p>
          <a:p>
            <a:r>
              <a:rPr lang="en-US" sz="2800" dirty="0" smtClean="0"/>
              <a:t>“</a:t>
            </a:r>
            <a:r>
              <a:rPr lang="en-US" sz="2800" dirty="0" err="1" smtClean="0"/>
              <a:t>OAuth</a:t>
            </a:r>
            <a:r>
              <a:rPr lang="en-US" sz="2800" dirty="0" smtClean="0"/>
              <a:t> </a:t>
            </a:r>
            <a:r>
              <a:rPr lang="en-US" sz="2800" dirty="0"/>
              <a:t>is an open standard for authorization, commonly used as a way for Internet users to authorize websites or applications to access their information on other websites but without giving them the passwords.[1] This mechanism is used by companies such as Google, Facebook, Microsoft and Twitter to permit the users to share information about their accounts with third party applications or websites</a:t>
            </a:r>
            <a:r>
              <a:rPr lang="en-US" sz="2800" dirty="0" smtClean="0"/>
              <a:t>.”</a:t>
            </a:r>
            <a:endParaRPr lang="en-US" sz="2800" dirty="0"/>
          </a:p>
        </p:txBody>
      </p:sp>
    </p:spTree>
    <p:extLst>
      <p:ext uri="{BB962C8B-B14F-4D97-AF65-F5344CB8AC3E}">
        <p14:creationId xmlns:p14="http://schemas.microsoft.com/office/powerpoint/2010/main" val="391903092"/>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3272</TotalTime>
  <Words>549</Words>
  <Application>Microsoft Macintosh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Horizon</vt:lpstr>
      <vt:lpstr>BDAA Spring ’17 Workshop Series i: Data Collection</vt:lpstr>
      <vt:lpstr>What is an API?</vt:lpstr>
      <vt:lpstr>API Definition:</vt:lpstr>
      <vt:lpstr>API EXAMPLEs:</vt:lpstr>
      <vt:lpstr>Web API’s</vt:lpstr>
      <vt:lpstr>Twitter APi(s)</vt:lpstr>
      <vt:lpstr>Ready to become an app developer (kinda)?</vt:lpstr>
      <vt:lpstr>Oauth?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BDAA Spring ’17 Workshop Series i: Data Collection</dc:title>
  <dc:creator>Kalman Roemer</dc:creator>
  <cp:lastModifiedBy>Kalman Roemer</cp:lastModifiedBy>
  <cp:revision>10</cp:revision>
  <dcterms:created xsi:type="dcterms:W3CDTF">2017-02-19T15:18:17Z</dcterms:created>
  <dcterms:modified xsi:type="dcterms:W3CDTF">2017-02-21T21:50:24Z</dcterms:modified>
</cp:coreProperties>
</file>