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5"/>
  </p:notesMasterIdLst>
  <p:sldIdLst>
    <p:sldId id="256" r:id="rId2"/>
    <p:sldId id="258" r:id="rId3"/>
    <p:sldId id="257" r:id="rId4"/>
    <p:sldId id="268" r:id="rId5"/>
    <p:sldId id="262" r:id="rId6"/>
    <p:sldId id="260" r:id="rId7"/>
    <p:sldId id="272" r:id="rId8"/>
    <p:sldId id="271" r:id="rId9"/>
    <p:sldId id="273" r:id="rId10"/>
    <p:sldId id="259" r:id="rId11"/>
    <p:sldId id="269"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2584"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40842-66CF-8744-B26D-6F666C403F07}" type="datetimeFigureOut">
              <a:rPr lang="en-US" smtClean="0"/>
              <a:t>3/22/17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332FC-6D1C-0649-B651-87964339598A}" type="slidenum">
              <a:rPr lang="en-US" smtClean="0"/>
              <a:t>‹#›</a:t>
            </a:fld>
            <a:endParaRPr lang="en-US"/>
          </a:p>
        </p:txBody>
      </p:sp>
    </p:spTree>
    <p:extLst>
      <p:ext uri="{BB962C8B-B14F-4D97-AF65-F5344CB8AC3E}">
        <p14:creationId xmlns:p14="http://schemas.microsoft.com/office/powerpoint/2010/main" val="687651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3/22/17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3/22/17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3/22/17</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4059889"/>
            <a:ext cx="6400800" cy="1752600"/>
          </a:xfrm>
        </p:spPr>
        <p:txBody>
          <a:bodyPr/>
          <a:lstStyle/>
          <a:p>
            <a:r>
              <a:rPr lang="en-US" dirty="0" smtClean="0"/>
              <a:t>How to visualize cleaned data </a:t>
            </a:r>
            <a:endParaRPr lang="en-US" dirty="0"/>
          </a:p>
        </p:txBody>
      </p:sp>
      <p:sp>
        <p:nvSpPr>
          <p:cNvPr id="3" name="Title 2"/>
          <p:cNvSpPr>
            <a:spLocks noGrp="1"/>
          </p:cNvSpPr>
          <p:nvPr>
            <p:ph type="ctrTitle"/>
          </p:nvPr>
        </p:nvSpPr>
        <p:spPr>
          <a:xfrm>
            <a:off x="0" y="685467"/>
            <a:ext cx="9450917" cy="2694747"/>
          </a:xfrm>
        </p:spPr>
        <p:txBody>
          <a:bodyPr/>
          <a:lstStyle/>
          <a:p>
            <a:r>
              <a:rPr lang="en-US" sz="4000" dirty="0" smtClean="0"/>
              <a:t>BDAA Spring </a:t>
            </a:r>
            <a:r>
              <a:rPr lang="uk-UA" sz="4000" dirty="0" smtClean="0"/>
              <a:t>’</a:t>
            </a:r>
            <a:r>
              <a:rPr lang="en-US" sz="4000" dirty="0" smtClean="0"/>
              <a:t>17 Workshop Series</a:t>
            </a:r>
            <a:br>
              <a:rPr lang="en-US" sz="4000" dirty="0" smtClean="0"/>
            </a:br>
            <a:r>
              <a:rPr lang="en-US" sz="4000" dirty="0" err="1" smtClean="0"/>
              <a:t>iII</a:t>
            </a:r>
            <a:r>
              <a:rPr lang="en-US" sz="4000" dirty="0" smtClean="0"/>
              <a:t>: Data Visualization</a:t>
            </a:r>
            <a:endParaRPr lang="en-US" sz="4000" dirty="0"/>
          </a:p>
        </p:txBody>
      </p:sp>
    </p:spTree>
    <p:extLst>
      <p:ext uri="{BB962C8B-B14F-4D97-AF65-F5344CB8AC3E}">
        <p14:creationId xmlns:p14="http://schemas.microsoft.com/office/powerpoint/2010/main" val="192765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METHODS:</a:t>
            </a:r>
            <a:endParaRPr lang="en-US" sz="4400" dirty="0"/>
          </a:p>
        </p:txBody>
      </p:sp>
      <p:sp>
        <p:nvSpPr>
          <p:cNvPr id="3" name="Content Placeholder 2"/>
          <p:cNvSpPr>
            <a:spLocks noGrp="1"/>
          </p:cNvSpPr>
          <p:nvPr>
            <p:ph sz="quarter" idx="13"/>
          </p:nvPr>
        </p:nvSpPr>
        <p:spPr/>
        <p:txBody>
          <a:bodyPr>
            <a:normAutofit fontScale="70000" lnSpcReduction="20000"/>
          </a:bodyPr>
          <a:lstStyle/>
          <a:p>
            <a:pPr lvl="1"/>
            <a:r>
              <a:rPr lang="en-US" sz="2600" dirty="0" smtClean="0"/>
              <a:t>Coding languages:</a:t>
            </a:r>
          </a:p>
          <a:p>
            <a:pPr lvl="2"/>
            <a:r>
              <a:rPr lang="en-US" sz="2600" dirty="0" smtClean="0"/>
              <a:t>R, Python, </a:t>
            </a:r>
            <a:r>
              <a:rPr lang="en-US" sz="2600" dirty="0" err="1" smtClean="0"/>
              <a:t>Matlab</a:t>
            </a:r>
            <a:r>
              <a:rPr lang="en-US" sz="2600" dirty="0" smtClean="0"/>
              <a:t>, etc.</a:t>
            </a:r>
          </a:p>
          <a:p>
            <a:pPr lvl="3"/>
            <a:r>
              <a:rPr lang="en-US" sz="2600" dirty="0" smtClean="0"/>
              <a:t>Often use packages such as </a:t>
            </a:r>
            <a:r>
              <a:rPr lang="en-US" sz="2600" dirty="0" err="1" smtClean="0"/>
              <a:t>ggplot</a:t>
            </a:r>
            <a:endParaRPr lang="en-US" sz="2600" dirty="0" smtClean="0"/>
          </a:p>
          <a:p>
            <a:pPr lvl="1"/>
            <a:r>
              <a:rPr lang="en-US" sz="2600" dirty="0" smtClean="0"/>
              <a:t>Software</a:t>
            </a:r>
          </a:p>
          <a:p>
            <a:pPr lvl="2"/>
            <a:r>
              <a:rPr lang="en-US" sz="2600" dirty="0" smtClean="0"/>
              <a:t>Excel</a:t>
            </a:r>
          </a:p>
          <a:p>
            <a:pPr lvl="2"/>
            <a:r>
              <a:rPr lang="en-US" sz="2600" dirty="0" smtClean="0"/>
              <a:t>Tableau</a:t>
            </a:r>
          </a:p>
          <a:p>
            <a:pPr lvl="2"/>
            <a:r>
              <a:rPr lang="en-US" sz="2600" dirty="0" smtClean="0"/>
              <a:t>SAS, SPSS etc.</a:t>
            </a:r>
            <a:endParaRPr lang="en-US" sz="2600" dirty="0" smtClean="0"/>
          </a:p>
          <a:p>
            <a:pPr lvl="1"/>
            <a:r>
              <a:rPr lang="en-US" sz="2600" dirty="0" smtClean="0"/>
              <a:t>BI Services</a:t>
            </a:r>
          </a:p>
          <a:p>
            <a:pPr lvl="2"/>
            <a:r>
              <a:rPr lang="en-US" sz="2600" dirty="0" smtClean="0"/>
              <a:t>Google Charts</a:t>
            </a:r>
          </a:p>
          <a:p>
            <a:pPr lvl="2"/>
            <a:r>
              <a:rPr lang="en-US" sz="2600" dirty="0" smtClean="0"/>
              <a:t>Amazon </a:t>
            </a:r>
            <a:r>
              <a:rPr lang="en-US" sz="2600" dirty="0" err="1" smtClean="0"/>
              <a:t>Quicksight</a:t>
            </a:r>
            <a:r>
              <a:rPr lang="en-US" sz="2600" dirty="0" smtClean="0"/>
              <a:t> </a:t>
            </a:r>
          </a:p>
          <a:p>
            <a:pPr lvl="2"/>
            <a:r>
              <a:rPr lang="en-US" sz="2600" dirty="0" smtClean="0"/>
              <a:t>Microsoft Power BI</a:t>
            </a:r>
          </a:p>
          <a:p>
            <a:pPr marL="0" indent="0">
              <a:buNone/>
            </a:pPr>
            <a:endParaRPr lang="en-US" sz="2600" dirty="0"/>
          </a:p>
        </p:txBody>
      </p:sp>
    </p:spTree>
    <p:extLst>
      <p:ext uri="{BB962C8B-B14F-4D97-AF65-F5344CB8AC3E}">
        <p14:creationId xmlns:p14="http://schemas.microsoft.com/office/powerpoint/2010/main" val="38985631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GGPlot2 (Documentation: ggplot2.org)</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smtClean="0"/>
              <a:t>Implementation of </a:t>
            </a:r>
            <a:r>
              <a:rPr lang="en-US" i="1" dirty="0" smtClean="0"/>
              <a:t>Grammar of Graphics </a:t>
            </a:r>
            <a:r>
              <a:rPr lang="en-US" dirty="0" smtClean="0"/>
              <a:t>by Leland Wilkinson </a:t>
            </a:r>
          </a:p>
          <a:p>
            <a:pPr lvl="1"/>
            <a:r>
              <a:rPr lang="en-US" dirty="0" smtClean="0"/>
              <a:t>Written by Hadley Wickham at Iowa State</a:t>
            </a:r>
          </a:p>
          <a:p>
            <a:r>
              <a:rPr lang="en-US" dirty="0" smtClean="0"/>
              <a:t>BASE: “artist’s palette” model </a:t>
            </a:r>
          </a:p>
          <a:p>
            <a:pPr lvl="1"/>
            <a:r>
              <a:rPr lang="en-US" dirty="0" smtClean="0"/>
              <a:t>Start with blank canvas and layer things on</a:t>
            </a:r>
          </a:p>
          <a:p>
            <a:pPr lvl="2"/>
            <a:r>
              <a:rPr lang="en-US" dirty="0" smtClean="0"/>
              <a:t>Plot then Lines, points, text, axes, </a:t>
            </a:r>
            <a:r>
              <a:rPr lang="en-US" dirty="0" err="1" smtClean="0"/>
              <a:t>legend,fix</a:t>
            </a:r>
            <a:r>
              <a:rPr lang="en-US" dirty="0" smtClean="0"/>
              <a:t>  etc. </a:t>
            </a:r>
          </a:p>
          <a:p>
            <a:pPr lvl="1"/>
            <a:r>
              <a:rPr lang="en-US" dirty="0" smtClean="0"/>
              <a:t>CANT go back one added</a:t>
            </a:r>
          </a:p>
          <a:p>
            <a:r>
              <a:rPr lang="en-US" dirty="0" smtClean="0"/>
              <a:t>LATTICE: (boxplots </a:t>
            </a:r>
            <a:r>
              <a:rPr lang="en-US" dirty="0" err="1" smtClean="0"/>
              <a:t>etc</a:t>
            </a:r>
            <a:r>
              <a:rPr lang="en-US" dirty="0" smtClean="0"/>
              <a:t>)</a:t>
            </a:r>
          </a:p>
          <a:p>
            <a:pPr lvl="1"/>
            <a:r>
              <a:rPr lang="en-US" dirty="0" smtClean="0"/>
              <a:t>All at once </a:t>
            </a:r>
          </a:p>
          <a:p>
            <a:r>
              <a:rPr lang="en-US" dirty="0" smtClean="0"/>
              <a:t>QPLOT:</a:t>
            </a:r>
          </a:p>
          <a:p>
            <a:pPr lvl="1"/>
            <a:r>
              <a:rPr lang="en-US" dirty="0" smtClean="0"/>
              <a:t>In GGPLOT package, for more basic graphs</a:t>
            </a:r>
            <a:endParaRPr lang="en-US" dirty="0" smtClean="0"/>
          </a:p>
          <a:p>
            <a:r>
              <a:rPr lang="en-US" dirty="0" smtClean="0"/>
              <a:t>GGPLOT</a:t>
            </a:r>
            <a:r>
              <a:rPr lang="en-US" dirty="0" smtClean="0"/>
              <a:t>: combination </a:t>
            </a:r>
          </a:p>
          <a:p>
            <a:pPr lvl="1"/>
            <a:r>
              <a:rPr lang="en-US" dirty="0" smtClean="0"/>
              <a:t>Automatically deals with spacing, margins etc.</a:t>
            </a:r>
          </a:p>
          <a:p>
            <a:pPr lvl="1"/>
            <a:r>
              <a:rPr lang="en-US" dirty="0" smtClean="0"/>
              <a:t>MUCH more customization and easier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97044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LET THE GAMES BEGIN!</a:t>
            </a:r>
            <a:endParaRPr lang="en-US" sz="4400" dirty="0"/>
          </a:p>
        </p:txBody>
      </p:sp>
      <p:sp>
        <p:nvSpPr>
          <p:cNvPr id="3" name="Content Placeholder 2"/>
          <p:cNvSpPr>
            <a:spLocks noGrp="1"/>
          </p:cNvSpPr>
          <p:nvPr>
            <p:ph sz="quarter" idx="13"/>
          </p:nvPr>
        </p:nvSpPr>
        <p:spPr/>
        <p:txBody>
          <a:bodyPr>
            <a:normAutofit/>
          </a:bodyPr>
          <a:lstStyle/>
          <a:p>
            <a:r>
              <a:rPr lang="en-US" sz="6600" dirty="0" err="1" smtClean="0"/>
              <a:t>github.com</a:t>
            </a:r>
            <a:r>
              <a:rPr lang="en-US" sz="6600" dirty="0"/>
              <a:t>/</a:t>
            </a:r>
            <a:r>
              <a:rPr lang="en-US" sz="6600" dirty="0" err="1"/>
              <a:t>kalmanroemer</a:t>
            </a:r>
            <a:r>
              <a:rPr lang="en-US" sz="6600" dirty="0"/>
              <a:t>/</a:t>
            </a:r>
            <a:r>
              <a:rPr lang="en-US" sz="6600" dirty="0" err="1"/>
              <a:t>BDAAEducation</a:t>
            </a:r>
            <a:endParaRPr lang="en-US" sz="6600" dirty="0"/>
          </a:p>
        </p:txBody>
      </p:sp>
    </p:spTree>
    <p:extLst>
      <p:ext uri="{BB962C8B-B14F-4D97-AF65-F5344CB8AC3E}">
        <p14:creationId xmlns:p14="http://schemas.microsoft.com/office/powerpoint/2010/main" val="21801859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a:t>
            </a:r>
            <a:endParaRPr lang="en-US" dirty="0"/>
          </a:p>
        </p:txBody>
      </p:sp>
      <p:sp>
        <p:nvSpPr>
          <p:cNvPr id="3" name="Content Placeholder 2"/>
          <p:cNvSpPr>
            <a:spLocks noGrp="1"/>
          </p:cNvSpPr>
          <p:nvPr>
            <p:ph sz="quarter" idx="13"/>
          </p:nvPr>
        </p:nvSpPr>
        <p:spPr/>
        <p:txBody>
          <a:bodyPr>
            <a:normAutofit/>
          </a:bodyPr>
          <a:lstStyle/>
          <a:p>
            <a:r>
              <a:rPr lang="en-US" sz="2400" dirty="0"/>
              <a:t>http://ggplot2.org/</a:t>
            </a:r>
            <a:endParaRPr lang="en-US" sz="2400" dirty="0" smtClean="0"/>
          </a:p>
          <a:p>
            <a:r>
              <a:rPr lang="en-US" sz="2400" dirty="0"/>
              <a:t>https://public.tableau.com/en-us/s/</a:t>
            </a:r>
            <a:r>
              <a:rPr lang="en-US" sz="2400" dirty="0" smtClean="0"/>
              <a:t>gallery</a:t>
            </a:r>
          </a:p>
          <a:p>
            <a:r>
              <a:rPr lang="en-US" sz="2400" dirty="0"/>
              <a:t>https://www.census.gov/dataviz</a:t>
            </a:r>
            <a:r>
              <a:rPr lang="en-US" sz="2400" dirty="0" smtClean="0"/>
              <a:t>/</a:t>
            </a:r>
          </a:p>
          <a:p>
            <a:r>
              <a:rPr lang="en-US" sz="2400" dirty="0"/>
              <a:t>https://</a:t>
            </a:r>
            <a:r>
              <a:rPr lang="en-US" sz="2400" dirty="0" err="1"/>
              <a:t>fivethirtyeight.com</a:t>
            </a:r>
            <a:r>
              <a:rPr lang="en-US" sz="2400" dirty="0"/>
              <a:t>/</a:t>
            </a:r>
          </a:p>
        </p:txBody>
      </p:sp>
    </p:spTree>
    <p:extLst>
      <p:ext uri="{BB962C8B-B14F-4D97-AF65-F5344CB8AC3E}">
        <p14:creationId xmlns:p14="http://schemas.microsoft.com/office/powerpoint/2010/main" val="31032061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0" y="2243138"/>
            <a:ext cx="5952067" cy="1143000"/>
          </a:xfrm>
        </p:spPr>
        <p:txBody>
          <a:bodyPr/>
          <a:lstStyle/>
          <a:p>
            <a:r>
              <a:rPr lang="en-US" sz="6600" dirty="0" smtClean="0"/>
              <a:t>What is Data </a:t>
            </a:r>
            <a:r>
              <a:rPr lang="en-US" sz="6600" dirty="0" err="1" smtClean="0"/>
              <a:t>VISUalization</a:t>
            </a:r>
            <a:r>
              <a:rPr lang="en-US" sz="6600" dirty="0" smtClean="0"/>
              <a:t>?</a:t>
            </a:r>
            <a:endParaRPr lang="en-US" sz="6600" dirty="0"/>
          </a:p>
        </p:txBody>
      </p:sp>
    </p:spTree>
    <p:extLst>
      <p:ext uri="{BB962C8B-B14F-4D97-AF65-F5344CB8AC3E}">
        <p14:creationId xmlns:p14="http://schemas.microsoft.com/office/powerpoint/2010/main" val="244623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Data Visualization Definition:</a:t>
            </a:r>
            <a:endParaRPr lang="en-US" sz="4400" dirty="0"/>
          </a:p>
        </p:txBody>
      </p:sp>
      <p:sp>
        <p:nvSpPr>
          <p:cNvPr id="3" name="Content Placeholder 2"/>
          <p:cNvSpPr>
            <a:spLocks noGrp="1"/>
          </p:cNvSpPr>
          <p:nvPr>
            <p:ph sz="quarter" idx="13"/>
          </p:nvPr>
        </p:nvSpPr>
        <p:spPr>
          <a:xfrm>
            <a:off x="264583" y="1629743"/>
            <a:ext cx="8657167" cy="4114800"/>
          </a:xfrm>
        </p:spPr>
        <p:txBody>
          <a:bodyPr>
            <a:noAutofit/>
          </a:bodyPr>
          <a:lstStyle/>
          <a:p>
            <a:r>
              <a:rPr lang="en-US" sz="2000" dirty="0" smtClean="0"/>
              <a:t>Data </a:t>
            </a:r>
            <a:r>
              <a:rPr lang="en-US" sz="2000" dirty="0"/>
              <a:t>visualization refers to the </a:t>
            </a:r>
            <a:r>
              <a:rPr lang="en-US" sz="2000" dirty="0">
                <a:solidFill>
                  <a:srgbClr val="FF0000"/>
                </a:solidFill>
              </a:rPr>
              <a:t>techniques used to communicate data </a:t>
            </a:r>
            <a:r>
              <a:rPr lang="en-US" sz="2000" dirty="0"/>
              <a:t>or information by encoding it as visual objects (e.g., points, lines or bars) contained in graphics. The goal is to communicate information clearly and efficiently to users. It is one of the steps in data analysis or data science. </a:t>
            </a:r>
            <a:endParaRPr lang="en-US" sz="2000" dirty="0" smtClean="0"/>
          </a:p>
          <a:p>
            <a:r>
              <a:rPr lang="en-US" sz="2000" dirty="0" smtClean="0"/>
              <a:t>"</a:t>
            </a:r>
            <a:r>
              <a:rPr lang="en-US" sz="2000" dirty="0"/>
              <a:t>main goal of data visualization is to communicate information clearly and effectively through graphical means</a:t>
            </a:r>
            <a:r>
              <a:rPr lang="en-US" sz="2000" dirty="0">
                <a:solidFill>
                  <a:srgbClr val="FF0000"/>
                </a:solidFill>
              </a:rPr>
              <a:t>. It doesn't mean that data visualization needs to look boring to be functional or extremely sophisticated to look beautiful. </a:t>
            </a:r>
            <a:r>
              <a:rPr lang="en-US" sz="2000" dirty="0"/>
              <a:t>To convey ideas effectively, both aesthetic form and functionality need to go hand in hand, providing insights into a rather sparse and complex data set by communicating its key-aspects in a more intuitive way. Yet designers often fail to achieve a balance between form and function, creating gorgeous data visualizations which fail to serve their main purpose — to communicate information"</a:t>
            </a:r>
            <a:r>
              <a:rPr lang="en-US" sz="2000" dirty="0" smtClean="0"/>
              <a:t>. – Friedman (2008)</a:t>
            </a:r>
          </a:p>
          <a:p>
            <a:pPr marL="0" indent="0">
              <a:buNone/>
            </a:pPr>
            <a:r>
              <a:rPr lang="en-US" sz="2000" b="1" dirty="0">
                <a:solidFill>
                  <a:srgbClr val="FF0000"/>
                </a:solidFill>
              </a:rPr>
              <a:t>*</a:t>
            </a:r>
            <a:r>
              <a:rPr lang="en-US" sz="2000" b="1" dirty="0" smtClean="0">
                <a:solidFill>
                  <a:srgbClr val="FF0000"/>
                </a:solidFill>
              </a:rPr>
              <a:t>Data Scientist: EDA, Visual confirmation*</a:t>
            </a:r>
          </a:p>
          <a:p>
            <a:pPr marL="0" indent="0">
              <a:buNone/>
            </a:pPr>
            <a:r>
              <a:rPr lang="en-US" sz="2000" b="1" dirty="0" smtClean="0">
                <a:solidFill>
                  <a:srgbClr val="FF0000"/>
                </a:solidFill>
              </a:rPr>
              <a:t>*Your Boss, Client, Co-worker, </a:t>
            </a:r>
            <a:r>
              <a:rPr lang="en-US" sz="2000" b="1" dirty="0" err="1" smtClean="0">
                <a:solidFill>
                  <a:srgbClr val="FF0000"/>
                </a:solidFill>
              </a:rPr>
              <a:t>etc</a:t>
            </a:r>
            <a:r>
              <a:rPr lang="en-US" sz="2000" b="1" dirty="0" smtClean="0">
                <a:solidFill>
                  <a:srgbClr val="FF0000"/>
                </a:solidFill>
              </a:rPr>
              <a:t>: “the punch line”*</a:t>
            </a:r>
          </a:p>
          <a:p>
            <a:endParaRPr lang="en-US" sz="2000" dirty="0" smtClean="0"/>
          </a:p>
          <a:p>
            <a:endParaRPr lang="en-US" sz="2000" dirty="0"/>
          </a:p>
          <a:p>
            <a:endParaRPr lang="en-US" sz="2400" dirty="0" smtClean="0"/>
          </a:p>
        </p:txBody>
      </p:sp>
      <p:sp>
        <p:nvSpPr>
          <p:cNvPr id="5" name="Footer Placeholder 4"/>
          <p:cNvSpPr>
            <a:spLocks noGrp="1"/>
          </p:cNvSpPr>
          <p:nvPr>
            <p:ph type="ftr" sz="quarter" idx="11"/>
          </p:nvPr>
        </p:nvSpPr>
        <p:spPr>
          <a:xfrm>
            <a:off x="609600" y="6356350"/>
            <a:ext cx="4544483" cy="365125"/>
          </a:xfrm>
        </p:spPr>
        <p:txBody>
          <a:bodyPr/>
          <a:lstStyle/>
          <a:p>
            <a:r>
              <a:rPr lang="en-US" dirty="0"/>
              <a:t>https://</a:t>
            </a:r>
            <a:r>
              <a:rPr lang="en-US" dirty="0" err="1"/>
              <a:t>en.wikipedia.org</a:t>
            </a:r>
            <a:r>
              <a:rPr lang="en-US" dirty="0"/>
              <a:t>/wiki/</a:t>
            </a:r>
            <a:r>
              <a:rPr lang="en-US" dirty="0" err="1" smtClean="0"/>
              <a:t>Data_visualization</a:t>
            </a:r>
            <a:endParaRPr lang="en-US" dirty="0" smtClean="0"/>
          </a:p>
          <a:p>
            <a:r>
              <a:rPr lang="en-US" dirty="0"/>
              <a:t>https://</a:t>
            </a:r>
            <a:r>
              <a:rPr lang="en-US" dirty="0" err="1"/>
              <a:t>www.sas.com</a:t>
            </a:r>
            <a:r>
              <a:rPr lang="en-US" dirty="0"/>
              <a:t>/</a:t>
            </a:r>
            <a:r>
              <a:rPr lang="en-US" dirty="0" err="1"/>
              <a:t>en_us</a:t>
            </a:r>
            <a:r>
              <a:rPr lang="en-US" dirty="0"/>
              <a:t>/insights/big-data/data-</a:t>
            </a:r>
            <a:r>
              <a:rPr lang="en-US" dirty="0" err="1"/>
              <a:t>visualization.html</a:t>
            </a:r>
            <a:endParaRPr lang="en-US" dirty="0" smtClean="0"/>
          </a:p>
        </p:txBody>
      </p:sp>
    </p:spTree>
    <p:extLst>
      <p:ext uri="{BB962C8B-B14F-4D97-AF65-F5344CB8AC3E}">
        <p14:creationId xmlns:p14="http://schemas.microsoft.com/office/powerpoint/2010/main" val="2887140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Picture 5"/>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66768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Visualization?</a:t>
            </a:r>
            <a:endParaRPr lang="en-US" dirty="0"/>
          </a:p>
        </p:txBody>
      </p:sp>
      <p:pic>
        <p:nvPicPr>
          <p:cNvPr id="8" name="Picture 7"/>
          <p:cNvPicPr>
            <a:picLocks noChangeAspect="1"/>
          </p:cNvPicPr>
          <p:nvPr/>
        </p:nvPicPr>
        <p:blipFill>
          <a:blip r:embed="rId2"/>
          <a:stretch>
            <a:fillRect/>
          </a:stretch>
        </p:blipFill>
        <p:spPr>
          <a:xfrm>
            <a:off x="0" y="1560227"/>
            <a:ext cx="9144000" cy="5297773"/>
          </a:xfrm>
          <a:prstGeom prst="rect">
            <a:avLst/>
          </a:prstGeom>
        </p:spPr>
      </p:pic>
    </p:spTree>
    <p:extLst>
      <p:ext uri="{BB962C8B-B14F-4D97-AF65-F5344CB8AC3E}">
        <p14:creationId xmlns:p14="http://schemas.microsoft.com/office/powerpoint/2010/main" val="10262708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17" y="274638"/>
            <a:ext cx="8534400" cy="1143000"/>
          </a:xfrm>
        </p:spPr>
        <p:txBody>
          <a:bodyPr/>
          <a:lstStyle/>
          <a:p>
            <a:r>
              <a:rPr lang="en-US" sz="4400" dirty="0" smtClean="0"/>
              <a:t>EXAMPLEs</a:t>
            </a:r>
            <a:r>
              <a:rPr lang="en-US" sz="4400" dirty="0"/>
              <a:t>:</a:t>
            </a:r>
            <a:br>
              <a:rPr lang="en-US" sz="4400" dirty="0"/>
            </a:br>
            <a:r>
              <a:rPr lang="en-US" sz="2000" dirty="0" smtClean="0"/>
              <a:t>https</a:t>
            </a:r>
            <a:r>
              <a:rPr lang="en-US" sz="2000" dirty="0"/>
              <a:t>://</a:t>
            </a:r>
            <a:r>
              <a:rPr lang="en-US" sz="2000" dirty="0" err="1"/>
              <a:t>public.tableau.com</a:t>
            </a:r>
            <a:r>
              <a:rPr lang="en-US" sz="2000" dirty="0"/>
              <a:t>/en-us/s/gallery/world-golf-rankings</a:t>
            </a:r>
          </a:p>
        </p:txBody>
      </p:sp>
      <p:pic>
        <p:nvPicPr>
          <p:cNvPr id="4" name="Picture 3"/>
          <p:cNvPicPr>
            <a:picLocks noChangeAspect="1"/>
          </p:cNvPicPr>
          <p:nvPr/>
        </p:nvPicPr>
        <p:blipFill>
          <a:blip r:embed="rId2"/>
          <a:stretch>
            <a:fillRect/>
          </a:stretch>
        </p:blipFill>
        <p:spPr>
          <a:xfrm>
            <a:off x="0" y="1644458"/>
            <a:ext cx="9144000" cy="5213542"/>
          </a:xfrm>
          <a:prstGeom prst="rect">
            <a:avLst/>
          </a:prstGeom>
        </p:spPr>
      </p:pic>
    </p:spTree>
    <p:extLst>
      <p:ext uri="{BB962C8B-B14F-4D97-AF65-F5344CB8AC3E}">
        <p14:creationId xmlns:p14="http://schemas.microsoft.com/office/powerpoint/2010/main" val="35295523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8758"/>
          </a:xfrm>
        </p:spPr>
        <p:txBody>
          <a:bodyPr/>
          <a:lstStyle/>
          <a:p>
            <a:r>
              <a:rPr lang="en-US" sz="2000" dirty="0"/>
              <a:t>https://</a:t>
            </a:r>
            <a:r>
              <a:rPr lang="en-US" sz="2000" dirty="0" err="1"/>
              <a:t>projects.fivethirtyeight.com</a:t>
            </a:r>
            <a:r>
              <a:rPr lang="en-US" sz="2000" dirty="0"/>
              <a:t>/2017-march-madness-predictions/</a:t>
            </a:r>
          </a:p>
        </p:txBody>
      </p:sp>
      <p:pic>
        <p:nvPicPr>
          <p:cNvPr id="5" name="Picture 4"/>
          <p:cNvPicPr>
            <a:picLocks noChangeAspect="1"/>
          </p:cNvPicPr>
          <p:nvPr/>
        </p:nvPicPr>
        <p:blipFill>
          <a:blip r:embed="rId2"/>
          <a:stretch>
            <a:fillRect/>
          </a:stretch>
        </p:blipFill>
        <p:spPr>
          <a:xfrm>
            <a:off x="0" y="688758"/>
            <a:ext cx="9144000" cy="6169242"/>
          </a:xfrm>
          <a:prstGeom prst="rect">
            <a:avLst/>
          </a:prstGeom>
        </p:spPr>
      </p:pic>
    </p:spTree>
    <p:extLst>
      <p:ext uri="{BB962C8B-B14F-4D97-AF65-F5344CB8AC3E}">
        <p14:creationId xmlns:p14="http://schemas.microsoft.com/office/powerpoint/2010/main" val="44201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7137"/>
            <a:ext cx="7924800" cy="581555"/>
          </a:xfrm>
        </p:spPr>
        <p:txBody>
          <a:bodyPr/>
          <a:lstStyle/>
          <a:p>
            <a:r>
              <a:rPr lang="en-US" sz="2000" dirty="0"/>
              <a:t>https://</a:t>
            </a:r>
            <a:r>
              <a:rPr lang="en-US" sz="2000" dirty="0" err="1"/>
              <a:t>projects.fivethirtyeight.com</a:t>
            </a:r>
            <a:r>
              <a:rPr lang="en-US" sz="2000" dirty="0"/>
              <a:t>/2016-election-forecast/</a:t>
            </a:r>
          </a:p>
        </p:txBody>
      </p:sp>
      <p:pic>
        <p:nvPicPr>
          <p:cNvPr id="4" name="Picture 3"/>
          <p:cNvPicPr>
            <a:picLocks noChangeAspect="1"/>
          </p:cNvPicPr>
          <p:nvPr/>
        </p:nvPicPr>
        <p:blipFill>
          <a:blip r:embed="rId2"/>
          <a:stretch>
            <a:fillRect/>
          </a:stretch>
        </p:blipFill>
        <p:spPr>
          <a:xfrm>
            <a:off x="1428750" y="1123506"/>
            <a:ext cx="6158109" cy="5734494"/>
          </a:xfrm>
          <a:prstGeom prst="rect">
            <a:avLst/>
          </a:prstGeom>
        </p:spPr>
      </p:pic>
    </p:spTree>
    <p:extLst>
      <p:ext uri="{BB962C8B-B14F-4D97-AF65-F5344CB8AC3E}">
        <p14:creationId xmlns:p14="http://schemas.microsoft.com/office/powerpoint/2010/main" val="9778009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638"/>
            <a:ext cx="7924800" cy="1143000"/>
          </a:xfrm>
        </p:spPr>
        <p:txBody>
          <a:bodyPr/>
          <a:lstStyle/>
          <a:p>
            <a:r>
              <a:rPr lang="en-US" sz="3600" dirty="0" smtClean="0"/>
              <a:t>BAD visualizations:</a:t>
            </a:r>
            <a:endParaRPr lang="en-US" sz="3600" dirty="0"/>
          </a:p>
        </p:txBody>
      </p:sp>
      <p:pic>
        <p:nvPicPr>
          <p:cNvPr id="4" name="Picture 3"/>
          <p:cNvPicPr>
            <a:picLocks noChangeAspect="1"/>
          </p:cNvPicPr>
          <p:nvPr/>
        </p:nvPicPr>
        <p:blipFill>
          <a:blip r:embed="rId2"/>
          <a:stretch>
            <a:fillRect/>
          </a:stretch>
        </p:blipFill>
        <p:spPr>
          <a:xfrm>
            <a:off x="4897760" y="3376083"/>
            <a:ext cx="4246240" cy="3481917"/>
          </a:xfrm>
          <a:prstGeom prst="rect">
            <a:avLst/>
          </a:prstGeom>
        </p:spPr>
      </p:pic>
      <p:pic>
        <p:nvPicPr>
          <p:cNvPr id="5" name="Picture 4"/>
          <p:cNvPicPr>
            <a:picLocks noChangeAspect="1"/>
          </p:cNvPicPr>
          <p:nvPr/>
        </p:nvPicPr>
        <p:blipFill>
          <a:blip r:embed="rId3"/>
          <a:stretch>
            <a:fillRect/>
          </a:stretch>
        </p:blipFill>
        <p:spPr>
          <a:xfrm>
            <a:off x="0" y="1417639"/>
            <a:ext cx="4905839" cy="3979862"/>
          </a:xfrm>
          <a:prstGeom prst="rect">
            <a:avLst/>
          </a:prstGeom>
        </p:spPr>
      </p:pic>
    </p:spTree>
    <p:extLst>
      <p:ext uri="{BB962C8B-B14F-4D97-AF65-F5344CB8AC3E}">
        <p14:creationId xmlns:p14="http://schemas.microsoft.com/office/powerpoint/2010/main" val="39667758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6442</TotalTime>
  <Words>454</Words>
  <Application>Microsoft Macintosh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BDAA Spring ’17 Workshop Series iII: Data Visualization</vt:lpstr>
      <vt:lpstr>What is Data VISUalization?</vt:lpstr>
      <vt:lpstr>Data Visualization Definition:</vt:lpstr>
      <vt:lpstr>PowerPoint Presentation</vt:lpstr>
      <vt:lpstr>What Makes a good Visualization?</vt:lpstr>
      <vt:lpstr>EXAMPLEs: https://public.tableau.com/en-us/s/gallery/world-golf-rankings</vt:lpstr>
      <vt:lpstr>https://projects.fivethirtyeight.com/2017-march-madness-predictions/</vt:lpstr>
      <vt:lpstr>https://projects.fivethirtyeight.com/2016-election-forecast/</vt:lpstr>
      <vt:lpstr>BAD visualizations:</vt:lpstr>
      <vt:lpstr>METHODS:</vt:lpstr>
      <vt:lpstr>GGPlot2 (Documentation: ggplot2.org)</vt:lpstr>
      <vt:lpstr>LET THE GAMES BEGIN!</vt:lpstr>
      <vt:lpstr>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BDAA Spring ’17 Workshop Series i: Data Collection</dc:title>
  <dc:creator>Kalman Roemer</dc:creator>
  <cp:lastModifiedBy>Kalman Roemer</cp:lastModifiedBy>
  <cp:revision>36</cp:revision>
  <dcterms:created xsi:type="dcterms:W3CDTF">2017-02-19T15:18:17Z</dcterms:created>
  <dcterms:modified xsi:type="dcterms:W3CDTF">2017-03-22T22:04:04Z</dcterms:modified>
</cp:coreProperties>
</file>