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1"/>
  </p:notesMasterIdLst>
  <p:sldIdLst>
    <p:sldId id="256" r:id="rId2"/>
    <p:sldId id="258" r:id="rId3"/>
    <p:sldId id="257" r:id="rId4"/>
    <p:sldId id="262" r:id="rId5"/>
    <p:sldId id="260" r:id="rId6"/>
    <p:sldId id="259"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40842-66CF-8744-B26D-6F666C403F07}" type="datetimeFigureOut">
              <a:rPr lang="en-US" smtClean="0"/>
              <a:t>3/7/17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332FC-6D1C-0649-B651-87964339598A}" type="slidenum">
              <a:rPr lang="en-US" smtClean="0"/>
              <a:t>‹#›</a:t>
            </a:fld>
            <a:endParaRPr lang="en-US"/>
          </a:p>
        </p:txBody>
      </p:sp>
    </p:spTree>
    <p:extLst>
      <p:ext uri="{BB962C8B-B14F-4D97-AF65-F5344CB8AC3E}">
        <p14:creationId xmlns:p14="http://schemas.microsoft.com/office/powerpoint/2010/main" val="687651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3/7/17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3/7/17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3/7/17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3/7/17</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www.r-bloggers.com/twitter-sentiment-analysis-with-r/" TargetMode="External"/><Relationship Id="rId4" Type="http://schemas.openxmlformats.org/officeDocument/2006/relationships/hyperlink" Target="https://moz.com/followerwonk/oMjB" TargetMode="External"/><Relationship Id="rId1" Type="http://schemas.openxmlformats.org/officeDocument/2006/relationships/slideLayout" Target="../slideLayouts/slideLayout2.xml"/><Relationship Id="rId2" Type="http://schemas.openxmlformats.org/officeDocument/2006/relationships/hyperlink" Target="http://varianceexplained.org/r/trump-twe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4059889"/>
            <a:ext cx="6400800" cy="1752600"/>
          </a:xfrm>
        </p:spPr>
        <p:txBody>
          <a:bodyPr/>
          <a:lstStyle/>
          <a:p>
            <a:r>
              <a:rPr lang="en-US" dirty="0" smtClean="0"/>
              <a:t>How to </a:t>
            </a:r>
            <a:r>
              <a:rPr lang="en-US" dirty="0" smtClean="0"/>
              <a:t>clean, manipulate, and expand data</a:t>
            </a:r>
            <a:endParaRPr lang="en-US" dirty="0"/>
          </a:p>
        </p:txBody>
      </p:sp>
      <p:sp>
        <p:nvSpPr>
          <p:cNvPr id="3" name="Title 2"/>
          <p:cNvSpPr>
            <a:spLocks noGrp="1"/>
          </p:cNvSpPr>
          <p:nvPr>
            <p:ph type="ctrTitle"/>
          </p:nvPr>
        </p:nvSpPr>
        <p:spPr>
          <a:xfrm>
            <a:off x="0" y="685467"/>
            <a:ext cx="9450917" cy="2694747"/>
          </a:xfrm>
        </p:spPr>
        <p:txBody>
          <a:bodyPr/>
          <a:lstStyle/>
          <a:p>
            <a:r>
              <a:rPr lang="en-US" sz="4000" dirty="0" smtClean="0"/>
              <a:t>BDAA Spring </a:t>
            </a:r>
            <a:r>
              <a:rPr lang="uk-UA" sz="4000" dirty="0" smtClean="0"/>
              <a:t>’</a:t>
            </a:r>
            <a:r>
              <a:rPr lang="en-US" sz="4000" dirty="0" smtClean="0"/>
              <a:t>17 Workshop Series</a:t>
            </a:r>
            <a:br>
              <a:rPr lang="en-US" sz="4000" dirty="0" smtClean="0"/>
            </a:br>
            <a:r>
              <a:rPr lang="en-US" sz="4000" dirty="0" err="1" smtClean="0"/>
              <a:t>iI</a:t>
            </a:r>
            <a:r>
              <a:rPr lang="en-US" sz="4000" dirty="0" smtClean="0"/>
              <a:t>: </a:t>
            </a:r>
            <a:r>
              <a:rPr lang="en-US" sz="4000" dirty="0" smtClean="0"/>
              <a:t>Data </a:t>
            </a:r>
            <a:r>
              <a:rPr lang="en-US" sz="4000" dirty="0" smtClean="0"/>
              <a:t>Munging</a:t>
            </a:r>
            <a:endParaRPr lang="en-US" sz="4000" dirty="0"/>
          </a:p>
        </p:txBody>
      </p:sp>
    </p:spTree>
    <p:extLst>
      <p:ext uri="{BB962C8B-B14F-4D97-AF65-F5344CB8AC3E}">
        <p14:creationId xmlns:p14="http://schemas.microsoft.com/office/powerpoint/2010/main" val="192765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50" y="2243138"/>
            <a:ext cx="5952067" cy="1143000"/>
          </a:xfrm>
        </p:spPr>
        <p:txBody>
          <a:bodyPr/>
          <a:lstStyle/>
          <a:p>
            <a:r>
              <a:rPr lang="en-US" sz="6600" dirty="0" smtClean="0"/>
              <a:t>What is Data Munging?</a:t>
            </a:r>
            <a:endParaRPr lang="en-US" sz="6600" dirty="0"/>
          </a:p>
        </p:txBody>
      </p:sp>
    </p:spTree>
    <p:extLst>
      <p:ext uri="{BB962C8B-B14F-4D97-AF65-F5344CB8AC3E}">
        <p14:creationId xmlns:p14="http://schemas.microsoft.com/office/powerpoint/2010/main" val="244623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Data Munging </a:t>
            </a:r>
            <a:r>
              <a:rPr lang="en-US" sz="4400" dirty="0" smtClean="0"/>
              <a:t>Definition</a:t>
            </a:r>
            <a:r>
              <a:rPr lang="en-US" sz="4400" dirty="0" smtClean="0"/>
              <a:t>:</a:t>
            </a:r>
            <a:endParaRPr lang="en-US" sz="4400" dirty="0"/>
          </a:p>
        </p:txBody>
      </p:sp>
      <p:sp>
        <p:nvSpPr>
          <p:cNvPr id="3" name="Content Placeholder 2"/>
          <p:cNvSpPr>
            <a:spLocks noGrp="1"/>
          </p:cNvSpPr>
          <p:nvPr>
            <p:ph sz="quarter" idx="13"/>
          </p:nvPr>
        </p:nvSpPr>
        <p:spPr>
          <a:xfrm>
            <a:off x="264583" y="1735138"/>
            <a:ext cx="8657167" cy="4114800"/>
          </a:xfrm>
        </p:spPr>
        <p:txBody>
          <a:bodyPr>
            <a:noAutofit/>
          </a:bodyPr>
          <a:lstStyle/>
          <a:p>
            <a:r>
              <a:rPr lang="en-US" sz="2000" dirty="0" smtClean="0"/>
              <a:t>“Data </a:t>
            </a:r>
            <a:r>
              <a:rPr lang="en-US" sz="2000" dirty="0" err="1">
                <a:solidFill>
                  <a:srgbClr val="FF0000"/>
                </a:solidFill>
              </a:rPr>
              <a:t>munging</a:t>
            </a:r>
            <a:r>
              <a:rPr lang="en-US" sz="2000" dirty="0">
                <a:solidFill>
                  <a:srgbClr val="FF0000"/>
                </a:solidFill>
              </a:rPr>
              <a:t> </a:t>
            </a:r>
            <a:r>
              <a:rPr lang="en-US" sz="2000" dirty="0"/>
              <a:t>or data </a:t>
            </a:r>
            <a:r>
              <a:rPr lang="en-US" sz="2000" dirty="0">
                <a:solidFill>
                  <a:srgbClr val="FF0000"/>
                </a:solidFill>
              </a:rPr>
              <a:t>wrangling</a:t>
            </a:r>
            <a:r>
              <a:rPr lang="en-US" sz="2000" dirty="0"/>
              <a:t> is loosely defined as the process of manually converting or mapping data from one "raw" form into another format that allows for more convenient consumption of the data with the help of semi-automated tools</a:t>
            </a:r>
            <a:r>
              <a:rPr lang="en-US" sz="2000" dirty="0" smtClean="0"/>
              <a:t>.”</a:t>
            </a:r>
          </a:p>
          <a:p>
            <a:pPr lvl="1"/>
            <a:r>
              <a:rPr lang="en-US" sz="2000" dirty="0" smtClean="0"/>
              <a:t>Parsing, Tokenizing, Converting</a:t>
            </a:r>
          </a:p>
          <a:p>
            <a:r>
              <a:rPr lang="en-US" sz="2000" dirty="0" smtClean="0"/>
              <a:t>“Data </a:t>
            </a:r>
            <a:r>
              <a:rPr lang="en-US" sz="2000" dirty="0">
                <a:solidFill>
                  <a:srgbClr val="FF0000"/>
                </a:solidFill>
              </a:rPr>
              <a:t>cleansing</a:t>
            </a:r>
            <a:r>
              <a:rPr lang="en-US" sz="2000" dirty="0"/>
              <a:t>, data </a:t>
            </a:r>
            <a:r>
              <a:rPr lang="en-US" sz="2000" dirty="0">
                <a:solidFill>
                  <a:srgbClr val="FF0000"/>
                </a:solidFill>
              </a:rPr>
              <a:t>cleaning</a:t>
            </a:r>
            <a:r>
              <a:rPr lang="en-US" sz="2000" dirty="0"/>
              <a:t>, or data </a:t>
            </a:r>
            <a:r>
              <a:rPr lang="en-US" sz="2000" dirty="0">
                <a:solidFill>
                  <a:srgbClr val="FF0000"/>
                </a:solidFill>
              </a:rPr>
              <a:t>scrubbing</a:t>
            </a:r>
            <a:r>
              <a:rPr lang="en-US" sz="2000" dirty="0"/>
              <a:t> is the process of detecting and correcting (or removing) corrupt or inaccurate records from a record set, table, or database and refers to identifying incomplete, incorrect, inaccurate or irrelevant parts of the data and then replacing, modifying, or deleting the dirty or coarse data</a:t>
            </a:r>
            <a:r>
              <a:rPr lang="en-US" sz="2000" dirty="0" smtClean="0"/>
              <a:t>.”</a:t>
            </a:r>
          </a:p>
          <a:p>
            <a:pPr lvl="1"/>
            <a:r>
              <a:rPr lang="en-US" sz="2000" dirty="0" smtClean="0"/>
              <a:t>Batch processing, </a:t>
            </a:r>
            <a:r>
              <a:rPr lang="en-US" sz="2000" dirty="0" smtClean="0"/>
              <a:t>Applying schema, </a:t>
            </a:r>
            <a:r>
              <a:rPr lang="en-US" sz="2000" dirty="0" smtClean="0"/>
              <a:t>Correcting / removing errors</a:t>
            </a:r>
          </a:p>
          <a:p>
            <a:r>
              <a:rPr lang="en-US" sz="2000" dirty="0" smtClean="0"/>
              <a:t>AKA: THE CRAP WE DON</a:t>
            </a:r>
            <a:r>
              <a:rPr lang="uk-UA" sz="2000" dirty="0" smtClean="0"/>
              <a:t>’</a:t>
            </a:r>
            <a:r>
              <a:rPr lang="en-US" sz="2000" dirty="0" smtClean="0"/>
              <a:t>T WANT TO DO.</a:t>
            </a:r>
            <a:endParaRPr lang="en-US" sz="2000" dirty="0"/>
          </a:p>
          <a:p>
            <a:pPr marL="0" indent="0">
              <a:buNone/>
            </a:pPr>
            <a:r>
              <a:rPr lang="en-US" sz="2400" dirty="0" smtClean="0"/>
              <a:t>* CAN BE UP TO 80-90% OF THE WORK / COST OF A PROJECT! *</a:t>
            </a:r>
            <a:endParaRPr lang="en-US" sz="2400" dirty="0" smtClean="0"/>
          </a:p>
        </p:txBody>
      </p:sp>
      <p:sp>
        <p:nvSpPr>
          <p:cNvPr id="5" name="Footer Placeholder 4"/>
          <p:cNvSpPr>
            <a:spLocks noGrp="1"/>
          </p:cNvSpPr>
          <p:nvPr>
            <p:ph type="ftr" sz="quarter" idx="11"/>
          </p:nvPr>
        </p:nvSpPr>
        <p:spPr>
          <a:xfrm>
            <a:off x="609600" y="6356350"/>
            <a:ext cx="4544483" cy="365125"/>
          </a:xfrm>
        </p:spPr>
        <p:txBody>
          <a:bodyPr/>
          <a:lstStyle/>
          <a:p>
            <a:r>
              <a:rPr lang="en-US" dirty="0"/>
              <a:t>https://</a:t>
            </a:r>
            <a:r>
              <a:rPr lang="en-US" dirty="0" err="1"/>
              <a:t>en.wikipedia.org</a:t>
            </a:r>
            <a:r>
              <a:rPr lang="en-US" dirty="0"/>
              <a:t>/wiki/</a:t>
            </a:r>
            <a:r>
              <a:rPr lang="en-US" dirty="0" err="1" smtClean="0"/>
              <a:t>Data_wrangling</a:t>
            </a:r>
            <a:endParaRPr lang="en-US" dirty="0" smtClean="0"/>
          </a:p>
          <a:p>
            <a:r>
              <a:rPr lang="en-US" dirty="0" smtClean="0"/>
              <a:t>https</a:t>
            </a:r>
            <a:r>
              <a:rPr lang="en-US" dirty="0"/>
              <a:t>://</a:t>
            </a:r>
            <a:r>
              <a:rPr lang="en-US" dirty="0" err="1"/>
              <a:t>en.wikipedia.org</a:t>
            </a:r>
            <a:r>
              <a:rPr lang="en-US" dirty="0"/>
              <a:t>/wiki/</a:t>
            </a:r>
            <a:r>
              <a:rPr lang="en-US" dirty="0" err="1"/>
              <a:t>Data_cleansing</a:t>
            </a:r>
            <a:endParaRPr lang="en-US" dirty="0"/>
          </a:p>
        </p:txBody>
      </p:sp>
    </p:spTree>
    <p:extLst>
      <p:ext uri="{BB962C8B-B14F-4D97-AF65-F5344CB8AC3E}">
        <p14:creationId xmlns:p14="http://schemas.microsoft.com/office/powerpoint/2010/main" val="28871405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MY DATA CLEAN ?!#%!&amp;#%@</a:t>
            </a:r>
            <a:endParaRPr lang="en-US" dirty="0"/>
          </a:p>
        </p:txBody>
      </p:sp>
      <p:sp>
        <p:nvSpPr>
          <p:cNvPr id="3" name="Content Placeholder 2"/>
          <p:cNvSpPr>
            <a:spLocks noGrp="1"/>
          </p:cNvSpPr>
          <p:nvPr>
            <p:ph sz="quarter" idx="13"/>
          </p:nvPr>
        </p:nvSpPr>
        <p:spPr/>
        <p:txBody>
          <a:bodyPr>
            <a:normAutofit/>
          </a:bodyPr>
          <a:lstStyle/>
          <a:p>
            <a:r>
              <a:rPr lang="en-US" sz="2800" dirty="0" smtClean="0"/>
              <a:t>Depends!</a:t>
            </a:r>
          </a:p>
          <a:p>
            <a:r>
              <a:rPr lang="en-US" sz="2800" dirty="0" smtClean="0"/>
              <a:t>Do you care about extraneous data? </a:t>
            </a:r>
          </a:p>
          <a:p>
            <a:r>
              <a:rPr lang="en-US" sz="2800" dirty="0" smtClean="0"/>
              <a:t>Is it worth your time to make certain things “prettier”?</a:t>
            </a:r>
          </a:p>
          <a:p>
            <a:r>
              <a:rPr lang="en-US" sz="2800" dirty="0" smtClean="0"/>
              <a:t>STANDARD(when possible):</a:t>
            </a:r>
          </a:p>
          <a:p>
            <a:pPr lvl="1"/>
            <a:r>
              <a:rPr lang="en-US" sz="2800" dirty="0" smtClean="0"/>
              <a:t>1 column = 1 variable</a:t>
            </a:r>
          </a:p>
          <a:p>
            <a:pPr lvl="1"/>
            <a:r>
              <a:rPr lang="en-US" sz="2800" dirty="0" smtClean="0"/>
              <a:t>1 row = 1 observation</a:t>
            </a:r>
            <a:endParaRPr lang="en-US" sz="2800" dirty="0"/>
          </a:p>
        </p:txBody>
      </p:sp>
    </p:spTree>
    <p:extLst>
      <p:ext uri="{BB962C8B-B14F-4D97-AF65-F5344CB8AC3E}">
        <p14:creationId xmlns:p14="http://schemas.microsoft.com/office/powerpoint/2010/main" val="102627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EXAMPLEs</a:t>
            </a:r>
            <a:r>
              <a:rPr lang="en-US" sz="4400" dirty="0" smtClean="0"/>
              <a:t>:</a:t>
            </a:r>
            <a:endParaRPr lang="en-US" sz="4400" dirty="0"/>
          </a:p>
        </p:txBody>
      </p:sp>
      <p:sp>
        <p:nvSpPr>
          <p:cNvPr id="3" name="Content Placeholder 2"/>
          <p:cNvSpPr>
            <a:spLocks noGrp="1"/>
          </p:cNvSpPr>
          <p:nvPr>
            <p:ph sz="quarter" idx="13"/>
          </p:nvPr>
        </p:nvSpPr>
        <p:spPr/>
        <p:txBody>
          <a:bodyPr>
            <a:normAutofit lnSpcReduction="10000"/>
          </a:bodyPr>
          <a:lstStyle/>
          <a:p>
            <a:r>
              <a:rPr lang="en-US" dirty="0" smtClean="0"/>
              <a:t>Cleansing (often first)</a:t>
            </a:r>
            <a:endParaRPr lang="en-US" dirty="0"/>
          </a:p>
          <a:p>
            <a:pPr lvl="1"/>
            <a:r>
              <a:rPr lang="en-US" dirty="0"/>
              <a:t>Validating restraints (types, range, etc.)</a:t>
            </a:r>
          </a:p>
          <a:p>
            <a:pPr lvl="1"/>
            <a:r>
              <a:rPr lang="en-US" dirty="0"/>
              <a:t>Checking completeness (database doesn’t accept NULL?)</a:t>
            </a:r>
          </a:p>
          <a:p>
            <a:pPr lvl="1"/>
            <a:r>
              <a:rPr lang="en-US" dirty="0"/>
              <a:t>Outliers </a:t>
            </a:r>
          </a:p>
          <a:p>
            <a:pPr lvl="1"/>
            <a:r>
              <a:rPr lang="en-US" dirty="0"/>
              <a:t>Eliminating duplicates </a:t>
            </a:r>
            <a:endParaRPr lang="en-US" dirty="0" smtClean="0"/>
          </a:p>
          <a:p>
            <a:r>
              <a:rPr lang="en-US" dirty="0" smtClean="0"/>
              <a:t>Munging (can be simultaneous):</a:t>
            </a:r>
            <a:br>
              <a:rPr lang="en-US" dirty="0" smtClean="0"/>
            </a:br>
            <a:endParaRPr lang="en-US" dirty="0" smtClean="0"/>
          </a:p>
          <a:p>
            <a:pPr lvl="1"/>
            <a:r>
              <a:rPr lang="en-US" dirty="0" smtClean="0"/>
              <a:t>Parsing JSON into a usable format</a:t>
            </a:r>
          </a:p>
          <a:p>
            <a:pPr lvl="1"/>
            <a:r>
              <a:rPr lang="en-US" dirty="0" smtClean="0"/>
              <a:t>Changing data formats (spoiler alert!)</a:t>
            </a:r>
          </a:p>
          <a:p>
            <a:pPr lvl="1"/>
            <a:r>
              <a:rPr lang="en-US" dirty="0" smtClean="0"/>
              <a:t>Making disparate datasets play nice</a:t>
            </a:r>
          </a:p>
          <a:p>
            <a:pPr lvl="1"/>
            <a:r>
              <a:rPr lang="en-US" dirty="0" smtClean="0"/>
              <a:t>Adding additional data (coordinates, calculated fields, sentiment – spoiler!, etc.)</a:t>
            </a:r>
          </a:p>
          <a:p>
            <a:pPr marL="457200" lvl="1" indent="0">
              <a:buNone/>
            </a:pPr>
            <a:endParaRPr lang="en-US" dirty="0" smtClean="0"/>
          </a:p>
        </p:txBody>
      </p:sp>
    </p:spTree>
    <p:extLst>
      <p:ext uri="{BB962C8B-B14F-4D97-AF65-F5344CB8AC3E}">
        <p14:creationId xmlns:p14="http://schemas.microsoft.com/office/powerpoint/2010/main" val="352955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METHODS </a:t>
            </a:r>
            <a:endParaRPr lang="en-US" sz="4400" dirty="0"/>
          </a:p>
        </p:txBody>
      </p:sp>
      <p:sp>
        <p:nvSpPr>
          <p:cNvPr id="3" name="Content Placeholder 2"/>
          <p:cNvSpPr>
            <a:spLocks noGrp="1"/>
          </p:cNvSpPr>
          <p:nvPr>
            <p:ph sz="quarter" idx="13"/>
          </p:nvPr>
        </p:nvSpPr>
        <p:spPr/>
        <p:txBody>
          <a:bodyPr>
            <a:normAutofit fontScale="77500" lnSpcReduction="20000"/>
          </a:bodyPr>
          <a:lstStyle/>
          <a:p>
            <a:r>
              <a:rPr lang="en-US" sz="2600" dirty="0" smtClean="0"/>
              <a:t>Software</a:t>
            </a:r>
          </a:p>
          <a:p>
            <a:pPr lvl="1"/>
            <a:r>
              <a:rPr lang="en-US" sz="2600" dirty="0" err="1" smtClean="0"/>
              <a:t>Talend</a:t>
            </a:r>
            <a:endParaRPr lang="en-US" sz="2600" dirty="0" smtClean="0"/>
          </a:p>
          <a:p>
            <a:r>
              <a:rPr lang="en-US" sz="2600" dirty="0"/>
              <a:t>Plain Code</a:t>
            </a:r>
          </a:p>
          <a:p>
            <a:pPr lvl="1"/>
            <a:r>
              <a:rPr lang="en-US" sz="2600" dirty="0" smtClean="0"/>
              <a:t>SQL, R</a:t>
            </a:r>
            <a:r>
              <a:rPr lang="en-US" sz="2600" dirty="0"/>
              <a:t>, Python  </a:t>
            </a:r>
            <a:endParaRPr lang="en-US" sz="2600" dirty="0" smtClean="0"/>
          </a:p>
          <a:p>
            <a:r>
              <a:rPr lang="en-US" sz="2600" dirty="0" smtClean="0"/>
              <a:t>Packages / Functions </a:t>
            </a:r>
          </a:p>
          <a:p>
            <a:pPr lvl="1"/>
            <a:r>
              <a:rPr lang="en-US" sz="2600" dirty="0" smtClean="0"/>
              <a:t>R: </a:t>
            </a:r>
            <a:r>
              <a:rPr lang="en-US" sz="2600" dirty="0" err="1" smtClean="0"/>
              <a:t>dplyr</a:t>
            </a:r>
            <a:r>
              <a:rPr lang="en-US" sz="2600" dirty="0" smtClean="0"/>
              <a:t>, </a:t>
            </a:r>
            <a:r>
              <a:rPr lang="en-US" sz="2600" dirty="0" err="1" smtClean="0"/>
              <a:t>tidyr</a:t>
            </a:r>
            <a:r>
              <a:rPr lang="en-US" sz="2600" dirty="0" smtClean="0"/>
              <a:t>, </a:t>
            </a:r>
            <a:r>
              <a:rPr lang="en-US" sz="2600" dirty="0" err="1" smtClean="0"/>
              <a:t>lubridate</a:t>
            </a:r>
            <a:r>
              <a:rPr lang="en-US" sz="2600" dirty="0" smtClean="0"/>
              <a:t> (spoiler!)</a:t>
            </a:r>
            <a:endParaRPr lang="en-US" sz="2600" dirty="0"/>
          </a:p>
          <a:p>
            <a:r>
              <a:rPr lang="en-US" sz="2600" dirty="0" smtClean="0"/>
              <a:t>BE LAZY!</a:t>
            </a:r>
          </a:p>
          <a:p>
            <a:pPr lvl="1"/>
            <a:r>
              <a:rPr lang="en-US" sz="2600" dirty="0" smtClean="0"/>
              <a:t>Don</a:t>
            </a:r>
            <a:r>
              <a:rPr lang="uk-UA" sz="2600" dirty="0" smtClean="0"/>
              <a:t>’</a:t>
            </a:r>
            <a:r>
              <a:rPr lang="en-US" sz="2600" dirty="0" smtClean="0"/>
              <a:t>t reinvent the wheel: use </a:t>
            </a:r>
            <a:r>
              <a:rPr lang="en-US" sz="2600" dirty="0" err="1" smtClean="0"/>
              <a:t>stackoverflow</a:t>
            </a:r>
            <a:r>
              <a:rPr lang="en-US" sz="2600" dirty="0" smtClean="0"/>
              <a:t>, R forums, </a:t>
            </a:r>
            <a:r>
              <a:rPr lang="en-US" sz="2600" dirty="0" err="1" smtClean="0"/>
              <a:t>youtube</a:t>
            </a:r>
            <a:r>
              <a:rPr lang="en-US" sz="2600" dirty="0" smtClean="0"/>
              <a:t>, professors, R documentation, ME</a:t>
            </a:r>
          </a:p>
          <a:p>
            <a:pPr lvl="1"/>
            <a:r>
              <a:rPr lang="en-US" sz="2600" dirty="0" smtClean="0"/>
              <a:t>BUT: Don’t simply repurpose</a:t>
            </a:r>
          </a:p>
          <a:p>
            <a:pPr lvl="2"/>
            <a:r>
              <a:rPr lang="en-US" sz="2600" dirty="0" smtClean="0"/>
              <a:t>Cheat sheets are great!</a:t>
            </a:r>
          </a:p>
          <a:p>
            <a:pPr lvl="1"/>
            <a:endParaRPr lang="en-US" sz="2600" dirty="0" smtClean="0"/>
          </a:p>
          <a:p>
            <a:pPr marL="0" indent="0">
              <a:buNone/>
            </a:pPr>
            <a:endParaRPr lang="en-US" sz="2600" dirty="0"/>
          </a:p>
        </p:txBody>
      </p:sp>
    </p:spTree>
    <p:extLst>
      <p:ext uri="{BB962C8B-B14F-4D97-AF65-F5344CB8AC3E}">
        <p14:creationId xmlns:p14="http://schemas.microsoft.com/office/powerpoint/2010/main" val="389856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LET THE GAMES BEGIN!</a:t>
            </a:r>
            <a:endParaRPr lang="en-US" sz="4400" dirty="0"/>
          </a:p>
        </p:txBody>
      </p:sp>
      <p:sp>
        <p:nvSpPr>
          <p:cNvPr id="3" name="Content Placeholder 2"/>
          <p:cNvSpPr>
            <a:spLocks noGrp="1"/>
          </p:cNvSpPr>
          <p:nvPr>
            <p:ph sz="quarter" idx="13"/>
          </p:nvPr>
        </p:nvSpPr>
        <p:spPr/>
        <p:txBody>
          <a:bodyPr>
            <a:normAutofit/>
          </a:bodyPr>
          <a:lstStyle/>
          <a:p>
            <a:r>
              <a:rPr lang="en-US" sz="6600" dirty="0" err="1" smtClean="0"/>
              <a:t>github.com</a:t>
            </a:r>
            <a:r>
              <a:rPr lang="en-US" sz="6600" dirty="0"/>
              <a:t>/</a:t>
            </a:r>
            <a:r>
              <a:rPr lang="en-US" sz="6600" dirty="0" err="1"/>
              <a:t>kalmanroemer</a:t>
            </a:r>
            <a:r>
              <a:rPr lang="en-US" sz="6600" dirty="0"/>
              <a:t>/</a:t>
            </a:r>
            <a:r>
              <a:rPr lang="en-US" sz="6600" dirty="0" err="1"/>
              <a:t>BDAAEducation</a:t>
            </a:r>
            <a:endParaRPr lang="en-US" sz="6600" dirty="0"/>
          </a:p>
        </p:txBody>
      </p:sp>
    </p:spTree>
    <p:extLst>
      <p:ext uri="{BB962C8B-B14F-4D97-AF65-F5344CB8AC3E}">
        <p14:creationId xmlns:p14="http://schemas.microsoft.com/office/powerpoint/2010/main" val="21801859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74638"/>
            <a:ext cx="7924800" cy="1143000"/>
          </a:xfrm>
        </p:spPr>
        <p:txBody>
          <a:bodyPr/>
          <a:lstStyle/>
          <a:p>
            <a:r>
              <a:rPr lang="en-US" sz="4000" dirty="0" smtClean="0"/>
              <a:t>BONUS: Version Control </a:t>
            </a:r>
            <a:endParaRPr lang="en-US" sz="4000" dirty="0"/>
          </a:p>
        </p:txBody>
      </p:sp>
      <p:sp>
        <p:nvSpPr>
          <p:cNvPr id="3" name="Content Placeholder 2"/>
          <p:cNvSpPr>
            <a:spLocks noGrp="1"/>
          </p:cNvSpPr>
          <p:nvPr>
            <p:ph sz="quarter" idx="13"/>
          </p:nvPr>
        </p:nvSpPr>
        <p:spPr/>
        <p:txBody>
          <a:bodyPr>
            <a:normAutofit/>
          </a:bodyPr>
          <a:lstStyle/>
          <a:p>
            <a:r>
              <a:rPr lang="en-US" sz="2800" dirty="0" smtClean="0"/>
              <a:t>“the </a:t>
            </a:r>
            <a:r>
              <a:rPr lang="en-US" sz="2800" dirty="0"/>
              <a:t>management of changes to documents, computer programs, large web sites, and other collections of information</a:t>
            </a:r>
            <a:r>
              <a:rPr lang="en-US" sz="2800" dirty="0" smtClean="0"/>
              <a:t>.”</a:t>
            </a:r>
          </a:p>
          <a:p>
            <a:r>
              <a:rPr lang="en-US" sz="2800" dirty="0" smtClean="0"/>
              <a:t>Repositories cover your backside</a:t>
            </a:r>
          </a:p>
          <a:p>
            <a:r>
              <a:rPr lang="en-US" sz="2800" dirty="0" smtClean="0"/>
              <a:t>“Branch/Fork”</a:t>
            </a:r>
          </a:p>
          <a:p>
            <a:r>
              <a:rPr lang="en-US" sz="2800" dirty="0" smtClean="0"/>
              <a:t>“Clone”</a:t>
            </a:r>
            <a:endParaRPr lang="en-US" sz="2800" dirty="0"/>
          </a:p>
        </p:txBody>
      </p:sp>
      <p:pic>
        <p:nvPicPr>
          <p:cNvPr id="5" name="Picture 4"/>
          <p:cNvPicPr>
            <a:picLocks noChangeAspect="1"/>
          </p:cNvPicPr>
          <p:nvPr/>
        </p:nvPicPr>
        <p:blipFill>
          <a:blip r:embed="rId2"/>
          <a:stretch>
            <a:fillRect/>
          </a:stretch>
        </p:blipFill>
        <p:spPr>
          <a:xfrm>
            <a:off x="6408616" y="0"/>
            <a:ext cx="2735384" cy="1600200"/>
          </a:xfrm>
          <a:prstGeom prst="rect">
            <a:avLst/>
          </a:prstGeom>
        </p:spPr>
      </p:pic>
      <p:pic>
        <p:nvPicPr>
          <p:cNvPr id="6" name="Picture 5"/>
          <p:cNvPicPr>
            <a:picLocks noChangeAspect="1"/>
          </p:cNvPicPr>
          <p:nvPr/>
        </p:nvPicPr>
        <p:blipFill>
          <a:blip r:embed="rId3"/>
          <a:stretch>
            <a:fillRect/>
          </a:stretch>
        </p:blipFill>
        <p:spPr>
          <a:xfrm>
            <a:off x="2797562" y="4132999"/>
            <a:ext cx="3539954" cy="2725001"/>
          </a:xfrm>
          <a:prstGeom prst="rect">
            <a:avLst/>
          </a:prstGeom>
        </p:spPr>
      </p:pic>
      <p:pic>
        <p:nvPicPr>
          <p:cNvPr id="8" name="Picture 7"/>
          <p:cNvPicPr>
            <a:picLocks noChangeAspect="1"/>
          </p:cNvPicPr>
          <p:nvPr/>
        </p:nvPicPr>
        <p:blipFill>
          <a:blip r:embed="rId4"/>
          <a:stretch>
            <a:fillRect/>
          </a:stretch>
        </p:blipFill>
        <p:spPr>
          <a:xfrm>
            <a:off x="6337516" y="3079749"/>
            <a:ext cx="2806483" cy="3778249"/>
          </a:xfrm>
          <a:prstGeom prst="rect">
            <a:avLst/>
          </a:prstGeom>
        </p:spPr>
      </p:pic>
    </p:spTree>
    <p:extLst>
      <p:ext uri="{BB962C8B-B14F-4D97-AF65-F5344CB8AC3E}">
        <p14:creationId xmlns:p14="http://schemas.microsoft.com/office/powerpoint/2010/main" val="16109066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a:t>
            </a:r>
            <a:endParaRPr lang="en-US" dirty="0"/>
          </a:p>
        </p:txBody>
      </p:sp>
      <p:sp>
        <p:nvSpPr>
          <p:cNvPr id="3" name="Content Placeholder 2"/>
          <p:cNvSpPr>
            <a:spLocks noGrp="1"/>
          </p:cNvSpPr>
          <p:nvPr>
            <p:ph sz="quarter" idx="13"/>
          </p:nvPr>
        </p:nvSpPr>
        <p:spPr/>
        <p:txBody>
          <a:bodyPr/>
          <a:lstStyle/>
          <a:p>
            <a:r>
              <a:rPr lang="en-US" sz="3200" dirty="0">
                <a:hlinkClick r:id="rId2"/>
              </a:rPr>
              <a:t>http://varianceexplained.org/r/trump-tweets</a:t>
            </a:r>
            <a:r>
              <a:rPr lang="en-US" sz="3200" dirty="0" smtClean="0">
                <a:hlinkClick r:id="rId2"/>
              </a:rPr>
              <a:t>/</a:t>
            </a:r>
            <a:endParaRPr lang="en-US" sz="3200" dirty="0" smtClean="0"/>
          </a:p>
          <a:p>
            <a:r>
              <a:rPr lang="en-US" sz="3200" dirty="0">
                <a:hlinkClick r:id="rId3"/>
              </a:rPr>
              <a:t>https://www.r-bloggers.com/twitter-sentiment-analysis-with-r</a:t>
            </a:r>
            <a:r>
              <a:rPr lang="en-US" sz="3200" dirty="0" smtClean="0">
                <a:hlinkClick r:id="rId3"/>
              </a:rPr>
              <a:t>/</a:t>
            </a:r>
            <a:endParaRPr lang="en-US" sz="3200" dirty="0" smtClean="0"/>
          </a:p>
          <a:p>
            <a:r>
              <a:rPr lang="en-US" sz="3200" dirty="0">
                <a:hlinkClick r:id="rId4"/>
              </a:rPr>
              <a:t>https://moz.com/followerwonk/</a:t>
            </a:r>
            <a:r>
              <a:rPr lang="en-US" sz="3200" dirty="0" smtClean="0">
                <a:hlinkClick r:id="rId4"/>
              </a:rPr>
              <a:t>oMjB</a:t>
            </a:r>
            <a:endParaRPr lang="en-US" sz="3200" dirty="0" smtClean="0"/>
          </a:p>
          <a:p>
            <a:endParaRPr lang="en-US" sz="3200" dirty="0" smtClean="0"/>
          </a:p>
          <a:p>
            <a:endParaRPr lang="en-US" dirty="0"/>
          </a:p>
        </p:txBody>
      </p:sp>
    </p:spTree>
    <p:extLst>
      <p:ext uri="{BB962C8B-B14F-4D97-AF65-F5344CB8AC3E}">
        <p14:creationId xmlns:p14="http://schemas.microsoft.com/office/powerpoint/2010/main" val="3103206174"/>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5061</TotalTime>
  <Words>429</Words>
  <Application>Microsoft Macintosh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Horizon</vt:lpstr>
      <vt:lpstr>BDAA Spring ’17 Workshop Series iI: Data Munging</vt:lpstr>
      <vt:lpstr>What is Data Munging?</vt:lpstr>
      <vt:lpstr>Data Munging Definition:</vt:lpstr>
      <vt:lpstr>WHEN IS MY DATA CLEAN ?!#%!&amp;#%@</vt:lpstr>
      <vt:lpstr>EXAMPLEs:</vt:lpstr>
      <vt:lpstr>METHODS </vt:lpstr>
      <vt:lpstr>LET THE GAMES BEGIN!</vt:lpstr>
      <vt:lpstr>BONUS: Version Control </vt:lpstr>
      <vt:lpstr>Explore!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BDAA Spring ’17 Workshop Series i: Data Collection</dc:title>
  <dc:creator>Kalman Roemer</dc:creator>
  <cp:lastModifiedBy>Kalman Roemer</cp:lastModifiedBy>
  <cp:revision>21</cp:revision>
  <dcterms:created xsi:type="dcterms:W3CDTF">2017-02-19T15:18:17Z</dcterms:created>
  <dcterms:modified xsi:type="dcterms:W3CDTF">2017-03-08T22:21:05Z</dcterms:modified>
</cp:coreProperties>
</file>