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5" r:id="rId6"/>
    <p:sldId id="259" r:id="rId7"/>
    <p:sldId id="262" r:id="rId8"/>
    <p:sldId id="260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1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7717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baseline="0" dirty="0"/>
              <a:t>The basis of our work began with the SAFFIRe project. SAFFIRe means we are a group passionate about developing a…</a:t>
            </a:r>
          </a:p>
          <a:p>
            <a:pPr defTabSz="931774">
              <a:defRPr/>
            </a:pPr>
            <a:endParaRPr lang="en-US" baseline="0" dirty="0"/>
          </a:p>
          <a:p>
            <a:pPr defTabSz="931774">
              <a:defRPr/>
            </a:pPr>
            <a:r>
              <a:rPr lang="en-US" baseline="0" dirty="0"/>
              <a:t>All of our sub projects are conducted with the premise that they support the overall vision of SAFFIRe which consists 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FCE2-0833-4A8B-85F3-90FD151BC84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7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baseline="0" dirty="0"/>
              <a:t>The basis of our work began with the SAFFIRe project. SAFFIRe means we are a group passionate about developing a…</a:t>
            </a:r>
          </a:p>
          <a:p>
            <a:pPr defTabSz="931774">
              <a:defRPr/>
            </a:pPr>
            <a:endParaRPr lang="en-US" baseline="0" dirty="0"/>
          </a:p>
          <a:p>
            <a:pPr defTabSz="931774">
              <a:defRPr/>
            </a:pPr>
            <a:r>
              <a:rPr lang="en-US" baseline="0" dirty="0"/>
              <a:t>All of our sub projects are conducted with the premise that they support the overall vision of SAFFIRe which consists 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FCE2-0833-4A8B-85F3-90FD151BC84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4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baseline="0" dirty="0"/>
              <a:t>The basis of our work began with the SAFFIRe project. SAFFIRe means we are a group passionate about developing a…</a:t>
            </a:r>
          </a:p>
          <a:p>
            <a:pPr defTabSz="931774">
              <a:defRPr/>
            </a:pPr>
            <a:endParaRPr lang="en-US" baseline="0" dirty="0"/>
          </a:p>
          <a:p>
            <a:pPr defTabSz="931774">
              <a:defRPr/>
            </a:pPr>
            <a:r>
              <a:rPr lang="en-US" baseline="0" dirty="0"/>
              <a:t>All of our sub projects are conducted with the premise that they support the overall vision of SAFFIRe which consists 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FCE2-0833-4A8B-85F3-90FD151BC84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04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73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0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13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7084" y="69755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70"/>
              </a:spcBef>
              <a:buClr>
                <a:schemeClr val="accent3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370"/>
              </a:spcBef>
              <a:buClr>
                <a:schemeClr val="accent3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370"/>
              </a:spcBef>
              <a:buClr>
                <a:schemeClr val="accent2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370"/>
              </a:spcBef>
              <a:buClr>
                <a:srgbClr val="E6AFA9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370"/>
              </a:spcBef>
              <a:buClr>
                <a:srgbClr val="CAABA9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09600" y="1505930"/>
            <a:ext cx="109727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3985" algn="l" rtl="0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160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0810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32080" algn="l" rtl="0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0160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idx="12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3985" algn="l" rtl="0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160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0810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32080" algn="l" rtl="0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0160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254557" y="1859284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219200" y="955343"/>
            <a:ext cx="10363200" cy="5540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3985" algn="l" rtl="0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160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0810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32080" algn="l" rtl="0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0160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6807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87084" y="69755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3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 rot="10800000" flipH="1">
            <a:off x="92550" y="2376829"/>
            <a:ext cx="1201802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92195" y="2341475"/>
            <a:ext cx="12018374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91075" y="2468880"/>
            <a:ext cx="12019495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sldNum" idx="12"/>
          </p:nvPr>
        </p:nvSpPr>
        <p:spPr>
          <a:xfrm>
            <a:off x="195071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spcBef>
                <a:spcPts val="370"/>
              </a:spcBef>
              <a:buClr>
                <a:schemeClr val="accent3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sldNum" idx="12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578600" y="1447800"/>
            <a:ext cx="499871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3985" algn="l" rtl="0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160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0810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32080" algn="l" rtl="0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0160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1219200" y="1447800"/>
            <a:ext cx="499871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3985" algn="l" rtl="0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160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0810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32080" algn="l" rtl="0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0160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sldNum" idx="12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604000" y="2247900"/>
            <a:ext cx="49783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3985" algn="l" rtl="0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160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0810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32080" algn="l" rtl="0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0160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604000" y="1447800"/>
            <a:ext cx="4978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48640" marR="0" lvl="1" indent="-231140" algn="l" rtl="0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spcBef>
                <a:spcPts val="370"/>
              </a:spcBef>
              <a:buClr>
                <a:schemeClr val="accent3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1219200" y="2247900"/>
            <a:ext cx="49783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3985" algn="l" rtl="0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160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0810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32080" algn="l" rtl="0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0160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1219200" y="1447800"/>
            <a:ext cx="4978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48640" marR="0" lvl="1" indent="-231140" algn="l" rtl="0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spcBef>
                <a:spcPts val="370"/>
              </a:spcBef>
              <a:buClr>
                <a:schemeClr val="accent3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idx="12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85344" y="69754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19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3985" algn="l" rtl="0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160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0810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32080" algn="l" rtl="0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0160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spcBef>
                <a:spcPts val="370"/>
              </a:spcBef>
              <a:buClr>
                <a:schemeClr val="accent3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195071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Shape 83"/>
          <p:cNvSpPr/>
          <p:nvPr/>
        </p:nvSpPr>
        <p:spPr>
          <a:xfrm rot="10800000" flipH="1">
            <a:off x="91076" y="4683554"/>
            <a:ext cx="1200911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347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6637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84785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87960" algn="l" rtl="0">
              <a:spcBef>
                <a:spcPts val="370"/>
              </a:spcBef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7145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160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0810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32080" algn="l" rtl="0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0160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5344" y="69754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3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9200" y="1064525"/>
            <a:ext cx="10363200" cy="5418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33985" algn="l" rtl="0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1600" algn="l" rtl="0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0810" algn="l" rtl="0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32080" algn="l" rtl="0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0160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121920" algn="l" rtl="0">
              <a:spcBef>
                <a:spcPts val="370"/>
              </a:spcBef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16839" algn="l" rtl="0">
              <a:spcBef>
                <a:spcPts val="370"/>
              </a:spcBef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24460" algn="l" rtl="0">
              <a:spcBef>
                <a:spcPts val="370"/>
              </a:spcBef>
              <a:buClr>
                <a:srgbClr val="E6AF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119379" algn="l" rtl="0">
              <a:spcBef>
                <a:spcPts val="370"/>
              </a:spcBef>
              <a:buClr>
                <a:srgbClr val="CAABA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789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nifinanc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vwiki.info/UGGT%20as%20of%202016-09-23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%20timothy@clientserversllc.com" TargetMode="External"/><Relationship Id="rId5" Type="http://schemas.openxmlformats.org/officeDocument/2006/relationships/hyperlink" Target="mailto:ssohl@niu.edu" TargetMode="External"/><Relationship Id="rId4" Type="http://schemas.openxmlformats.org/officeDocument/2006/relationships/hyperlink" Target="http://www.govwiki.info/Fulton%202015%20CAFR%20UGGT-XBRL.zi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scal.municipalfinance.org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fiscal.municipalfinance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Marc D. Joffe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Center for Municipal Finance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http://www.munifinance.org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Transparency 2016 – September 28, 2016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609600" y="1505930"/>
            <a:ext cx="10972799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Toward an XBRL Taxonomy for CAFRs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7320" y="6126642"/>
            <a:ext cx="2876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025045"/>
            <a:ext cx="1428750" cy="14287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"/>
            <a:ext cx="792480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Center for Government Studies - Northern Illinois University</a:t>
            </a:r>
            <a:br>
              <a:rPr lang="en-US" dirty="0"/>
            </a:b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SAFFIR</a:t>
            </a:r>
            <a:r>
              <a:rPr lang="en-US" sz="2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 Project</a:t>
            </a:r>
            <a:b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</a:br>
            <a:r>
              <a:rPr lang="en-US" b="1" dirty="0"/>
              <a:t> Innovation for Local Government Financial Reporting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4359" y="1600200"/>
            <a:ext cx="1009572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SAFFIR</a:t>
            </a:r>
            <a:r>
              <a:rPr lang="en-US" sz="1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1800" dirty="0"/>
              <a:t>-</a:t>
            </a:r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1800" dirty="0"/>
              <a:t>Semantic Aware Framework for Financial Information Reporting</a:t>
            </a:r>
          </a:p>
          <a:p>
            <a:endParaRPr lang="en-US" sz="1800" dirty="0"/>
          </a:p>
          <a:p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SAFFIR</a:t>
            </a:r>
            <a:r>
              <a:rPr lang="en-US" sz="1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e’s</a:t>
            </a:r>
            <a:r>
              <a:rPr lang="en-US" sz="1800" dirty="0">
                <a:ln w="1841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V</a:t>
            </a:r>
            <a:r>
              <a:rPr lang="en-US" sz="1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ision</a:t>
            </a:r>
            <a:r>
              <a:rPr lang="en-US" sz="1800" dirty="0">
                <a:ln w="1841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8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pPr lvl="1"/>
            <a:r>
              <a:rPr lang="is-IS" sz="1800" dirty="0"/>
              <a:t>… a</a:t>
            </a:r>
            <a:r>
              <a:rPr lang="en-US" sz="1800" dirty="0"/>
              <a:t> platform leveraging digital financial reporting technologies, that</a:t>
            </a:r>
          </a:p>
          <a:p>
            <a:pPr lvl="1"/>
            <a:r>
              <a:rPr lang="en-US" sz="1800" dirty="0"/>
              <a:t>increases the efficiency and effectiveness in preparing and utilizing</a:t>
            </a:r>
          </a:p>
          <a:p>
            <a:pPr lvl="1"/>
            <a:r>
              <a:rPr lang="en-US" sz="1800" dirty="0"/>
              <a:t>government and non-profit financial reports, and enhances </a:t>
            </a:r>
          </a:p>
          <a:p>
            <a:pPr lvl="1"/>
            <a:r>
              <a:rPr lang="en-US" sz="1800" dirty="0"/>
              <a:t>transparency and accountability of the information therein </a:t>
            </a:r>
            <a:r>
              <a:rPr lang="is-IS" sz="1800" dirty="0"/>
              <a:t>…</a:t>
            </a:r>
          </a:p>
          <a:p>
            <a:endParaRPr lang="is-IS" sz="1800" dirty="0"/>
          </a:p>
          <a:p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SAFFIR</a:t>
            </a:r>
            <a:r>
              <a:rPr lang="en-US" sz="1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e’s</a:t>
            </a:r>
            <a:r>
              <a:rPr lang="en-US" sz="1800" dirty="0">
                <a:ln w="1841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Principal Goals</a:t>
            </a:r>
            <a:endParaRPr lang="is-IS" sz="1800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is-IS" sz="1800" dirty="0"/>
              <a:t>Single Government CAFR Reporting Taxonomy  - defining common concepts for all levels and jurisdictions of State and Local Goverment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is-IS" sz="1800" dirty="0"/>
              <a:t>Collaboration among a broad base of stakeholders  - to facilitate wide relevance and future voluntary utilization of the taxonomy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is-IS" sz="1800" dirty="0"/>
              <a:t>Future implementation of a managed public CAFR report repository</a:t>
            </a:r>
          </a:p>
        </p:txBody>
      </p:sp>
    </p:spTree>
    <p:extLst>
      <p:ext uri="{BB962C8B-B14F-4D97-AF65-F5344CB8AC3E}">
        <p14:creationId xmlns:p14="http://schemas.microsoft.com/office/powerpoint/2010/main" val="261788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"/>
            <a:ext cx="792480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Center for Government Studies - Northern Illinois University</a:t>
            </a:r>
            <a:br>
              <a:rPr lang="en-US" dirty="0"/>
            </a:b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SAFFIR</a:t>
            </a:r>
            <a:r>
              <a:rPr lang="en-US" sz="2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 Project</a:t>
            </a:r>
            <a:b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</a:br>
            <a:r>
              <a:rPr lang="en-US" b="1" dirty="0"/>
              <a:t> Innovation for Local Government Financial Reporting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9004" y="1524000"/>
            <a:ext cx="98811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SAFFIR</a:t>
            </a:r>
            <a:r>
              <a:rPr lang="en-US" sz="1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 S</a:t>
            </a:r>
            <a:r>
              <a:rPr lang="en-US" sz="1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tatus</a:t>
            </a:r>
          </a:p>
          <a:p>
            <a:pPr marL="285750" indent="-285750">
              <a:buFont typeface="Arial"/>
              <a:buChar char="•"/>
            </a:pPr>
            <a:r>
              <a:rPr lang="en-US" sz="1800" u="sng" dirty="0"/>
              <a:t>Draft US GAAP Government Taxonomy</a:t>
            </a:r>
            <a:r>
              <a:rPr lang="en-US" sz="1800" dirty="0"/>
              <a:t> – including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400+ elements defined and GASB reviewed (in accordance with GASB Statement No. 76) for:    </a:t>
            </a:r>
            <a:r>
              <a:rPr lang="en-US" sz="1800" i="1" dirty="0"/>
              <a:t>Statement of Net Position</a:t>
            </a:r>
            <a:r>
              <a:rPr lang="en-US" sz="1800" dirty="0"/>
              <a:t> and </a:t>
            </a:r>
            <a:r>
              <a:rPr lang="en-US" sz="1800" i="1" dirty="0"/>
              <a:t>Statement of Activities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Additional elements identified for Fund financial statements: </a:t>
            </a:r>
            <a:r>
              <a:rPr lang="en-US" sz="1800" i="1" dirty="0"/>
              <a:t>Expenditures and Changes in Fund Balances</a:t>
            </a:r>
            <a:r>
              <a:rPr lang="en-US" sz="1800" dirty="0"/>
              <a:t> and </a:t>
            </a:r>
            <a:r>
              <a:rPr lang="en-US" sz="1800" i="1" dirty="0"/>
              <a:t>Balance Sheet</a:t>
            </a:r>
            <a:r>
              <a:rPr lang="en-US" sz="1800" dirty="0"/>
              <a:t> (currently being incorporated into taxonomy)</a:t>
            </a:r>
          </a:p>
          <a:p>
            <a:pPr lvl="2"/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u="sng" dirty="0"/>
              <a:t>Encouragement, support and collaboration from stakeholders</a:t>
            </a:r>
            <a:r>
              <a:rPr lang="en-US" sz="1800" dirty="0"/>
              <a:t>, including: standards and regulatory bodies, state and local government legislators and staff, financial reporting industry leaders, academia, small government accounting/audit firms.</a:t>
            </a:r>
          </a:p>
          <a:p>
            <a:pPr lvl="2"/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u="sng" dirty="0"/>
              <a:t>Prototype CAFR XBRL reporting examples implemented using </a:t>
            </a:r>
            <a:r>
              <a:rPr lang="en-US" sz="1800" u="sng" dirty="0" err="1"/>
              <a:t>Wdesk</a:t>
            </a:r>
            <a:r>
              <a:rPr lang="en-US" sz="1800" u="sng" dirty="0"/>
              <a:t>®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Multiple statements tagged via US GAAP taxonomy extensions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Open-source demonstration CAFR instance document repository</a:t>
            </a:r>
          </a:p>
        </p:txBody>
      </p:sp>
    </p:spTree>
    <p:extLst>
      <p:ext uri="{BB962C8B-B14F-4D97-AF65-F5344CB8AC3E}">
        <p14:creationId xmlns:p14="http://schemas.microsoft.com/office/powerpoint/2010/main" val="279788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"/>
            <a:ext cx="792480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Center for Government Studies - Northern Illinois University</a:t>
            </a:r>
            <a:br>
              <a:rPr lang="en-US" dirty="0"/>
            </a:b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SAFFIR</a:t>
            </a:r>
            <a:r>
              <a:rPr lang="en-US" sz="2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 Project</a:t>
            </a:r>
            <a:b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</a:br>
            <a:r>
              <a:rPr lang="en-US" b="1" dirty="0"/>
              <a:t> Innovation for Local Government Financial Reporting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7707" y="1600200"/>
            <a:ext cx="101796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description spreadsheet of the draft US GAAP Government Taxonomy is available online for review and integration with XBRL tools, at:</a:t>
            </a:r>
          </a:p>
          <a:p>
            <a:pPr lvl="1"/>
            <a:r>
              <a:rPr lang="en-US" sz="1800" u="sng" dirty="0">
                <a:solidFill>
                  <a:srgbClr val="0000FF"/>
                </a:solidFill>
                <a:hlinkClick r:id="rId3"/>
              </a:rPr>
              <a:t>http://www.govwiki.info/UGGT as of 2016-09-23.xlsx</a:t>
            </a:r>
            <a:endParaRPr lang="en-US" sz="1800" dirty="0">
              <a:solidFill>
                <a:srgbClr val="0000FF"/>
              </a:solidFill>
            </a:endParaRPr>
          </a:p>
          <a:p>
            <a:pPr lvl="1"/>
            <a:endParaRPr lang="en-US" sz="1800" dirty="0"/>
          </a:p>
          <a:p>
            <a:r>
              <a:rPr lang="en-US" sz="1800" dirty="0"/>
              <a:t>Example municipality XBRL Instance document (includes two statements) at: </a:t>
            </a:r>
          </a:p>
          <a:p>
            <a:pPr lvl="1"/>
            <a:r>
              <a:rPr lang="en-US" sz="1800" u="sng" dirty="0">
                <a:hlinkClick r:id="rId4"/>
              </a:rPr>
              <a:t>http://www.govwiki.info/Fulton 2015 CAFR UGGT-XBRL.zip</a:t>
            </a:r>
            <a:endParaRPr lang="en-US" sz="1800" u="sng" dirty="0"/>
          </a:p>
          <a:p>
            <a:pPr lvl="1"/>
            <a:endParaRPr lang="en-US" sz="1800" u="sng" dirty="0"/>
          </a:p>
          <a:p>
            <a:endParaRPr lang="en-US" sz="1800" u="sng" dirty="0"/>
          </a:p>
          <a:p>
            <a:r>
              <a:rPr lang="en-US" sz="1800" dirty="0"/>
              <a:t>For additional information, feedback or interest in participation please contact Shannon </a:t>
            </a:r>
            <a:r>
              <a:rPr lang="en-US" sz="1800" dirty="0" err="1"/>
              <a:t>Sohl</a:t>
            </a:r>
            <a:r>
              <a:rPr lang="en-US" sz="1800" dirty="0"/>
              <a:t>, </a:t>
            </a:r>
            <a:r>
              <a:rPr lang="en-US" sz="1800" u="sng" dirty="0">
                <a:hlinkClick r:id="rId5"/>
              </a:rPr>
              <a:t>ssohl@niu.edu</a:t>
            </a:r>
            <a:r>
              <a:rPr lang="en-US" sz="1800" dirty="0"/>
              <a:t>, 815.753.5851, or Timothy Randle, </a:t>
            </a:r>
            <a:r>
              <a:rPr lang="en-US" sz="1800" u="sng" dirty="0">
                <a:solidFill>
                  <a:schemeClr val="accent1"/>
                </a:solidFill>
                <a:hlinkClick r:id="rId6"/>
              </a:rPr>
              <a:t>timothy@clientserversllc.com</a:t>
            </a:r>
            <a:endParaRPr lang="en-US" sz="1800" u="sng" dirty="0">
              <a:solidFill>
                <a:schemeClr val="accent1"/>
              </a:solidFill>
            </a:endParaRPr>
          </a:p>
          <a:p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0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CAFR – Comprehensive Annual Financial Report – is the state/local government equivalent of a company’s annual report. It is a set of audited financial statements</a:t>
            </a:r>
          </a:p>
          <a:p>
            <a:pPr marL="274320" marR="0" lvl="0" indent="-27432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There are 90,000 sub-national governments in the US – about a third of these produce audit financials</a:t>
            </a:r>
          </a:p>
          <a:p>
            <a:pPr lvl="2" indent="-27432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Governments that borrow in the municipal bond market submit financial statements to the Municipal Securities Rulemaking Board’s EMMA system</a:t>
            </a:r>
          </a:p>
          <a:p>
            <a:pPr lvl="2" indent="-27432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Governments that receive more than $750,000 in federal funds annually must submit audited financials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 the Single Audit Act of 1984 (in accordance with OMB Circular A-133)</a:t>
            </a:r>
          </a:p>
          <a:p>
            <a:pPr indent="-27432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recent years, CAFRs have become easy to obtain but they are published in PDF format</a:t>
            </a:r>
          </a:p>
          <a:p>
            <a:pPr indent="-274320">
              <a:spcBef>
                <a:spcPts val="0"/>
              </a:spcBef>
              <a:spcAft>
                <a:spcPts val="600"/>
              </a:spcAft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Eight years after the SEC mandated company XBRL filings, there is no similar requirement for state and local governments, but that would change under HR 2477.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  <a:sym typeface="Cambria"/>
              </a:rPr>
              <a:t>What are CAFRs?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320" y="6126642"/>
            <a:ext cx="28765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dirty="0">
                <a:latin typeface="+mj-lt"/>
              </a:rPr>
              <a:t>The PDF Status Quo</a:t>
            </a:r>
            <a:endParaRPr lang="en-US" sz="4000" b="0" i="0" u="none" strike="noStrike" cap="none" dirty="0">
              <a:solidFill>
                <a:schemeClr val="dk2"/>
              </a:solidFill>
              <a:latin typeface="+mj-lt"/>
              <a:sym typeface="Cambria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320" y="6126642"/>
            <a:ext cx="2876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5" y="2092152"/>
            <a:ext cx="8848725" cy="444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43164"/>
            <a:ext cx="5375483" cy="164898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219200" y="378334"/>
            <a:ext cx="10363200" cy="703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dirty="0">
                <a:latin typeface="+mj-lt"/>
              </a:rPr>
              <a:t>We’re working on an XBRL Taxonomy</a:t>
            </a:r>
            <a:endParaRPr lang="en-US" sz="4000" b="0" i="0" u="none" strike="noStrike" cap="none" dirty="0">
              <a:solidFill>
                <a:schemeClr val="dk2"/>
              </a:solidFill>
              <a:latin typeface="+mj-lt"/>
              <a:sym typeface="Cambr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28" y="1175741"/>
            <a:ext cx="9368415" cy="5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921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lvl="0">
              <a:buSzPct val="25000"/>
            </a:pPr>
            <a:r>
              <a:rPr lang="en-US" dirty="0">
                <a:latin typeface="+mj-lt"/>
              </a:rPr>
              <a:t>Instance Document for the City of San Diego</a:t>
            </a:r>
            <a:endParaRPr lang="en-US" sz="4000" b="0" i="0" u="none" strike="noStrike" cap="none" dirty="0">
              <a:solidFill>
                <a:schemeClr val="dk2"/>
              </a:solidFill>
              <a:latin typeface="+mj-lt"/>
              <a:sym typeface="Cambria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320" y="6126642"/>
            <a:ext cx="2876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467020"/>
            <a:ext cx="7804795" cy="49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710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+mj-lt"/>
                <a:ea typeface="Cambria"/>
                <a:cs typeface="Cambria"/>
                <a:sym typeface="Cambria"/>
              </a:rPr>
              <a:t>Benefits of a Taxonomy:  Visualization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320" y="6126642"/>
            <a:ext cx="2876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" y="1644307"/>
            <a:ext cx="10582275" cy="4248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8186" y="6088683"/>
            <a:ext cx="6328372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latin typeface="+mj-lt"/>
              </a:rPr>
              <a:t>San Diego Governmental Fund Revenues and Expenditures, 2015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+mj-lt"/>
              </a:rPr>
              <a:t>For data on this and other cities, see </a:t>
            </a:r>
            <a:r>
              <a:rPr lang="en-US" dirty="0">
                <a:latin typeface="+mj-lt"/>
                <a:hlinkClick r:id="rId5"/>
              </a:rPr>
              <a:t>http://fiscal.municipalfinance.org/</a:t>
            </a:r>
            <a:r>
              <a:rPr lang="en-US" dirty="0">
                <a:latin typeface="+mj-lt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  <a:sym typeface="Cambria"/>
              </a:rPr>
              <a:t>Benefits of a Taxonomy:  Comparisons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320" y="6126642"/>
            <a:ext cx="28765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78186" y="6088683"/>
            <a:ext cx="6328372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latin typeface="+mj-lt"/>
              </a:rPr>
              <a:t>San Diego vs. San Francisco Governmental Fund Revenues, 2015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+mj-lt"/>
              </a:rPr>
              <a:t>For data on these and other cities, see </a:t>
            </a:r>
            <a:r>
              <a:rPr lang="en-US" dirty="0">
                <a:latin typeface="+mj-lt"/>
                <a:hlinkClick r:id="rId4"/>
              </a:rPr>
              <a:t>http://fiscal.municipalfinance.org/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2" y="1881187"/>
            <a:ext cx="10620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634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+mj-lt"/>
                <a:ea typeface="Cambria"/>
                <a:cs typeface="Cambria"/>
                <a:sym typeface="Cambria"/>
              </a:rPr>
              <a:t>Benefits of a Taxonomy:  Financial Analysis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320" y="6126642"/>
            <a:ext cx="2876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490902"/>
            <a:ext cx="7762875" cy="45624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 sz="2400" dirty="0">
                <a:latin typeface="+mn-lt"/>
              </a:rPr>
              <a:t>Northern Illinois and Workiva have an initial taxonomy for the two government-wide financial statements</a:t>
            </a:r>
          </a:p>
          <a:p>
            <a:pPr marL="274320" marR="0" lvl="0" indent="-27432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n-lt"/>
                <a:sym typeface="Calibri"/>
              </a:rPr>
              <a:t>CMF has a rough prototype for Governmental Funds financial statements</a:t>
            </a:r>
          </a:p>
          <a:p>
            <a:pPr marL="274320" marR="0" lvl="0" indent="-27432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 sz="2400" dirty="0">
                <a:latin typeface="+mn-lt"/>
              </a:rPr>
              <a:t>We plan to merge these two projects in October</a:t>
            </a:r>
          </a:p>
          <a:p>
            <a:pPr marL="274320" marR="0" lvl="0" indent="-27432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 sz="2400" dirty="0">
                <a:latin typeface="+mn-lt"/>
              </a:rPr>
              <a:t>We will need sponsorship to complete a credible taxonomy</a:t>
            </a:r>
          </a:p>
          <a:p>
            <a:pPr marL="274320" marR="0" lvl="0" indent="-27432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lang="en-US" sz="2400" dirty="0">
                <a:latin typeface="+mn-lt"/>
              </a:rPr>
              <a:t>Foundations, GASB, MSRB, States and the Federal Government can each play a role</a:t>
            </a:r>
          </a:p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+mj-lt"/>
                <a:ea typeface="Cambria"/>
                <a:cs typeface="Cambria"/>
                <a:sym typeface="Cambria"/>
              </a:rPr>
              <a:t>Status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320" y="6126642"/>
            <a:ext cx="287655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39225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usiness plan presentation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753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Noto Sans Symbols</vt:lpstr>
      <vt:lpstr>Business plan presentation</vt:lpstr>
      <vt:lpstr>Toward an XBRL Taxonomy for CAFRs</vt:lpstr>
      <vt:lpstr>What are CAFRs?</vt:lpstr>
      <vt:lpstr>The PDF Status Quo</vt:lpstr>
      <vt:lpstr>We’re working on an XBRL Taxonomy</vt:lpstr>
      <vt:lpstr>Instance Document for the City of San Diego</vt:lpstr>
      <vt:lpstr>Benefits of a Taxonomy:  Visualization</vt:lpstr>
      <vt:lpstr>Benefits of a Taxonomy:  Comparisons</vt:lpstr>
      <vt:lpstr>Benefits of a Taxonomy:  Financial Analysis</vt:lpstr>
      <vt:lpstr>Status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an XBRL Taxonomy for CAFRs</dc:title>
  <dc:creator>Marc Joffe</dc:creator>
  <cp:lastModifiedBy>Marc Joffe</cp:lastModifiedBy>
  <cp:revision>15</cp:revision>
  <dcterms:modified xsi:type="dcterms:W3CDTF">2016-09-28T11:37:37Z</dcterms:modified>
</cp:coreProperties>
</file>