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73" r:id="rId4"/>
    <p:sldId id="272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70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CF4C5"/>
    <a:srgbClr val="8FEFF1"/>
    <a:srgbClr val="141BAC"/>
    <a:srgbClr val="FC9804"/>
    <a:srgbClr val="8CF4AF"/>
    <a:srgbClr val="D1D3CC"/>
    <a:srgbClr val="EAEAE7"/>
    <a:srgbClr val="FCD9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7" autoAdjust="0"/>
    <p:restoredTop sz="88202" autoAdjust="0"/>
  </p:normalViewPr>
  <p:slideViewPr>
    <p:cSldViewPr snapToGrid="0" snapToObjects="1">
      <p:cViewPr varScale="1">
        <p:scale>
          <a:sx n="100" d="100"/>
          <a:sy n="100" d="100"/>
        </p:scale>
        <p:origin x="178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7CE8E4-C32C-4215-9B19-AAB6439381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Reason Foundation - Pension Analysis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CC9BF-29DD-4B62-AACD-D481DBA2E4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BD38B51-6727-4E7F-88D8-E336BC342AE8}" type="datetime4">
              <a:rPr lang="en-US"/>
              <a:pPr>
                <a:defRPr/>
              </a:pPr>
              <a:t>January 7,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D03AD-5EE9-4D1E-B242-274EC70276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6F183-2310-40B3-9164-2898E81886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85F0DEE-8F5E-4A4B-A07A-0E9C510606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ADBD9B-72A5-45A0-B6EF-1F73777D1C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Reason Foundation - Pension Analysis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68C914-74E5-4C03-B2F7-11EB8143821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42B5120-E877-4F0A-9277-54F8467DF4EC}" type="datetime4">
              <a:rPr lang="en-US"/>
              <a:pPr>
                <a:defRPr/>
              </a:pPr>
              <a:t>January 7, 2018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CCE72A3-F870-4AA0-9CD8-F4ADC88535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14199FA-67AF-42BE-9192-8F304D471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90AF7-F59C-4182-9E62-045085032F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0A9E8-32D2-4491-B3D3-87733C298E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2BCE477-FB00-4A62-8FD5-2CEE6D1D29A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EA837183-6013-4A53-B93B-88E3869367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A213D57F-F682-4548-8EC2-A6814D60CD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1400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0F837510-AC8C-44EA-BB81-EABE4E10C2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D6902E9-76DA-44CA-A3AB-4AF7A79EFB27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8436" name="Date Placeholder 4">
            <a:extLst>
              <a:ext uri="{FF2B5EF4-FFF2-40B4-BE49-F238E27FC236}">
                <a16:creationId xmlns:a16="http://schemas.microsoft.com/office/drawing/2014/main" id="{1E5996AD-7F60-4134-B1D2-FD60AA528E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EB83E40-94A7-45E4-B819-EBC51C60F42C}" type="datetime4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January 7, 2018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8437" name="Header Placeholder 5">
            <a:extLst>
              <a:ext uri="{FF2B5EF4-FFF2-40B4-BE49-F238E27FC236}">
                <a16:creationId xmlns:a16="http://schemas.microsoft.com/office/drawing/2014/main" id="{2EF0F0B1-4806-4B2D-AFFE-A0331BBF4933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Calibri" panose="020F0502020204030204" pitchFamily="34" charset="0"/>
              </a:rPr>
              <a:t>Reason Foundation - Pension Analysis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>
            <a:extLst>
              <a:ext uri="{FF2B5EF4-FFF2-40B4-BE49-F238E27FC236}">
                <a16:creationId xmlns:a16="http://schemas.microsoft.com/office/drawing/2014/main" id="{82FA51FA-0361-4ACE-BEF7-E25F6F2AFE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4" name="Notes Placeholder 2">
            <a:extLst>
              <a:ext uri="{FF2B5EF4-FFF2-40B4-BE49-F238E27FC236}">
                <a16:creationId xmlns:a16="http://schemas.microsoft.com/office/drawing/2014/main" id="{8CC97D8F-AA07-444E-B1C0-326CDCE483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90115" name="Slide Number Placeholder 3">
            <a:extLst>
              <a:ext uri="{FF2B5EF4-FFF2-40B4-BE49-F238E27FC236}">
                <a16:creationId xmlns:a16="http://schemas.microsoft.com/office/drawing/2014/main" id="{2E2FF3DA-54AF-4F9F-9C9F-53CA51D2B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73406BC-86EB-41DF-8983-CAE737003A0C}" type="slidenum">
              <a:rPr lang="en-US" altLang="en-US">
                <a:latin typeface="Calibri" panose="020F0502020204030204" pitchFamily="34" charset="0"/>
              </a:rPr>
              <a:pPr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0116" name="Date Placeholder 4">
            <a:extLst>
              <a:ext uri="{FF2B5EF4-FFF2-40B4-BE49-F238E27FC236}">
                <a16:creationId xmlns:a16="http://schemas.microsoft.com/office/drawing/2014/main" id="{A71EE2AE-87AA-4F5B-ADF7-DC3EFAB43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E48004-44B3-49DE-82FF-D36AA27596C3}" type="datetime4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January 7, 2018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0117" name="Header Placeholder 5">
            <a:extLst>
              <a:ext uri="{FF2B5EF4-FFF2-40B4-BE49-F238E27FC236}">
                <a16:creationId xmlns:a16="http://schemas.microsoft.com/office/drawing/2014/main" id="{424D1E2D-3CFE-46EF-B27A-5E750ADFDADA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Calibri" panose="020F0502020204030204" pitchFamily="34" charset="0"/>
              </a:rPr>
              <a:t>Reason Foundation - Pension Analysis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>
            <a:extLst>
              <a:ext uri="{FF2B5EF4-FFF2-40B4-BE49-F238E27FC236}">
                <a16:creationId xmlns:a16="http://schemas.microsoft.com/office/drawing/2014/main" id="{B19BCE5F-27C7-4475-9290-9474BE4DDA98}"/>
              </a:ext>
            </a:extLst>
          </p:cNvPr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D74CBDC2-D734-4D21-BEE2-74039B6399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8" y="5600700"/>
            <a:ext cx="68897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5F89E48-FD62-4C4B-BA28-63898B95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Financial Reporting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E672652-6564-4E62-BF7E-2787D71E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/>
              <a:t>January 2018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6A813B7-E37C-4001-A14E-67744FDD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FAA21-0A86-4FAA-9E14-51FE98138B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94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F69C9B-221B-4437-AE48-B02EBBEC3E46}"/>
              </a:ext>
            </a:extLst>
          </p:cNvPr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EE178735-1A53-4539-BB0D-2291A7F11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Financial Reporting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A2289B8-399F-4EC3-9186-9B40DE36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/>
              <a:t>January 2018</a:t>
            </a:r>
            <a:endParaRPr lang="en-US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E80C36A-D18A-494E-BB8C-3E3A6A22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BFA5D6-5AA0-47C0-B3D8-D80B457D99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04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F4C76E-F07D-4517-9574-09660BF1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Financial Reporting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EC3A97A-A624-478C-A537-8C5F1EAC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/>
              <a:t>January 2018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1F42D5C-B92D-4C0C-BE0F-F9A1B2BB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9FCB4-D901-45FD-9031-867E0C6DDD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397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B3167-249D-4888-8907-4D00FD98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Financial Reporting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6E19E-5177-4416-8CCB-0AB72AF1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/>
              <a:t>January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7A796-0325-42B8-B39A-13A4739C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8B8D78-31C3-451E-A315-7F8D8C8977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080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61FD3-A102-4529-985A-BFF3A1AB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Financial Reporting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E432-7750-4F38-A7F3-5E674947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/>
              <a:t>January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63E15-C8B1-400C-983E-60377D2F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BB828-1A97-40B6-A163-B95023F9EE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23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Reason Logo Blue.png">
            <a:extLst>
              <a:ext uri="{FF2B5EF4-FFF2-40B4-BE49-F238E27FC236}">
                <a16:creationId xmlns:a16="http://schemas.microsoft.com/office/drawing/2014/main" id="{EE86005D-1EF3-4890-9B55-40E277A80F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5651500"/>
            <a:ext cx="73025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FCA04CF-0089-40E0-8641-EB77091A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Financial Reporting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5518DC4-1DC1-4A31-B37A-800BAAE5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/>
              <a:t>January 2018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56644F6-AD25-44BD-A6D8-7D3543E9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98237-7C5F-416B-ACB5-F4C7265399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86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 Logo,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1E7CF-CCCB-4E05-808A-0CF5F0E7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Financial Reporting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64250-25F8-4F35-B08B-522189C6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/>
              <a:t>January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7A420-BEFC-4177-90DA-30345F35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37E8E1-C687-428B-A39D-10AF4A0DE1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37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go Top,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A17254C8-291C-46D5-8AFA-66312FF563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75" y="444500"/>
            <a:ext cx="6080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864475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1FE90A6-1543-4470-AC79-F65818CE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Financial Reporting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9F1F52-9D1C-4873-8C07-F1FBE1FC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/>
              <a:t>January 2018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97B77A-F03A-47DE-9529-37F9FBEF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EF797-529E-455A-93E0-DF19206CE3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87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98136ACC-D09F-45D3-A09C-900059030149}"/>
              </a:ext>
            </a:extLst>
          </p:cNvPr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3D34EC6-889F-4E29-B2A1-F8CF9E80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Financial Reporting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F5F3F7D-1B40-448A-AF88-B66C2B47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/>
              <a:t>January 2018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270B41F-5C27-44A6-AE86-C3FA70B7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CF6080-FA0A-4EBE-AACD-DD4FA5DDA2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2560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AE808BD-2F76-4ED1-8E3C-A42FFFCB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Financial Reporting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99CE48-131D-485A-82A8-41B289AA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/>
              <a:t>January 2018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0681C7-76B1-42FE-862C-C77E6421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07C2DD-B490-4D72-8304-51DDE85096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56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8685AD49-2D20-40AF-8B32-51CFE6491A11}"/>
              </a:ext>
            </a:extLst>
          </p:cNvPr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3FE37C78-AD06-452E-A8D2-7A301B9F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Financial Reporting</a:t>
            </a:r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81B7CD52-1336-41A3-BD24-1BAE5768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/>
              <a:t>January 2018</a:t>
            </a:r>
            <a:endParaRPr lang="en-US" dirty="0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B2A53EB8-44ED-45E4-8C73-157796CB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7212A-9501-4A6E-97A9-50A8090FC5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07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5C18C04-B67C-446F-AA48-B5418240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Financial Reporting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AE80915-FC74-4314-96DD-040F948B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/>
              <a:t>January 2018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47615E7-BE53-49D7-8CB0-38C3B3FF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4D98BC-0784-4EA1-A575-7E9FC606F5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342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98922EA-7421-4F93-B206-2E9CB23B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Financial Reporting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1BF6682-90E6-40C9-A1C4-D907B3F0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/>
              <a:t>January 2018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BE707B-8F4E-4469-B3AF-D756FC2D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FAB3E-A1EE-465E-9BD4-0DBD187CEA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49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51EA52A-BD21-42E6-A586-41B2FCB66D9D}"/>
              </a:ext>
            </a:extLst>
          </p:cNvPr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D67AB-8F5F-4C09-971F-26E229A5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A3DDF700-B8EF-4924-A51A-DD4EA0497B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0D0110-428C-410C-82BB-90F6E2385CB9}"/>
              </a:ext>
            </a:extLst>
          </p:cNvPr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14A28-E928-4A31-953E-5B9C8813D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Electronic Financial Reporting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8256-BC89-4386-9B2D-C3E1443A9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is-IS" dirty="0"/>
              <a:t>January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EA1B0-F7F8-4B6A-B0C3-F96F7F4C3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fld id="{FB0A0667-A2BF-44B3-8902-4E0E60C192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36" r:id="rId3"/>
    <p:sldLayoutId id="2147483745" r:id="rId4"/>
    <p:sldLayoutId id="2147483746" r:id="rId5"/>
    <p:sldLayoutId id="2147483737" r:id="rId6"/>
    <p:sldLayoutId id="2147483747" r:id="rId7"/>
    <p:sldLayoutId id="2147483738" r:id="rId8"/>
    <p:sldLayoutId id="2147483739" r:id="rId9"/>
    <p:sldLayoutId id="2147483748" r:id="rId10"/>
    <p:sldLayoutId id="2147483740" r:id="rId11"/>
    <p:sldLayoutId id="2147483741" r:id="rId12"/>
    <p:sldLayoutId id="2147483742" r:id="rId13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marc.joffe@reason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TechStrategies/cafr-parsing" TargetMode="External"/><Relationship Id="rId2" Type="http://schemas.openxmlformats.org/officeDocument/2006/relationships/hyperlink" Target="http://www.municipalfinance.org/new-tool-to-increase-transparency-in-government-finance-released-by-university-research-cent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aajournals.org/doi/10.2308/isys-51373?code=aaan-si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EB62-9E9D-4CC4-A479-0C57C3013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800" dirty="0">
                <a:cs typeface="Times New Roman" panose="02020603050405020304" pitchFamily="18" charset="0"/>
              </a:rPr>
              <a:t>ELECTRONIC FINANCIAL REPORTING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6D081-D588-4118-A7CC-0A920160E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cs typeface="Times New Roman" panose="02020603050405020304" pitchFamily="18" charset="0"/>
              </a:rPr>
              <a:t>Prepared by: 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dirty="0">
                <a:cs typeface="Times New Roman" panose="02020603050405020304" pitchFamily="18" charset="0"/>
              </a:rPr>
              <a:t>Marc Joffe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dirty="0">
                <a:cs typeface="Times New Roman" panose="02020603050405020304" pitchFamily="18" charset="0"/>
              </a:rPr>
              <a:t>Senior Policy Analyst, Reason Foundation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dirty="0">
                <a:cs typeface="Times New Roman" panose="02020603050405020304" pitchFamily="18" charset="0"/>
              </a:rPr>
              <a:t>January 2018</a:t>
            </a:r>
            <a:endParaRPr lang="en-US" dirty="0"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AD65-5266-4315-8DDE-D2BA56DA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249D9-DC18-4128-A6B4-F395A4EC5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created an open source repository on GitHub that contains:</a:t>
            </a:r>
          </a:p>
          <a:p>
            <a:pPr lvl="1"/>
            <a:r>
              <a:rPr lang="en-US" dirty="0"/>
              <a:t>A technical implementation of the Snow/Reck taxonomy</a:t>
            </a:r>
          </a:p>
          <a:p>
            <a:pPr lvl="1"/>
            <a:r>
              <a:rPr lang="en-US" dirty="0"/>
              <a:t>Sample iXBRL instance document containing seven face financials for the city of Largo, Florida</a:t>
            </a:r>
          </a:p>
          <a:p>
            <a:pPr lvl="1"/>
            <a:r>
              <a:rPr lang="en-US" dirty="0"/>
              <a:t>Excel workbook that can generate XBRL and iXBRL from user entries</a:t>
            </a:r>
          </a:p>
          <a:p>
            <a:r>
              <a:rPr lang="en-US" dirty="0"/>
              <a:t>These tools have been placed in the public domain and may be freely used by others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DB4D2-9FAD-4D06-B980-E8F2EECD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Electronic Financial Reporting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408FD-592A-476A-A5AF-1F4A559B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s-IS"/>
              <a:t>January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E655D-7B7A-47A7-AE39-36E7B409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8237-7C5F-416B-ACB5-F4C72653998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2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B9E9-29D6-45CC-8F09-2A69D78E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F190-BD63-4875-9C17-8A75F2310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hoping you will take three actions based on this presentation:</a:t>
            </a:r>
          </a:p>
          <a:p>
            <a:pPr marL="1004887" lvl="2" indent="-457200">
              <a:buFont typeface="+mj-lt"/>
              <a:buAutoNum type="arabicPeriod"/>
            </a:pPr>
            <a:r>
              <a:rPr lang="en-US" sz="2000" dirty="0"/>
              <a:t>Update GASB’s Electronic Financial Reporting page to reflect recent developments and continue to update it as our work progresses</a:t>
            </a:r>
          </a:p>
          <a:p>
            <a:pPr marL="1004887" lvl="2" indent="-457200">
              <a:buFont typeface="+mj-lt"/>
              <a:buAutoNum type="arabicPeriod"/>
            </a:pPr>
            <a:r>
              <a:rPr lang="en-US" sz="2000" dirty="0"/>
              <a:t>Ask senior leaders and board members to make public statements endorsing the general idea of electronic financial reporting</a:t>
            </a:r>
          </a:p>
          <a:p>
            <a:pPr marL="1004887" lvl="2" indent="-457200">
              <a:buFont typeface="+mj-lt"/>
              <a:buAutoNum type="arabicPeriod"/>
            </a:pPr>
            <a:r>
              <a:rPr lang="en-US" sz="2000" dirty="0"/>
              <a:t>Make Electronic Financial Reporting a topic eligible for Gail Crain Research Grants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2E052-C501-420F-B4A5-71ED141A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Electronic Financial Reporting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482B-C063-4BE9-BC3A-DF8E930E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s-IS"/>
              <a:t>January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20564-847D-4DDD-9C68-89B2F12E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8237-7C5F-416B-ACB5-F4C72653998B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967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394C-8923-4F86-9AA5-C1AB8E0B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53C85-63B6-4EC7-A3AD-7E3A660FA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" y="1600200"/>
            <a:ext cx="8836025" cy="4876800"/>
          </a:xfrm>
        </p:spPr>
        <p:txBody>
          <a:bodyPr rtlCol="0">
            <a:normAutofit/>
          </a:bodyPr>
          <a:lstStyle/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b="1" dirty="0"/>
              <a:t>Reason Foundation Pension Integrity Project</a:t>
            </a:r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b="1" dirty="0"/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b="1" dirty="0"/>
              <a:t>Marc Joffe</a:t>
            </a:r>
            <a:br>
              <a:rPr lang="en-US" sz="2600" dirty="0"/>
            </a:br>
            <a:r>
              <a:rPr lang="en-US" sz="2600" b="1" dirty="0"/>
              <a:t>Senior</a:t>
            </a:r>
            <a:r>
              <a:rPr lang="en-US" sz="2600" dirty="0"/>
              <a:t> </a:t>
            </a:r>
            <a:r>
              <a:rPr lang="en-US" sz="2600" b="1" dirty="0"/>
              <a:t>Policy Analyst, Pension Integrity Project </a:t>
            </a:r>
            <a:r>
              <a:rPr lang="en-US" dirty="0">
                <a:hlinkClick r:id="rId3"/>
              </a:rPr>
              <a:t>marc.joffe@reason.org</a:t>
            </a:r>
            <a:r>
              <a:rPr lang="en-US" dirty="0"/>
              <a:t> </a:t>
            </a:r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89091" name="Slide Number Placeholder 5">
            <a:extLst>
              <a:ext uri="{FF2B5EF4-FFF2-40B4-BE49-F238E27FC236}">
                <a16:creationId xmlns:a16="http://schemas.microsoft.com/office/drawing/2014/main" id="{8BB00D26-338E-49F5-8D8B-A4B036A5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C314A97-6142-4156-B755-EA60173CCBF3}" type="slidenum">
              <a:rPr lang="en-US" altLang="en-US">
                <a:solidFill>
                  <a:srgbClr val="FFFFFF"/>
                </a:solidFill>
              </a:rPr>
              <a:pPr/>
              <a:t>12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9092" name="Date Placeholder 3">
            <a:extLst>
              <a:ext uri="{FF2B5EF4-FFF2-40B4-BE49-F238E27FC236}">
                <a16:creationId xmlns:a16="http://schemas.microsoft.com/office/drawing/2014/main" id="{6CABDC6F-A43B-4489-88E4-16A85C531F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FFFF"/>
                </a:solidFill>
              </a:rPr>
              <a:t>Electronic Financial Reporting</a:t>
            </a:r>
          </a:p>
        </p:txBody>
      </p:sp>
      <p:sp>
        <p:nvSpPr>
          <p:cNvPr id="89093" name="Footer Placeholder 4">
            <a:extLst>
              <a:ext uri="{FF2B5EF4-FFF2-40B4-BE49-F238E27FC236}">
                <a16:creationId xmlns:a16="http://schemas.microsoft.com/office/drawing/2014/main" id="{3F26FFAF-3421-4ACF-988F-7407C0A0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s-IS" altLang="en-US" dirty="0">
                <a:solidFill>
                  <a:srgbClr val="FFFFFF"/>
                </a:solidFill>
              </a:rPr>
              <a:t>January 2018</a:t>
            </a:r>
            <a:endParaRPr lang="en-US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F254-0050-4724-88B5-F04B7381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A511F-00FB-437F-81C3-32E2EC6F6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803D5-9E62-49BE-AA91-5A347214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Electronic Financial Reporting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AE6C1-7703-4F3B-A8CA-75601CB8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s-IS"/>
              <a:t>January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E9A7D-D32D-4D02-B49E-2A6BB985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6080-FA0A-4EBE-AACD-DD4FA5DDA2D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657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6C26-4773-4B1B-8D79-943B0CFD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Ultimate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36EF-83D2-4E1A-A4B0-8B0FF9081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world would be a better place if we had a database of </a:t>
            </a:r>
            <a:r>
              <a:rPr lang="en-US" b="1" dirty="0">
                <a:solidFill>
                  <a:srgbClr val="FF0000"/>
                </a:solidFill>
              </a:rPr>
              <a:t>standardized</a:t>
            </a:r>
            <a:r>
              <a:rPr lang="en-US" dirty="0"/>
              <a:t> government financial statistics based on </a:t>
            </a:r>
            <a:r>
              <a:rPr lang="en-US" b="1" dirty="0">
                <a:solidFill>
                  <a:srgbClr val="FF0000"/>
                </a:solidFill>
              </a:rPr>
              <a:t>audited</a:t>
            </a:r>
            <a:r>
              <a:rPr lang="en-US" dirty="0"/>
              <a:t> financial reports available at </a:t>
            </a:r>
            <a:r>
              <a:rPr lang="en-US" b="1" dirty="0">
                <a:solidFill>
                  <a:srgbClr val="FF0000"/>
                </a:solidFill>
              </a:rPr>
              <a:t>low or no cost</a:t>
            </a:r>
          </a:p>
          <a:p>
            <a:r>
              <a:rPr lang="en-US" dirty="0"/>
              <a:t>XBRL and other standards are simply tools that make such a database more feasible. XBRL is not an end in itself.</a:t>
            </a:r>
          </a:p>
          <a:p>
            <a:r>
              <a:rPr lang="en-US" dirty="0"/>
              <a:t>By migrating documents from PDFs to a structured text format like XBRL, we greatly lower the cost of maintaining a public database.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5EA8A-526F-4320-AEED-1A3AA20C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Electronic Financial Reporting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963F5-5315-41C8-B4F7-40D7B6DC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s-IS"/>
              <a:t>January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86EFE-B2D1-42BE-BE09-BF169CE5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8237-7C5F-416B-ACB5-F4C72653998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62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C9D2-9C51-49BA-A4BD-19D23B68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such a database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0E211-8BF3-42C8-9380-9EBCEADD5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Facilitates the work of various stakeholders interested in assessing relative financial condition and performance of US state and local governments</a:t>
            </a:r>
          </a:p>
          <a:p>
            <a:r>
              <a:rPr lang="en-US" dirty="0"/>
              <a:t>These stakeholders include:</a:t>
            </a:r>
          </a:p>
          <a:p>
            <a:pPr lvl="1"/>
            <a:r>
              <a:rPr lang="en-US" sz="1800" dirty="0"/>
              <a:t>Municipal bond investors</a:t>
            </a:r>
          </a:p>
          <a:p>
            <a:pPr lvl="1"/>
            <a:r>
              <a:rPr lang="en-US" sz="1800" dirty="0"/>
              <a:t>Vendors and other creditors</a:t>
            </a:r>
          </a:p>
          <a:p>
            <a:pPr lvl="1"/>
            <a:r>
              <a:rPr lang="en-US" sz="1800" dirty="0"/>
              <a:t>Third party credit assessment firms (including NRSROs)</a:t>
            </a:r>
          </a:p>
          <a:p>
            <a:pPr lvl="1"/>
            <a:r>
              <a:rPr lang="en-US" sz="1800" dirty="0"/>
              <a:t>State government agencies monitoring local fiscal health</a:t>
            </a:r>
          </a:p>
          <a:p>
            <a:pPr lvl="1"/>
            <a:r>
              <a:rPr lang="en-US" sz="1800" dirty="0"/>
              <a:t>Federal government agencies tasked with reviewing single audits</a:t>
            </a:r>
          </a:p>
          <a:p>
            <a:pPr lvl="1"/>
            <a:r>
              <a:rPr lang="en-US" sz="1800" dirty="0"/>
              <a:t>Academic researchers and public policy analysts</a:t>
            </a:r>
          </a:p>
          <a:p>
            <a:r>
              <a:rPr lang="en-US" dirty="0"/>
              <a:t>This information is important to the general public as well; making it more accessible to intermediaries will raise the public profile of audited financial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060D3-9950-46E4-B242-45B52D41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Electronic Financial Reporting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43A14-0FE0-45CF-ADCE-86F67D83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s-IS"/>
              <a:t>January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C6760-13B5-4E8D-A770-01D1A7B1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8237-7C5F-416B-ACB5-F4C72653998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60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66F1-309E-4897-928C-65A933FC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Ratio analysis and credit 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07B0E-D8D4-46CD-A201-D77292BD8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Altman (1968) proposed the Z-score, a composite of financial ratios that could predict corporate default</a:t>
            </a:r>
          </a:p>
          <a:p>
            <a:r>
              <a:rPr lang="en-US" dirty="0"/>
              <a:t>Since Altman’s work, an industry has developed around public and private firm scoring models</a:t>
            </a:r>
          </a:p>
          <a:p>
            <a:r>
              <a:rPr lang="en-US" dirty="0"/>
              <a:t>We have not seen similar developments in the public finance space, in part due to the lack of readily accessible data</a:t>
            </a:r>
          </a:p>
          <a:p>
            <a:r>
              <a:rPr lang="en-US" dirty="0"/>
              <a:t>My research has shown that: </a:t>
            </a:r>
          </a:p>
          <a:p>
            <a:pPr lvl="1"/>
            <a:r>
              <a:rPr lang="en-US" dirty="0"/>
              <a:t>The ratio of general fund balance to general fund expenditures</a:t>
            </a:r>
          </a:p>
          <a:p>
            <a:pPr lvl="1"/>
            <a:r>
              <a:rPr lang="en-US" dirty="0"/>
              <a:t>The ratio of total long-term obligations to total revenue</a:t>
            </a:r>
          </a:p>
          <a:p>
            <a:pPr lvl="1"/>
            <a:r>
              <a:rPr lang="en-US" dirty="0"/>
              <a:t>The year-over-year percentage change in total revenue</a:t>
            </a:r>
          </a:p>
          <a:p>
            <a:pPr marL="274637" lvl="1" indent="0">
              <a:buNone/>
            </a:pPr>
            <a:r>
              <a:rPr lang="en-US" sz="2400" dirty="0"/>
              <a:t>… are good predictors of fiscal distress.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1D616-9908-4175-8077-D4B50CCA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Electronic Financial Reporting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3BEE9-9441-4C73-A357-13027334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s-IS"/>
              <a:t>January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81F49-8444-40EA-A7FA-14A6AEAF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8237-7C5F-416B-ACB5-F4C72653998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94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76C3E-A9DC-4DB4-A76B-40A835B0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42A54-EABA-4F6A-98DB-BCD34BFA8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5FF00-AABB-4331-B45A-D5DB9EF9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Electronic Financial Reporting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BE60C-D855-4D8A-9643-427C66AC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s-IS"/>
              <a:t>January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53EC7-53A6-4388-B0FD-C6F5E5A4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6080-FA0A-4EBE-AACD-DD4FA5DDA2D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45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8174-E83E-4D24-9943-C2FF90CF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Application of XBRL to US Public Finance Lags Compared to Other Sectors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5803D-FD31-48C8-83A5-356F57E6D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AGA’s Oregon paper appeared almost ten years ago, there has been little momentum toward XBRL development and adoption in the US state and </a:t>
            </a:r>
            <a:r>
              <a:rPr lang="en-US"/>
              <a:t>local government sector</a:t>
            </a:r>
            <a:endParaRPr lang="en-US" dirty="0"/>
          </a:p>
          <a:p>
            <a:r>
              <a:rPr lang="en-US" dirty="0"/>
              <a:t>GASB’s Electronic Financial Reporting project page has not been updated since 2013</a:t>
            </a:r>
          </a:p>
          <a:p>
            <a:r>
              <a:rPr lang="en-US" dirty="0"/>
              <a:t>This contrasts with:</a:t>
            </a:r>
          </a:p>
          <a:p>
            <a:pPr lvl="1"/>
            <a:r>
              <a:rPr lang="en-US" dirty="0"/>
              <a:t>US Public Companies which are required to file annual and quarterly reports in XBRL format</a:t>
            </a:r>
          </a:p>
          <a:p>
            <a:pPr lvl="1"/>
            <a:r>
              <a:rPr lang="en-US" dirty="0"/>
              <a:t>Municipalities in Spain, which submit both budgets and actuals to the national government in XBRL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B07E7-76A1-4EDC-BE61-3082D4265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Electronic Financial Reporting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39F5-E339-44D7-B3EE-FC2FE99C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s-IS"/>
              <a:t>January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ACC94-DE2B-44E2-9523-B22417C0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8237-7C5F-416B-ACB5-F4C72653998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753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D1DD-885A-4CF4-9090-0C1F28A5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Lessons from the SEC XBRL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8F50-A7F8-4F79-ADDD-47430157B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corporate 10-Q/10-K XBRL mandate has received substantial criticism, much of it justifies. It reinforces concerns that:</a:t>
            </a:r>
          </a:p>
          <a:p>
            <a:pPr lvl="1"/>
            <a:r>
              <a:rPr lang="en-US" dirty="0"/>
              <a:t>Compliance will be complicated and costly</a:t>
            </a:r>
          </a:p>
          <a:p>
            <a:pPr lvl="1"/>
            <a:r>
              <a:rPr lang="en-US" dirty="0"/>
              <a:t>Statement users will be slow to use the reports</a:t>
            </a:r>
          </a:p>
          <a:p>
            <a:r>
              <a:rPr lang="en-US" dirty="0"/>
              <a:t>But we can learn from that implementation to provide a better result for the government sector. Key lessons:</a:t>
            </a:r>
          </a:p>
          <a:p>
            <a:pPr lvl="1"/>
            <a:r>
              <a:rPr lang="en-US" dirty="0"/>
              <a:t>Keep it simple:  SEC XBRL has too many elements</a:t>
            </a:r>
          </a:p>
          <a:p>
            <a:pPr lvl="1"/>
            <a:r>
              <a:rPr lang="en-US" dirty="0"/>
              <a:t>Base taxonomy on GASB standards first and then supplement with a review of government financial statements</a:t>
            </a:r>
          </a:p>
          <a:p>
            <a:pPr lvl="1"/>
            <a:r>
              <a:rPr lang="en-US" dirty="0"/>
              <a:t>Use iXBRL which allows document to be viewed in a browser</a:t>
            </a:r>
          </a:p>
          <a:p>
            <a:pPr lvl="1"/>
            <a:r>
              <a:rPr lang="en-US" dirty="0"/>
              <a:t>Once XBRL is mandated, filers should be relieved of the responsibility to also produce PDF disclosure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E69C6-6FAB-4C1B-81B5-608B28B1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Electronic Financial Reporting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96A67-D081-4BD3-B517-A9D4B0AF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s-IS"/>
              <a:t>January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86128-7DA3-4CF5-84FA-10588036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8237-7C5F-416B-ACB5-F4C72653998B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42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5619-A654-4E53-B241-7AFE2767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ABA5C-883D-42D4-A216-9CC173FC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Northern Illinois University announced an initial CAFR taxonomy in 2016:  </a:t>
            </a:r>
            <a:r>
              <a:rPr lang="en-US" dirty="0">
                <a:hlinkClick r:id="rId2"/>
              </a:rPr>
              <a:t>http://www.municipalfinance.org/new-tool-to-increase-transparency-in-government-finance-released-by-university-research-center/</a:t>
            </a:r>
            <a:endParaRPr lang="en-US" dirty="0"/>
          </a:p>
          <a:p>
            <a:r>
              <a:rPr lang="en-US" dirty="0" err="1"/>
              <a:t>OpenTech</a:t>
            </a:r>
            <a:r>
              <a:rPr lang="en-US" dirty="0"/>
              <a:t> Strategies published a tool that extracts Statement of Activities data from state CAFRs and converts it to XBRL:  </a:t>
            </a:r>
            <a:r>
              <a:rPr lang="en-US" dirty="0">
                <a:hlinkClick r:id="rId3"/>
              </a:rPr>
              <a:t>https://github.com/OpenTechStrategies/cafr-parsing</a:t>
            </a:r>
            <a:endParaRPr lang="en-US" dirty="0"/>
          </a:p>
          <a:p>
            <a:r>
              <a:rPr lang="en-US" dirty="0"/>
              <a:t>Neal Snow and Jacqueline Reck and published a peer reviewed paper proposing a 194-element XBRL taxonomy for US local governments:  </a:t>
            </a:r>
            <a:r>
              <a:rPr lang="en-US" dirty="0">
                <a:hlinkClick r:id="rId4"/>
              </a:rPr>
              <a:t>http://aaajournals.org/doi/10.2308/isys-51373?code=aaan-site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19EFC-BD6D-474B-BCA8-C6FC736F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Electronic Financial Reporting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3F374-AAD1-4C7B-BD95-939873F3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s-IS"/>
              <a:t>January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B583A-DFB3-49EB-8FBA-18B48E31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8237-7C5F-416B-ACB5-F4C72653998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415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Slipstream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71952</TotalTime>
  <Words>806</Words>
  <Application>Microsoft Office PowerPoint</Application>
  <PresentationFormat>On-screen Show (4:3)</PresentationFormat>
  <Paragraphs>104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Clarity</vt:lpstr>
      <vt:lpstr>ELECTRONIC FINANCIAL REPORTING</vt:lpstr>
      <vt:lpstr>Why is this important?</vt:lpstr>
      <vt:lpstr>Ultimate Vision</vt:lpstr>
      <vt:lpstr>Why is such a database useful?</vt:lpstr>
      <vt:lpstr>Ratio analysis and credit scoring</vt:lpstr>
      <vt:lpstr>Where are We?</vt:lpstr>
      <vt:lpstr>Application of XBRL to US Public Finance Lags Compared to Other Sectors</vt:lpstr>
      <vt:lpstr>Lessons from the SEC XBRL Implementation</vt:lpstr>
      <vt:lpstr>Recent Developments</vt:lpstr>
      <vt:lpstr>Demo</vt:lpstr>
      <vt:lpstr>What I Ask</vt:lpstr>
      <vt:lpstr>Contact</vt:lpstr>
    </vt:vector>
  </TitlesOfParts>
  <Company>Reason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AB190 Pension Reform Actuarial Analysis</dc:title>
  <dc:creator>Anthony M. Randazzo</dc:creator>
  <cp:lastModifiedBy>Marc Joffe</cp:lastModifiedBy>
  <cp:revision>1845</cp:revision>
  <cp:lastPrinted>2016-09-08T16:15:40Z</cp:lastPrinted>
  <dcterms:created xsi:type="dcterms:W3CDTF">2015-04-13T15:13:55Z</dcterms:created>
  <dcterms:modified xsi:type="dcterms:W3CDTF">2018-01-07T15:49:27Z</dcterms:modified>
</cp:coreProperties>
</file>