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omments/comment1.xml" ContentType="application/vnd.openxmlformats-officedocument.presentationml.comment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omments/comment2.xml" ContentType="application/vnd.openxmlformats-officedocument.presentationml.comments+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5" r:id="rId1"/>
  </p:sldMasterIdLst>
  <p:notesMasterIdLst>
    <p:notesMasterId r:id="rId25"/>
  </p:notesMasterIdLst>
  <p:sldIdLst>
    <p:sldId id="267" r:id="rId2"/>
    <p:sldId id="282" r:id="rId3"/>
    <p:sldId id="280" r:id="rId4"/>
    <p:sldId id="273" r:id="rId5"/>
    <p:sldId id="275" r:id="rId6"/>
    <p:sldId id="277" r:id="rId7"/>
    <p:sldId id="276" r:id="rId8"/>
    <p:sldId id="278" r:id="rId9"/>
    <p:sldId id="279" r:id="rId10"/>
    <p:sldId id="259" r:id="rId11"/>
    <p:sldId id="261" r:id="rId12"/>
    <p:sldId id="266" r:id="rId13"/>
    <p:sldId id="283" r:id="rId14"/>
    <p:sldId id="263" r:id="rId15"/>
    <p:sldId id="257" r:id="rId16"/>
    <p:sldId id="268" r:id="rId17"/>
    <p:sldId id="258" r:id="rId18"/>
    <p:sldId id="260" r:id="rId19"/>
    <p:sldId id="269" r:id="rId20"/>
    <p:sldId id="270" r:id="rId21"/>
    <p:sldId id="265" r:id="rId22"/>
    <p:sldId id="264" r:id="rId23"/>
    <p:sldId id="272"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hannon Sohl" initials="SS" lastIdx="3" clrIdx="0">
    <p:extLst/>
  </p:cmAuthor>
  <p:cmAuthor id="2" name="Dean Ritz" initials=""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16" autoAdjust="0"/>
    <p:restoredTop sz="73259" autoAdjust="0"/>
  </p:normalViewPr>
  <p:slideViewPr>
    <p:cSldViewPr snapToGrid="0">
      <p:cViewPr varScale="1">
        <p:scale>
          <a:sx n="76" d="100"/>
          <a:sy n="76" d="100"/>
        </p:scale>
        <p:origin x="126" y="96"/>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7-08-28T14:41:41.084" idx="1">
    <p:pos x="7272" y="536"/>
    <p:text>Fix Typos</p:text>
    <p:extLst>
      <p:ext uri="{C676402C-5697-4E1C-873F-D02D1690AC5C}">
        <p15:threadingInfo xmlns:p15="http://schemas.microsoft.com/office/powerpoint/2012/main" timeZoneBias="30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7-08-28T14:47:58.868" idx="3">
    <p:pos x="10" y="10"/>
    <p:text>show machine-readable information</p:text>
    <p:extLst mod="1">
      <p:ext uri="{C676402C-5697-4E1C-873F-D02D1690AC5C}">
        <p15:threadingInfo xmlns:p15="http://schemas.microsoft.com/office/powerpoint/2012/main" timeZoneBias="300"/>
      </p:ext>
    </p:extLst>
  </p:cm>
</p:cmLst>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054F8B7-F8DC-4D98-841E-5EB7EAF07513}" type="doc">
      <dgm:prSet loTypeId="urn:microsoft.com/office/officeart/2005/8/layout/cycle2" loCatId="cycle" qsTypeId="urn:microsoft.com/office/officeart/2005/8/quickstyle/simple1" qsCatId="simple" csTypeId="urn:microsoft.com/office/officeart/2005/8/colors/accent0_1" csCatId="mainScheme" phldr="1"/>
      <dgm:spPr/>
      <dgm:t>
        <a:bodyPr/>
        <a:lstStyle/>
        <a:p>
          <a:endParaRPr lang="en-US"/>
        </a:p>
      </dgm:t>
    </dgm:pt>
    <dgm:pt modelId="{2798B713-FB94-404A-8860-6C423477D868}">
      <dgm:prSet phldrT="[Text]" custT="1"/>
      <dgm:spPr/>
      <dgm:t>
        <a:bodyPr/>
        <a:lstStyle/>
        <a:p>
          <a:r>
            <a:rPr lang="en-US" sz="1100" b="1" dirty="0" smtClean="0"/>
            <a:t>States </a:t>
          </a:r>
        </a:p>
        <a:p>
          <a:r>
            <a:rPr lang="en-US" sz="1100" b="1" dirty="0" smtClean="0"/>
            <a:t>(i.e., </a:t>
          </a:r>
          <a:r>
            <a:rPr lang="en-US" sz="1100" b="1" dirty="0" err="1" smtClean="0"/>
            <a:t>AFR’s</a:t>
          </a:r>
          <a:r>
            <a:rPr lang="en-US" sz="1100" b="1" dirty="0" smtClean="0"/>
            <a:t>)</a:t>
          </a:r>
          <a:endParaRPr lang="en-US" sz="1100" b="1" dirty="0"/>
        </a:p>
      </dgm:t>
    </dgm:pt>
    <dgm:pt modelId="{3520352B-FB4B-4071-A3EB-2F9DC8FD5DCD}" type="parTrans" cxnId="{E99DD2D6-269A-4A65-A7E1-2A54DFD33D8B}">
      <dgm:prSet/>
      <dgm:spPr/>
      <dgm:t>
        <a:bodyPr/>
        <a:lstStyle/>
        <a:p>
          <a:endParaRPr lang="en-US" sz="1400" b="1"/>
        </a:p>
      </dgm:t>
    </dgm:pt>
    <dgm:pt modelId="{43673520-C6C0-4095-A1EC-F58E743776FC}" type="sibTrans" cxnId="{E99DD2D6-269A-4A65-A7E1-2A54DFD33D8B}">
      <dgm:prSet custT="1"/>
      <dgm:spPr/>
      <dgm:t>
        <a:bodyPr/>
        <a:lstStyle/>
        <a:p>
          <a:endParaRPr lang="en-US" sz="1100" b="1"/>
        </a:p>
      </dgm:t>
    </dgm:pt>
    <dgm:pt modelId="{E1CE3326-AC1C-419A-96A9-70B70D0EED44}">
      <dgm:prSet phldrT="[Text]" custT="1"/>
      <dgm:spPr/>
      <dgm:t>
        <a:bodyPr/>
        <a:lstStyle/>
        <a:p>
          <a:r>
            <a:rPr lang="en-US" sz="1100" b="1" dirty="0" smtClean="0"/>
            <a:t>MSRB (EMMA)</a:t>
          </a:r>
          <a:endParaRPr lang="en-US" sz="1100" b="1" dirty="0"/>
        </a:p>
      </dgm:t>
    </dgm:pt>
    <dgm:pt modelId="{3F1F28A8-5BD1-43FC-8C15-308073CCBD4A}" type="parTrans" cxnId="{0D28F659-1AEA-4F10-B06B-E82EA139F155}">
      <dgm:prSet/>
      <dgm:spPr/>
      <dgm:t>
        <a:bodyPr/>
        <a:lstStyle/>
        <a:p>
          <a:endParaRPr lang="en-US" sz="1400" b="1"/>
        </a:p>
      </dgm:t>
    </dgm:pt>
    <dgm:pt modelId="{07A90A4C-5169-4D58-908A-1FF5CB605AE9}" type="sibTrans" cxnId="{0D28F659-1AEA-4F10-B06B-E82EA139F155}">
      <dgm:prSet custT="1"/>
      <dgm:spPr/>
      <dgm:t>
        <a:bodyPr/>
        <a:lstStyle/>
        <a:p>
          <a:endParaRPr lang="en-US" sz="1100" b="1"/>
        </a:p>
      </dgm:t>
    </dgm:pt>
    <dgm:pt modelId="{18A5E8EE-6B28-4985-810D-510F361A0BA2}">
      <dgm:prSet phldrT="[Text]" custT="1"/>
      <dgm:spPr/>
      <dgm:t>
        <a:bodyPr/>
        <a:lstStyle/>
        <a:p>
          <a:r>
            <a:rPr lang="en-US" sz="1100" b="1" dirty="0" smtClean="0"/>
            <a:t>Bond Rating Agencies</a:t>
          </a:r>
          <a:endParaRPr lang="en-US" sz="1100" b="1" dirty="0"/>
        </a:p>
      </dgm:t>
    </dgm:pt>
    <dgm:pt modelId="{8FACED17-C18A-47D8-8C06-AC3FF6E3DE25}" type="parTrans" cxnId="{DE598E72-8477-45F8-A803-C010D1B5B0AE}">
      <dgm:prSet/>
      <dgm:spPr/>
      <dgm:t>
        <a:bodyPr/>
        <a:lstStyle/>
        <a:p>
          <a:endParaRPr lang="en-US" sz="1400" b="1"/>
        </a:p>
      </dgm:t>
    </dgm:pt>
    <dgm:pt modelId="{27BE00A4-7501-4A94-8118-948E56824B56}" type="sibTrans" cxnId="{DE598E72-8477-45F8-A803-C010D1B5B0AE}">
      <dgm:prSet custT="1"/>
      <dgm:spPr/>
      <dgm:t>
        <a:bodyPr/>
        <a:lstStyle/>
        <a:p>
          <a:endParaRPr lang="en-US" sz="1100" b="1"/>
        </a:p>
      </dgm:t>
    </dgm:pt>
    <dgm:pt modelId="{1E1D0F95-B327-4089-8307-5AB6530593DE}">
      <dgm:prSet phldrT="[Text]" custT="1"/>
      <dgm:spPr/>
      <dgm:t>
        <a:bodyPr/>
        <a:lstStyle/>
        <a:p>
          <a:r>
            <a:rPr lang="en-US" sz="1100" b="1" dirty="0" smtClean="0"/>
            <a:t>Auditors</a:t>
          </a:r>
          <a:endParaRPr lang="en-US" sz="1100" b="1" dirty="0"/>
        </a:p>
      </dgm:t>
    </dgm:pt>
    <dgm:pt modelId="{04895DB4-A701-4B30-A385-00EFEA560C42}" type="parTrans" cxnId="{A31B994A-06CC-4F85-905A-A5F73957665E}">
      <dgm:prSet/>
      <dgm:spPr/>
      <dgm:t>
        <a:bodyPr/>
        <a:lstStyle/>
        <a:p>
          <a:endParaRPr lang="en-US" sz="1400" b="1"/>
        </a:p>
      </dgm:t>
    </dgm:pt>
    <dgm:pt modelId="{59E98F85-BC1E-4244-8E85-17A73CFC3A90}" type="sibTrans" cxnId="{A31B994A-06CC-4F85-905A-A5F73957665E}">
      <dgm:prSet custT="1"/>
      <dgm:spPr/>
      <dgm:t>
        <a:bodyPr/>
        <a:lstStyle/>
        <a:p>
          <a:endParaRPr lang="en-US" sz="1100" b="1"/>
        </a:p>
      </dgm:t>
    </dgm:pt>
    <dgm:pt modelId="{62249143-DE5C-41D8-BD46-7282E5C0ECC7}">
      <dgm:prSet phldrT="[Text]" custT="1"/>
      <dgm:spPr/>
      <dgm:t>
        <a:bodyPr/>
        <a:lstStyle/>
        <a:p>
          <a:r>
            <a:rPr lang="en-US" sz="1100" b="1" dirty="0" smtClean="0"/>
            <a:t>Businesses, Investors &amp; Financial Institutions</a:t>
          </a:r>
          <a:endParaRPr lang="en-US" sz="1100" b="1" dirty="0"/>
        </a:p>
      </dgm:t>
    </dgm:pt>
    <dgm:pt modelId="{020B0616-9AE1-4E86-B036-D8A712967D07}" type="parTrans" cxnId="{7F36D75B-99C8-4EA2-9B35-717942CEBD11}">
      <dgm:prSet/>
      <dgm:spPr/>
      <dgm:t>
        <a:bodyPr/>
        <a:lstStyle/>
        <a:p>
          <a:endParaRPr lang="en-US" sz="1400" b="1"/>
        </a:p>
      </dgm:t>
    </dgm:pt>
    <dgm:pt modelId="{6DE95FE7-05BF-4D60-B4DC-8D0097315841}" type="sibTrans" cxnId="{7F36D75B-99C8-4EA2-9B35-717942CEBD11}">
      <dgm:prSet custT="1"/>
      <dgm:spPr/>
      <dgm:t>
        <a:bodyPr/>
        <a:lstStyle/>
        <a:p>
          <a:endParaRPr lang="en-US" sz="1100" b="1"/>
        </a:p>
      </dgm:t>
    </dgm:pt>
    <dgm:pt modelId="{4E02CA53-A871-4312-9DA4-C7C404FD79E2}">
      <dgm:prSet phldrT="[Text]" custT="1"/>
      <dgm:spPr/>
      <dgm:t>
        <a:bodyPr/>
        <a:lstStyle/>
        <a:p>
          <a:r>
            <a:rPr lang="en-US" sz="1100" b="1" dirty="0" smtClean="0"/>
            <a:t>U.S. Census Bureau</a:t>
          </a:r>
          <a:endParaRPr lang="en-US" sz="1100" b="1" dirty="0"/>
        </a:p>
      </dgm:t>
    </dgm:pt>
    <dgm:pt modelId="{31C48C23-871D-4510-AE91-DBDD8C4160E1}" type="parTrans" cxnId="{4B9CB220-2629-456D-A1BD-FD43B9B63817}">
      <dgm:prSet/>
      <dgm:spPr/>
      <dgm:t>
        <a:bodyPr/>
        <a:lstStyle/>
        <a:p>
          <a:endParaRPr lang="en-US" sz="1400" b="1"/>
        </a:p>
      </dgm:t>
    </dgm:pt>
    <dgm:pt modelId="{34BB9A6A-06E1-4E3C-9297-7013A877E8D7}" type="sibTrans" cxnId="{4B9CB220-2629-456D-A1BD-FD43B9B63817}">
      <dgm:prSet custT="1"/>
      <dgm:spPr/>
      <dgm:t>
        <a:bodyPr/>
        <a:lstStyle/>
        <a:p>
          <a:endParaRPr lang="en-US" sz="1100" b="1"/>
        </a:p>
      </dgm:t>
    </dgm:pt>
    <dgm:pt modelId="{E0F1C263-F3CC-4699-B579-8260E21E6163}">
      <dgm:prSet phldrT="[Text]" custT="1"/>
      <dgm:spPr/>
      <dgm:t>
        <a:bodyPr/>
        <a:lstStyle/>
        <a:p>
          <a:r>
            <a:rPr lang="en-US" sz="1100" b="1" dirty="0" smtClean="0"/>
            <a:t>Prof. Assoc. (i.e., AGA, AICPA, GFOA)</a:t>
          </a:r>
          <a:endParaRPr lang="en-US" sz="1100" b="1" dirty="0"/>
        </a:p>
      </dgm:t>
    </dgm:pt>
    <dgm:pt modelId="{4FB008BC-02DC-44C7-9DF1-43674C2ED68D}" type="parTrans" cxnId="{5277D6A7-A2F0-4483-8D1E-F024D9D3EEA5}">
      <dgm:prSet/>
      <dgm:spPr/>
      <dgm:t>
        <a:bodyPr/>
        <a:lstStyle/>
        <a:p>
          <a:endParaRPr lang="en-US" sz="1400" b="1"/>
        </a:p>
      </dgm:t>
    </dgm:pt>
    <dgm:pt modelId="{65007CFC-AE30-41E6-9839-6E54F8070D0A}" type="sibTrans" cxnId="{5277D6A7-A2F0-4483-8D1E-F024D9D3EEA5}">
      <dgm:prSet custT="1"/>
      <dgm:spPr/>
      <dgm:t>
        <a:bodyPr/>
        <a:lstStyle/>
        <a:p>
          <a:endParaRPr lang="en-US" sz="1100" b="1"/>
        </a:p>
      </dgm:t>
    </dgm:pt>
    <dgm:pt modelId="{6110A171-24F3-4D1F-A2F3-DB15BDC20523}">
      <dgm:prSet phldrT="[Text]" custT="1"/>
      <dgm:spPr/>
      <dgm:t>
        <a:bodyPr/>
        <a:lstStyle/>
        <a:p>
          <a:r>
            <a:rPr lang="en-US" sz="1100" b="1" dirty="0" smtClean="0"/>
            <a:t>Elected Officials</a:t>
          </a:r>
          <a:endParaRPr lang="en-US" sz="1100" b="1" dirty="0"/>
        </a:p>
      </dgm:t>
    </dgm:pt>
    <dgm:pt modelId="{403DE665-E1F0-4D4C-BDC2-3B6A7C62F72F}" type="parTrans" cxnId="{AA74547B-4B5D-4A49-9EDF-549F90A0CD2B}">
      <dgm:prSet/>
      <dgm:spPr/>
      <dgm:t>
        <a:bodyPr/>
        <a:lstStyle/>
        <a:p>
          <a:endParaRPr lang="en-US" sz="1400" b="1"/>
        </a:p>
      </dgm:t>
    </dgm:pt>
    <dgm:pt modelId="{180B9E93-DCAB-4437-83C7-EAE98C6F7266}" type="sibTrans" cxnId="{AA74547B-4B5D-4A49-9EDF-549F90A0CD2B}">
      <dgm:prSet custT="1"/>
      <dgm:spPr/>
      <dgm:t>
        <a:bodyPr/>
        <a:lstStyle/>
        <a:p>
          <a:endParaRPr lang="en-US" sz="1100" b="1"/>
        </a:p>
      </dgm:t>
    </dgm:pt>
    <dgm:pt modelId="{7A55CD39-8D84-4041-A29D-DA698120CE0A}">
      <dgm:prSet phldrT="[Text]" custT="1"/>
      <dgm:spPr/>
      <dgm:t>
        <a:bodyPr/>
        <a:lstStyle/>
        <a:p>
          <a:r>
            <a:rPr lang="en-US" sz="1100" b="1" dirty="0" smtClean="0"/>
            <a:t>Citizens</a:t>
          </a:r>
          <a:endParaRPr lang="en-US" sz="1100" b="1" dirty="0"/>
        </a:p>
      </dgm:t>
    </dgm:pt>
    <dgm:pt modelId="{70425908-CB3C-497D-807E-0FEC809E3294}" type="parTrans" cxnId="{0933648B-361F-4256-9C6E-5C1E69BBA2A2}">
      <dgm:prSet/>
      <dgm:spPr/>
      <dgm:t>
        <a:bodyPr/>
        <a:lstStyle/>
        <a:p>
          <a:endParaRPr lang="en-US" sz="1400" b="1"/>
        </a:p>
      </dgm:t>
    </dgm:pt>
    <dgm:pt modelId="{3FEE6356-AF6C-4934-B635-CAEC65DA8D7D}" type="sibTrans" cxnId="{0933648B-361F-4256-9C6E-5C1E69BBA2A2}">
      <dgm:prSet custT="1"/>
      <dgm:spPr/>
      <dgm:t>
        <a:bodyPr/>
        <a:lstStyle/>
        <a:p>
          <a:endParaRPr lang="en-US" sz="1100" b="1"/>
        </a:p>
      </dgm:t>
    </dgm:pt>
    <dgm:pt modelId="{B6A088C2-8CC1-42FA-8FD2-1CDDE95F8DE3}">
      <dgm:prSet phldrT="[Text]" custT="1"/>
      <dgm:spPr/>
      <dgm:t>
        <a:bodyPr/>
        <a:lstStyle/>
        <a:p>
          <a:r>
            <a:rPr lang="en-US" sz="1100" b="1" dirty="0" smtClean="0"/>
            <a:t>FAC (Single Audits or A-133’s)</a:t>
          </a:r>
          <a:endParaRPr lang="en-US" sz="1100" b="1" dirty="0"/>
        </a:p>
      </dgm:t>
    </dgm:pt>
    <dgm:pt modelId="{F2856363-FA6A-4DB7-B679-B9BED62E0B37}" type="parTrans" cxnId="{05BC6DE3-5538-4D76-BFEF-7BF5DFF3D44D}">
      <dgm:prSet/>
      <dgm:spPr/>
      <dgm:t>
        <a:bodyPr/>
        <a:lstStyle/>
        <a:p>
          <a:endParaRPr lang="en-US" sz="1400" b="1"/>
        </a:p>
      </dgm:t>
    </dgm:pt>
    <dgm:pt modelId="{384C6048-EB0B-44BF-B400-4B4A7CF41321}" type="sibTrans" cxnId="{05BC6DE3-5538-4D76-BFEF-7BF5DFF3D44D}">
      <dgm:prSet custT="1"/>
      <dgm:spPr/>
      <dgm:t>
        <a:bodyPr/>
        <a:lstStyle/>
        <a:p>
          <a:endParaRPr lang="en-US" sz="1100" b="1"/>
        </a:p>
      </dgm:t>
    </dgm:pt>
    <dgm:pt modelId="{CDA5F774-94A3-4BF4-9626-3D8C2DC84071}">
      <dgm:prSet phldrT="[Text]" custT="1"/>
      <dgm:spPr/>
      <dgm:t>
        <a:bodyPr/>
        <a:lstStyle/>
        <a:p>
          <a:r>
            <a:rPr lang="en-US" sz="1100" b="1" dirty="0" smtClean="0"/>
            <a:t>Academia</a:t>
          </a:r>
          <a:endParaRPr lang="en-US" sz="1100" b="1" dirty="0"/>
        </a:p>
      </dgm:t>
    </dgm:pt>
    <dgm:pt modelId="{8C2300FC-3750-4484-B10F-392DAA2439E1}" type="parTrans" cxnId="{42EC26F9-B0AB-4C40-B92C-D274E490F51D}">
      <dgm:prSet/>
      <dgm:spPr/>
      <dgm:t>
        <a:bodyPr/>
        <a:lstStyle/>
        <a:p>
          <a:endParaRPr lang="en-US" sz="1400" b="1"/>
        </a:p>
      </dgm:t>
    </dgm:pt>
    <dgm:pt modelId="{7CDAC4F3-531D-44CF-A62A-F65DBB011A98}" type="sibTrans" cxnId="{42EC26F9-B0AB-4C40-B92C-D274E490F51D}">
      <dgm:prSet custT="1"/>
      <dgm:spPr/>
      <dgm:t>
        <a:bodyPr/>
        <a:lstStyle/>
        <a:p>
          <a:endParaRPr lang="en-US" sz="1100" b="1"/>
        </a:p>
      </dgm:t>
    </dgm:pt>
    <dgm:pt modelId="{7F8DEE81-30B1-4A5C-A47B-E2025EAB4E70}" type="pres">
      <dgm:prSet presAssocID="{C054F8B7-F8DC-4D98-841E-5EB7EAF07513}" presName="cycle" presStyleCnt="0">
        <dgm:presLayoutVars>
          <dgm:dir/>
          <dgm:resizeHandles val="exact"/>
        </dgm:presLayoutVars>
      </dgm:prSet>
      <dgm:spPr/>
      <dgm:t>
        <a:bodyPr/>
        <a:lstStyle/>
        <a:p>
          <a:endParaRPr lang="en-US"/>
        </a:p>
      </dgm:t>
    </dgm:pt>
    <dgm:pt modelId="{6E7ED989-BA53-41F2-960D-C58C3E4207BC}" type="pres">
      <dgm:prSet presAssocID="{2798B713-FB94-404A-8860-6C423477D868}" presName="node" presStyleLbl="node1" presStyleIdx="0" presStyleCnt="11">
        <dgm:presLayoutVars>
          <dgm:bulletEnabled val="1"/>
        </dgm:presLayoutVars>
      </dgm:prSet>
      <dgm:spPr/>
      <dgm:t>
        <a:bodyPr/>
        <a:lstStyle/>
        <a:p>
          <a:endParaRPr lang="en-US"/>
        </a:p>
      </dgm:t>
    </dgm:pt>
    <dgm:pt modelId="{847C75E5-5A9D-443A-AA70-AAE0B9820308}" type="pres">
      <dgm:prSet presAssocID="{43673520-C6C0-4095-A1EC-F58E743776FC}" presName="sibTrans" presStyleLbl="sibTrans2D1" presStyleIdx="0" presStyleCnt="11"/>
      <dgm:spPr>
        <a:prstGeom prst="mathMinus">
          <a:avLst/>
        </a:prstGeom>
      </dgm:spPr>
      <dgm:t>
        <a:bodyPr/>
        <a:lstStyle/>
        <a:p>
          <a:endParaRPr lang="en-US"/>
        </a:p>
      </dgm:t>
    </dgm:pt>
    <dgm:pt modelId="{EA33B4C8-C00F-47BA-A047-ACD01B88F218}" type="pres">
      <dgm:prSet presAssocID="{43673520-C6C0-4095-A1EC-F58E743776FC}" presName="connectorText" presStyleLbl="sibTrans2D1" presStyleIdx="0" presStyleCnt="11"/>
      <dgm:spPr/>
      <dgm:t>
        <a:bodyPr/>
        <a:lstStyle/>
        <a:p>
          <a:endParaRPr lang="en-US"/>
        </a:p>
      </dgm:t>
    </dgm:pt>
    <dgm:pt modelId="{239D78C2-0FFA-40A1-AC61-2387D3F8A916}" type="pres">
      <dgm:prSet presAssocID="{E1CE3326-AC1C-419A-96A9-70B70D0EED44}" presName="node" presStyleLbl="node1" presStyleIdx="1" presStyleCnt="11">
        <dgm:presLayoutVars>
          <dgm:bulletEnabled val="1"/>
        </dgm:presLayoutVars>
      </dgm:prSet>
      <dgm:spPr/>
      <dgm:t>
        <a:bodyPr/>
        <a:lstStyle/>
        <a:p>
          <a:endParaRPr lang="en-US"/>
        </a:p>
      </dgm:t>
    </dgm:pt>
    <dgm:pt modelId="{AE789F18-7E11-4E25-A290-BC5520C767DC}" type="pres">
      <dgm:prSet presAssocID="{07A90A4C-5169-4D58-908A-1FF5CB605AE9}" presName="sibTrans" presStyleLbl="sibTrans2D1" presStyleIdx="1" presStyleCnt="11"/>
      <dgm:spPr>
        <a:prstGeom prst="mathMinus">
          <a:avLst/>
        </a:prstGeom>
      </dgm:spPr>
      <dgm:t>
        <a:bodyPr/>
        <a:lstStyle/>
        <a:p>
          <a:endParaRPr lang="en-US"/>
        </a:p>
      </dgm:t>
    </dgm:pt>
    <dgm:pt modelId="{70ED21DC-C209-4D29-B294-E266E4335BEC}" type="pres">
      <dgm:prSet presAssocID="{07A90A4C-5169-4D58-908A-1FF5CB605AE9}" presName="connectorText" presStyleLbl="sibTrans2D1" presStyleIdx="1" presStyleCnt="11"/>
      <dgm:spPr/>
      <dgm:t>
        <a:bodyPr/>
        <a:lstStyle/>
        <a:p>
          <a:endParaRPr lang="en-US"/>
        </a:p>
      </dgm:t>
    </dgm:pt>
    <dgm:pt modelId="{46954E57-916F-422A-884D-39CED6E5E4D8}" type="pres">
      <dgm:prSet presAssocID="{18A5E8EE-6B28-4985-810D-510F361A0BA2}" presName="node" presStyleLbl="node1" presStyleIdx="2" presStyleCnt="11" custScaleX="102558" custScaleY="106541">
        <dgm:presLayoutVars>
          <dgm:bulletEnabled val="1"/>
        </dgm:presLayoutVars>
      </dgm:prSet>
      <dgm:spPr/>
      <dgm:t>
        <a:bodyPr/>
        <a:lstStyle/>
        <a:p>
          <a:endParaRPr lang="en-US"/>
        </a:p>
      </dgm:t>
    </dgm:pt>
    <dgm:pt modelId="{89EB413E-B696-4CE1-A07B-014FB572F8B4}" type="pres">
      <dgm:prSet presAssocID="{27BE00A4-7501-4A94-8118-948E56824B56}" presName="sibTrans" presStyleLbl="sibTrans2D1" presStyleIdx="2" presStyleCnt="11"/>
      <dgm:spPr>
        <a:prstGeom prst="mathMinus">
          <a:avLst/>
        </a:prstGeom>
      </dgm:spPr>
      <dgm:t>
        <a:bodyPr/>
        <a:lstStyle/>
        <a:p>
          <a:endParaRPr lang="en-US"/>
        </a:p>
      </dgm:t>
    </dgm:pt>
    <dgm:pt modelId="{FFF7C974-8C23-4791-B8C4-2A7FF467F9B4}" type="pres">
      <dgm:prSet presAssocID="{27BE00A4-7501-4A94-8118-948E56824B56}" presName="connectorText" presStyleLbl="sibTrans2D1" presStyleIdx="2" presStyleCnt="11"/>
      <dgm:spPr/>
      <dgm:t>
        <a:bodyPr/>
        <a:lstStyle/>
        <a:p>
          <a:endParaRPr lang="en-US"/>
        </a:p>
      </dgm:t>
    </dgm:pt>
    <dgm:pt modelId="{DFD57CE0-7CC9-4864-8274-5AD617AD0120}" type="pres">
      <dgm:prSet presAssocID="{1E1D0F95-B327-4089-8307-5AB6530593DE}" presName="node" presStyleLbl="node1" presStyleIdx="3" presStyleCnt="11">
        <dgm:presLayoutVars>
          <dgm:bulletEnabled val="1"/>
        </dgm:presLayoutVars>
      </dgm:prSet>
      <dgm:spPr/>
      <dgm:t>
        <a:bodyPr/>
        <a:lstStyle/>
        <a:p>
          <a:endParaRPr lang="en-US"/>
        </a:p>
      </dgm:t>
    </dgm:pt>
    <dgm:pt modelId="{0DA1E239-061D-49A2-83E8-F64B5DD433FD}" type="pres">
      <dgm:prSet presAssocID="{59E98F85-BC1E-4244-8E85-17A73CFC3A90}" presName="sibTrans" presStyleLbl="sibTrans2D1" presStyleIdx="3" presStyleCnt="11"/>
      <dgm:spPr>
        <a:prstGeom prst="mathMinus">
          <a:avLst/>
        </a:prstGeom>
      </dgm:spPr>
      <dgm:t>
        <a:bodyPr/>
        <a:lstStyle/>
        <a:p>
          <a:endParaRPr lang="en-US"/>
        </a:p>
      </dgm:t>
    </dgm:pt>
    <dgm:pt modelId="{D0710AB3-744E-47E0-A7FF-C05458C1DE3D}" type="pres">
      <dgm:prSet presAssocID="{59E98F85-BC1E-4244-8E85-17A73CFC3A90}" presName="connectorText" presStyleLbl="sibTrans2D1" presStyleIdx="3" presStyleCnt="11"/>
      <dgm:spPr/>
      <dgm:t>
        <a:bodyPr/>
        <a:lstStyle/>
        <a:p>
          <a:endParaRPr lang="en-US"/>
        </a:p>
      </dgm:t>
    </dgm:pt>
    <dgm:pt modelId="{BC5A982C-C277-4131-97FA-CFEFE42A805C}" type="pres">
      <dgm:prSet presAssocID="{62249143-DE5C-41D8-BD46-7282E5C0ECC7}" presName="node" presStyleLbl="node1" presStyleIdx="4" presStyleCnt="11" custScaleX="139234" custScaleY="121504">
        <dgm:presLayoutVars>
          <dgm:bulletEnabled val="1"/>
        </dgm:presLayoutVars>
      </dgm:prSet>
      <dgm:spPr/>
      <dgm:t>
        <a:bodyPr/>
        <a:lstStyle/>
        <a:p>
          <a:endParaRPr lang="en-US"/>
        </a:p>
      </dgm:t>
    </dgm:pt>
    <dgm:pt modelId="{291910D4-2C32-4E1B-9622-B252CE816EEB}" type="pres">
      <dgm:prSet presAssocID="{6DE95FE7-05BF-4D60-B4DC-8D0097315841}" presName="sibTrans" presStyleLbl="sibTrans2D1" presStyleIdx="4" presStyleCnt="11"/>
      <dgm:spPr>
        <a:prstGeom prst="mathMinus">
          <a:avLst/>
        </a:prstGeom>
      </dgm:spPr>
      <dgm:t>
        <a:bodyPr/>
        <a:lstStyle/>
        <a:p>
          <a:endParaRPr lang="en-US"/>
        </a:p>
      </dgm:t>
    </dgm:pt>
    <dgm:pt modelId="{A00E6F20-F596-42CC-B856-41F7D5F5C86D}" type="pres">
      <dgm:prSet presAssocID="{6DE95FE7-05BF-4D60-B4DC-8D0097315841}" presName="connectorText" presStyleLbl="sibTrans2D1" presStyleIdx="4" presStyleCnt="11"/>
      <dgm:spPr/>
      <dgm:t>
        <a:bodyPr/>
        <a:lstStyle/>
        <a:p>
          <a:endParaRPr lang="en-US"/>
        </a:p>
      </dgm:t>
    </dgm:pt>
    <dgm:pt modelId="{CDE2F052-5487-41E6-936E-EA1202FD3233}" type="pres">
      <dgm:prSet presAssocID="{4E02CA53-A871-4312-9DA4-C7C404FD79E2}" presName="node" presStyleLbl="node1" presStyleIdx="5" presStyleCnt="11">
        <dgm:presLayoutVars>
          <dgm:bulletEnabled val="1"/>
        </dgm:presLayoutVars>
      </dgm:prSet>
      <dgm:spPr/>
      <dgm:t>
        <a:bodyPr/>
        <a:lstStyle/>
        <a:p>
          <a:endParaRPr lang="en-US"/>
        </a:p>
      </dgm:t>
    </dgm:pt>
    <dgm:pt modelId="{E06C88E2-48B6-4EBD-AD98-9529977B6EC4}" type="pres">
      <dgm:prSet presAssocID="{34BB9A6A-06E1-4E3C-9297-7013A877E8D7}" presName="sibTrans" presStyleLbl="sibTrans2D1" presStyleIdx="5" presStyleCnt="11"/>
      <dgm:spPr>
        <a:prstGeom prst="mathMinus">
          <a:avLst/>
        </a:prstGeom>
      </dgm:spPr>
      <dgm:t>
        <a:bodyPr/>
        <a:lstStyle/>
        <a:p>
          <a:endParaRPr lang="en-US"/>
        </a:p>
      </dgm:t>
    </dgm:pt>
    <dgm:pt modelId="{D6D7B486-CFF1-4ED4-8EA9-D4763080A203}" type="pres">
      <dgm:prSet presAssocID="{34BB9A6A-06E1-4E3C-9297-7013A877E8D7}" presName="connectorText" presStyleLbl="sibTrans2D1" presStyleIdx="5" presStyleCnt="11"/>
      <dgm:spPr/>
      <dgm:t>
        <a:bodyPr/>
        <a:lstStyle/>
        <a:p>
          <a:endParaRPr lang="en-US"/>
        </a:p>
      </dgm:t>
    </dgm:pt>
    <dgm:pt modelId="{79E7E763-7365-49AB-A6B8-427321985A38}" type="pres">
      <dgm:prSet presAssocID="{E0F1C263-F3CC-4699-B579-8260E21E6163}" presName="node" presStyleLbl="node1" presStyleIdx="6" presStyleCnt="11">
        <dgm:presLayoutVars>
          <dgm:bulletEnabled val="1"/>
        </dgm:presLayoutVars>
      </dgm:prSet>
      <dgm:spPr/>
      <dgm:t>
        <a:bodyPr/>
        <a:lstStyle/>
        <a:p>
          <a:endParaRPr lang="en-US"/>
        </a:p>
      </dgm:t>
    </dgm:pt>
    <dgm:pt modelId="{50DD2CFE-E254-4199-A5D8-D50C98954A07}" type="pres">
      <dgm:prSet presAssocID="{65007CFC-AE30-41E6-9839-6E54F8070D0A}" presName="sibTrans" presStyleLbl="sibTrans2D1" presStyleIdx="6" presStyleCnt="11"/>
      <dgm:spPr>
        <a:prstGeom prst="mathMinus">
          <a:avLst/>
        </a:prstGeom>
      </dgm:spPr>
      <dgm:t>
        <a:bodyPr/>
        <a:lstStyle/>
        <a:p>
          <a:endParaRPr lang="en-US"/>
        </a:p>
      </dgm:t>
    </dgm:pt>
    <dgm:pt modelId="{DAEBBD2B-46DA-4BD7-9858-2708E9E53996}" type="pres">
      <dgm:prSet presAssocID="{65007CFC-AE30-41E6-9839-6E54F8070D0A}" presName="connectorText" presStyleLbl="sibTrans2D1" presStyleIdx="6" presStyleCnt="11"/>
      <dgm:spPr/>
      <dgm:t>
        <a:bodyPr/>
        <a:lstStyle/>
        <a:p>
          <a:endParaRPr lang="en-US"/>
        </a:p>
      </dgm:t>
    </dgm:pt>
    <dgm:pt modelId="{99E43349-F2FC-4A8B-8E64-DB846DAC4C36}" type="pres">
      <dgm:prSet presAssocID="{6110A171-24F3-4D1F-A2F3-DB15BDC20523}" presName="node" presStyleLbl="node1" presStyleIdx="7" presStyleCnt="11">
        <dgm:presLayoutVars>
          <dgm:bulletEnabled val="1"/>
        </dgm:presLayoutVars>
      </dgm:prSet>
      <dgm:spPr/>
      <dgm:t>
        <a:bodyPr/>
        <a:lstStyle/>
        <a:p>
          <a:endParaRPr lang="en-US"/>
        </a:p>
      </dgm:t>
    </dgm:pt>
    <dgm:pt modelId="{5D3707C5-86EA-42CD-BA2D-1DB4CCF8F845}" type="pres">
      <dgm:prSet presAssocID="{180B9E93-DCAB-4437-83C7-EAE98C6F7266}" presName="sibTrans" presStyleLbl="sibTrans2D1" presStyleIdx="7" presStyleCnt="11"/>
      <dgm:spPr>
        <a:prstGeom prst="mathMinus">
          <a:avLst/>
        </a:prstGeom>
      </dgm:spPr>
      <dgm:t>
        <a:bodyPr/>
        <a:lstStyle/>
        <a:p>
          <a:endParaRPr lang="en-US"/>
        </a:p>
      </dgm:t>
    </dgm:pt>
    <dgm:pt modelId="{E39C9DE6-5FFA-49C0-9C7B-4FA65581A87E}" type="pres">
      <dgm:prSet presAssocID="{180B9E93-DCAB-4437-83C7-EAE98C6F7266}" presName="connectorText" presStyleLbl="sibTrans2D1" presStyleIdx="7" presStyleCnt="11"/>
      <dgm:spPr/>
      <dgm:t>
        <a:bodyPr/>
        <a:lstStyle/>
        <a:p>
          <a:endParaRPr lang="en-US"/>
        </a:p>
      </dgm:t>
    </dgm:pt>
    <dgm:pt modelId="{FA00A440-B91D-48B7-8674-0A76FD41CF24}" type="pres">
      <dgm:prSet presAssocID="{7A55CD39-8D84-4041-A29D-DA698120CE0A}" presName="node" presStyleLbl="node1" presStyleIdx="8" presStyleCnt="11">
        <dgm:presLayoutVars>
          <dgm:bulletEnabled val="1"/>
        </dgm:presLayoutVars>
      </dgm:prSet>
      <dgm:spPr/>
      <dgm:t>
        <a:bodyPr/>
        <a:lstStyle/>
        <a:p>
          <a:endParaRPr lang="en-US"/>
        </a:p>
      </dgm:t>
    </dgm:pt>
    <dgm:pt modelId="{8CDDFA2F-A007-452B-8F6A-3BE19CF6D0B6}" type="pres">
      <dgm:prSet presAssocID="{3FEE6356-AF6C-4934-B635-CAEC65DA8D7D}" presName="sibTrans" presStyleLbl="sibTrans2D1" presStyleIdx="8" presStyleCnt="11"/>
      <dgm:spPr>
        <a:prstGeom prst="mathMinus">
          <a:avLst/>
        </a:prstGeom>
      </dgm:spPr>
      <dgm:t>
        <a:bodyPr/>
        <a:lstStyle/>
        <a:p>
          <a:endParaRPr lang="en-US"/>
        </a:p>
      </dgm:t>
    </dgm:pt>
    <dgm:pt modelId="{C2069CE2-68F3-423C-A7B2-F74C22BCC709}" type="pres">
      <dgm:prSet presAssocID="{3FEE6356-AF6C-4934-B635-CAEC65DA8D7D}" presName="connectorText" presStyleLbl="sibTrans2D1" presStyleIdx="8" presStyleCnt="11"/>
      <dgm:spPr/>
      <dgm:t>
        <a:bodyPr/>
        <a:lstStyle/>
        <a:p>
          <a:endParaRPr lang="en-US"/>
        </a:p>
      </dgm:t>
    </dgm:pt>
    <dgm:pt modelId="{2381512A-800C-41E5-98D8-F87475A522AB}" type="pres">
      <dgm:prSet presAssocID="{B6A088C2-8CC1-42FA-8FD2-1CDDE95F8DE3}" presName="node" presStyleLbl="node1" presStyleIdx="9" presStyleCnt="11">
        <dgm:presLayoutVars>
          <dgm:bulletEnabled val="1"/>
        </dgm:presLayoutVars>
      </dgm:prSet>
      <dgm:spPr/>
      <dgm:t>
        <a:bodyPr/>
        <a:lstStyle/>
        <a:p>
          <a:endParaRPr lang="en-US"/>
        </a:p>
      </dgm:t>
    </dgm:pt>
    <dgm:pt modelId="{94FB6530-9B3E-4728-97C5-C08EBED237AB}" type="pres">
      <dgm:prSet presAssocID="{384C6048-EB0B-44BF-B400-4B4A7CF41321}" presName="sibTrans" presStyleLbl="sibTrans2D1" presStyleIdx="9" presStyleCnt="11"/>
      <dgm:spPr>
        <a:prstGeom prst="mathMinus">
          <a:avLst/>
        </a:prstGeom>
      </dgm:spPr>
      <dgm:t>
        <a:bodyPr/>
        <a:lstStyle/>
        <a:p>
          <a:endParaRPr lang="en-US"/>
        </a:p>
      </dgm:t>
    </dgm:pt>
    <dgm:pt modelId="{9EE34317-E96F-4B52-A05E-027744FF3C0C}" type="pres">
      <dgm:prSet presAssocID="{384C6048-EB0B-44BF-B400-4B4A7CF41321}" presName="connectorText" presStyleLbl="sibTrans2D1" presStyleIdx="9" presStyleCnt="11"/>
      <dgm:spPr/>
      <dgm:t>
        <a:bodyPr/>
        <a:lstStyle/>
        <a:p>
          <a:endParaRPr lang="en-US"/>
        </a:p>
      </dgm:t>
    </dgm:pt>
    <dgm:pt modelId="{DFB3BE8B-20C4-4934-913D-FED74B405E0C}" type="pres">
      <dgm:prSet presAssocID="{CDA5F774-94A3-4BF4-9626-3D8C2DC84071}" presName="node" presStyleLbl="node1" presStyleIdx="10" presStyleCnt="11" custScaleX="113465" custScaleY="100331">
        <dgm:presLayoutVars>
          <dgm:bulletEnabled val="1"/>
        </dgm:presLayoutVars>
      </dgm:prSet>
      <dgm:spPr/>
      <dgm:t>
        <a:bodyPr/>
        <a:lstStyle/>
        <a:p>
          <a:endParaRPr lang="en-US"/>
        </a:p>
      </dgm:t>
    </dgm:pt>
    <dgm:pt modelId="{5D508BF3-5DB4-4398-9797-C4BB985562DF}" type="pres">
      <dgm:prSet presAssocID="{7CDAC4F3-531D-44CF-A62A-F65DBB011A98}" presName="sibTrans" presStyleLbl="sibTrans2D1" presStyleIdx="10" presStyleCnt="11"/>
      <dgm:spPr>
        <a:prstGeom prst="mathMinus">
          <a:avLst/>
        </a:prstGeom>
      </dgm:spPr>
      <dgm:t>
        <a:bodyPr/>
        <a:lstStyle/>
        <a:p>
          <a:endParaRPr lang="en-US"/>
        </a:p>
      </dgm:t>
    </dgm:pt>
    <dgm:pt modelId="{0788B486-E514-48D0-8B0B-4D7301FD9C00}" type="pres">
      <dgm:prSet presAssocID="{7CDAC4F3-531D-44CF-A62A-F65DBB011A98}" presName="connectorText" presStyleLbl="sibTrans2D1" presStyleIdx="10" presStyleCnt="11"/>
      <dgm:spPr/>
      <dgm:t>
        <a:bodyPr/>
        <a:lstStyle/>
        <a:p>
          <a:endParaRPr lang="en-US"/>
        </a:p>
      </dgm:t>
    </dgm:pt>
  </dgm:ptLst>
  <dgm:cxnLst>
    <dgm:cxn modelId="{AB5F6205-DD1A-4F71-8D19-948E25E12FD6}" type="presOf" srcId="{6DE95FE7-05BF-4D60-B4DC-8D0097315841}" destId="{A00E6F20-F596-42CC-B856-41F7D5F5C86D}" srcOrd="1" destOrd="0" presId="urn:microsoft.com/office/officeart/2005/8/layout/cycle2"/>
    <dgm:cxn modelId="{95457371-A113-4352-8164-E7DBAE822F8F}" type="presOf" srcId="{E0F1C263-F3CC-4699-B579-8260E21E6163}" destId="{79E7E763-7365-49AB-A6B8-427321985A38}" srcOrd="0" destOrd="0" presId="urn:microsoft.com/office/officeart/2005/8/layout/cycle2"/>
    <dgm:cxn modelId="{DF768F59-C772-46AE-93A4-41079C03C355}" type="presOf" srcId="{384C6048-EB0B-44BF-B400-4B4A7CF41321}" destId="{94FB6530-9B3E-4728-97C5-C08EBED237AB}" srcOrd="0" destOrd="0" presId="urn:microsoft.com/office/officeart/2005/8/layout/cycle2"/>
    <dgm:cxn modelId="{0933648B-361F-4256-9C6E-5C1E69BBA2A2}" srcId="{C054F8B7-F8DC-4D98-841E-5EB7EAF07513}" destId="{7A55CD39-8D84-4041-A29D-DA698120CE0A}" srcOrd="8" destOrd="0" parTransId="{70425908-CB3C-497D-807E-0FEC809E3294}" sibTransId="{3FEE6356-AF6C-4934-B635-CAEC65DA8D7D}"/>
    <dgm:cxn modelId="{A96F5E4E-2029-4F89-B919-6FDB36F23D8F}" type="presOf" srcId="{34BB9A6A-06E1-4E3C-9297-7013A877E8D7}" destId="{D6D7B486-CFF1-4ED4-8EA9-D4763080A203}" srcOrd="1" destOrd="0" presId="urn:microsoft.com/office/officeart/2005/8/layout/cycle2"/>
    <dgm:cxn modelId="{42EC26F9-B0AB-4C40-B92C-D274E490F51D}" srcId="{C054F8B7-F8DC-4D98-841E-5EB7EAF07513}" destId="{CDA5F774-94A3-4BF4-9626-3D8C2DC84071}" srcOrd="10" destOrd="0" parTransId="{8C2300FC-3750-4484-B10F-392DAA2439E1}" sibTransId="{7CDAC4F3-531D-44CF-A62A-F65DBB011A98}"/>
    <dgm:cxn modelId="{5478DFB5-4E80-47ED-8C59-04A8B1C44A48}" type="presOf" srcId="{7A55CD39-8D84-4041-A29D-DA698120CE0A}" destId="{FA00A440-B91D-48B7-8674-0A76FD41CF24}" srcOrd="0" destOrd="0" presId="urn:microsoft.com/office/officeart/2005/8/layout/cycle2"/>
    <dgm:cxn modelId="{5277D6A7-A2F0-4483-8D1E-F024D9D3EEA5}" srcId="{C054F8B7-F8DC-4D98-841E-5EB7EAF07513}" destId="{E0F1C263-F3CC-4699-B579-8260E21E6163}" srcOrd="6" destOrd="0" parTransId="{4FB008BC-02DC-44C7-9DF1-43674C2ED68D}" sibTransId="{65007CFC-AE30-41E6-9839-6E54F8070D0A}"/>
    <dgm:cxn modelId="{EECEC418-E6FA-46FB-B62A-7E20440E52D5}" type="presOf" srcId="{18A5E8EE-6B28-4985-810D-510F361A0BA2}" destId="{46954E57-916F-422A-884D-39CED6E5E4D8}" srcOrd="0" destOrd="0" presId="urn:microsoft.com/office/officeart/2005/8/layout/cycle2"/>
    <dgm:cxn modelId="{779FA225-37BA-4C24-852B-FCDCFEECD68B}" type="presOf" srcId="{384C6048-EB0B-44BF-B400-4B4A7CF41321}" destId="{9EE34317-E96F-4B52-A05E-027744FF3C0C}" srcOrd="1" destOrd="0" presId="urn:microsoft.com/office/officeart/2005/8/layout/cycle2"/>
    <dgm:cxn modelId="{366AD8B0-88BA-41E1-8CC6-F4D3C5E6CE7B}" type="presOf" srcId="{07A90A4C-5169-4D58-908A-1FF5CB605AE9}" destId="{AE789F18-7E11-4E25-A290-BC5520C767DC}" srcOrd="0" destOrd="0" presId="urn:microsoft.com/office/officeart/2005/8/layout/cycle2"/>
    <dgm:cxn modelId="{FC81C24A-379C-41AE-98B7-CE28DF017462}" type="presOf" srcId="{3FEE6356-AF6C-4934-B635-CAEC65DA8D7D}" destId="{C2069CE2-68F3-423C-A7B2-F74C22BCC709}" srcOrd="1" destOrd="0" presId="urn:microsoft.com/office/officeart/2005/8/layout/cycle2"/>
    <dgm:cxn modelId="{BDEE9661-9F6C-4E48-A980-56C74FA793D3}" type="presOf" srcId="{27BE00A4-7501-4A94-8118-948E56824B56}" destId="{FFF7C974-8C23-4791-B8C4-2A7FF467F9B4}" srcOrd="1" destOrd="0" presId="urn:microsoft.com/office/officeart/2005/8/layout/cycle2"/>
    <dgm:cxn modelId="{0D28F659-1AEA-4F10-B06B-E82EA139F155}" srcId="{C054F8B7-F8DC-4D98-841E-5EB7EAF07513}" destId="{E1CE3326-AC1C-419A-96A9-70B70D0EED44}" srcOrd="1" destOrd="0" parTransId="{3F1F28A8-5BD1-43FC-8C15-308073CCBD4A}" sibTransId="{07A90A4C-5169-4D58-908A-1FF5CB605AE9}"/>
    <dgm:cxn modelId="{8E426A79-F6A7-4992-8B76-4C89E3B2A9C6}" type="presOf" srcId="{65007CFC-AE30-41E6-9839-6E54F8070D0A}" destId="{50DD2CFE-E254-4199-A5D8-D50C98954A07}" srcOrd="0" destOrd="0" presId="urn:microsoft.com/office/officeart/2005/8/layout/cycle2"/>
    <dgm:cxn modelId="{244D3FF3-9471-4B86-AD87-759133274A92}" type="presOf" srcId="{07A90A4C-5169-4D58-908A-1FF5CB605AE9}" destId="{70ED21DC-C209-4D29-B294-E266E4335BEC}" srcOrd="1" destOrd="0" presId="urn:microsoft.com/office/officeart/2005/8/layout/cycle2"/>
    <dgm:cxn modelId="{53D8AF34-A775-4B90-8532-6280DD8CD91E}" type="presOf" srcId="{6110A171-24F3-4D1F-A2F3-DB15BDC20523}" destId="{99E43349-F2FC-4A8B-8E64-DB846DAC4C36}" srcOrd="0" destOrd="0" presId="urn:microsoft.com/office/officeart/2005/8/layout/cycle2"/>
    <dgm:cxn modelId="{862D16B6-54EB-4661-9A8F-A9C0FCFA21E8}" type="presOf" srcId="{27BE00A4-7501-4A94-8118-948E56824B56}" destId="{89EB413E-B696-4CE1-A07B-014FB572F8B4}" srcOrd="0" destOrd="0" presId="urn:microsoft.com/office/officeart/2005/8/layout/cycle2"/>
    <dgm:cxn modelId="{C2355A30-BBF9-41FB-9FD0-19C53E126025}" type="presOf" srcId="{180B9E93-DCAB-4437-83C7-EAE98C6F7266}" destId="{E39C9DE6-5FFA-49C0-9C7B-4FA65581A87E}" srcOrd="1" destOrd="0" presId="urn:microsoft.com/office/officeart/2005/8/layout/cycle2"/>
    <dgm:cxn modelId="{05BC6DE3-5538-4D76-BFEF-7BF5DFF3D44D}" srcId="{C054F8B7-F8DC-4D98-841E-5EB7EAF07513}" destId="{B6A088C2-8CC1-42FA-8FD2-1CDDE95F8DE3}" srcOrd="9" destOrd="0" parTransId="{F2856363-FA6A-4DB7-B679-B9BED62E0B37}" sibTransId="{384C6048-EB0B-44BF-B400-4B4A7CF41321}"/>
    <dgm:cxn modelId="{F801D36F-B6F4-46EB-80AA-277A55370737}" type="presOf" srcId="{65007CFC-AE30-41E6-9839-6E54F8070D0A}" destId="{DAEBBD2B-46DA-4BD7-9858-2708E9E53996}" srcOrd="1" destOrd="0" presId="urn:microsoft.com/office/officeart/2005/8/layout/cycle2"/>
    <dgm:cxn modelId="{DE598E72-8477-45F8-A803-C010D1B5B0AE}" srcId="{C054F8B7-F8DC-4D98-841E-5EB7EAF07513}" destId="{18A5E8EE-6B28-4985-810D-510F361A0BA2}" srcOrd="2" destOrd="0" parTransId="{8FACED17-C18A-47D8-8C06-AC3FF6E3DE25}" sibTransId="{27BE00A4-7501-4A94-8118-948E56824B56}"/>
    <dgm:cxn modelId="{8218C061-133D-40A2-9DD6-49B72A73606A}" type="presOf" srcId="{59E98F85-BC1E-4244-8E85-17A73CFC3A90}" destId="{0DA1E239-061D-49A2-83E8-F64B5DD433FD}" srcOrd="0" destOrd="0" presId="urn:microsoft.com/office/officeart/2005/8/layout/cycle2"/>
    <dgm:cxn modelId="{AA74547B-4B5D-4A49-9EDF-549F90A0CD2B}" srcId="{C054F8B7-F8DC-4D98-841E-5EB7EAF07513}" destId="{6110A171-24F3-4D1F-A2F3-DB15BDC20523}" srcOrd="7" destOrd="0" parTransId="{403DE665-E1F0-4D4C-BDC2-3B6A7C62F72F}" sibTransId="{180B9E93-DCAB-4437-83C7-EAE98C6F7266}"/>
    <dgm:cxn modelId="{EFC8EC21-21A0-4DC1-BADD-805DC3460C36}" type="presOf" srcId="{B6A088C2-8CC1-42FA-8FD2-1CDDE95F8DE3}" destId="{2381512A-800C-41E5-98D8-F87475A522AB}" srcOrd="0" destOrd="0" presId="urn:microsoft.com/office/officeart/2005/8/layout/cycle2"/>
    <dgm:cxn modelId="{0D657BBF-DC19-4B4D-95EB-82BCEE411B29}" type="presOf" srcId="{7CDAC4F3-531D-44CF-A62A-F65DBB011A98}" destId="{0788B486-E514-48D0-8B0B-4D7301FD9C00}" srcOrd="1" destOrd="0" presId="urn:microsoft.com/office/officeart/2005/8/layout/cycle2"/>
    <dgm:cxn modelId="{7FCE7303-E5DA-4B50-826E-657483AC3B94}" type="presOf" srcId="{43673520-C6C0-4095-A1EC-F58E743776FC}" destId="{847C75E5-5A9D-443A-AA70-AAE0B9820308}" srcOrd="0" destOrd="0" presId="urn:microsoft.com/office/officeart/2005/8/layout/cycle2"/>
    <dgm:cxn modelId="{77F847EB-C435-4905-B07C-9BF19E1A2901}" type="presOf" srcId="{C054F8B7-F8DC-4D98-841E-5EB7EAF07513}" destId="{7F8DEE81-30B1-4A5C-A47B-E2025EAB4E70}" srcOrd="0" destOrd="0" presId="urn:microsoft.com/office/officeart/2005/8/layout/cycle2"/>
    <dgm:cxn modelId="{7111FE76-C80E-441D-B809-E06205A9A53A}" type="presOf" srcId="{4E02CA53-A871-4312-9DA4-C7C404FD79E2}" destId="{CDE2F052-5487-41E6-936E-EA1202FD3233}" srcOrd="0" destOrd="0" presId="urn:microsoft.com/office/officeart/2005/8/layout/cycle2"/>
    <dgm:cxn modelId="{E99DD2D6-269A-4A65-A7E1-2A54DFD33D8B}" srcId="{C054F8B7-F8DC-4D98-841E-5EB7EAF07513}" destId="{2798B713-FB94-404A-8860-6C423477D868}" srcOrd="0" destOrd="0" parTransId="{3520352B-FB4B-4071-A3EB-2F9DC8FD5DCD}" sibTransId="{43673520-C6C0-4095-A1EC-F58E743776FC}"/>
    <dgm:cxn modelId="{AD479597-B5DA-4C8A-AEE7-D158B3057395}" type="presOf" srcId="{3FEE6356-AF6C-4934-B635-CAEC65DA8D7D}" destId="{8CDDFA2F-A007-452B-8F6A-3BE19CF6D0B6}" srcOrd="0" destOrd="0" presId="urn:microsoft.com/office/officeart/2005/8/layout/cycle2"/>
    <dgm:cxn modelId="{4B14BF03-CAFC-45D3-AF66-39F74E033F2C}" type="presOf" srcId="{34BB9A6A-06E1-4E3C-9297-7013A877E8D7}" destId="{E06C88E2-48B6-4EBD-AD98-9529977B6EC4}" srcOrd="0" destOrd="0" presId="urn:microsoft.com/office/officeart/2005/8/layout/cycle2"/>
    <dgm:cxn modelId="{2172A201-1A60-41A8-A976-F65FC3AF7075}" type="presOf" srcId="{E1CE3326-AC1C-419A-96A9-70B70D0EED44}" destId="{239D78C2-0FFA-40A1-AC61-2387D3F8A916}" srcOrd="0" destOrd="0" presId="urn:microsoft.com/office/officeart/2005/8/layout/cycle2"/>
    <dgm:cxn modelId="{487D4FFA-057B-4F6A-B6D0-E1759D66845C}" type="presOf" srcId="{7CDAC4F3-531D-44CF-A62A-F65DBB011A98}" destId="{5D508BF3-5DB4-4398-9797-C4BB985562DF}" srcOrd="0" destOrd="0" presId="urn:microsoft.com/office/officeart/2005/8/layout/cycle2"/>
    <dgm:cxn modelId="{7F36D75B-99C8-4EA2-9B35-717942CEBD11}" srcId="{C054F8B7-F8DC-4D98-841E-5EB7EAF07513}" destId="{62249143-DE5C-41D8-BD46-7282E5C0ECC7}" srcOrd="4" destOrd="0" parTransId="{020B0616-9AE1-4E86-B036-D8A712967D07}" sibTransId="{6DE95FE7-05BF-4D60-B4DC-8D0097315841}"/>
    <dgm:cxn modelId="{A77B457F-9487-414B-8B65-483FBA5D4663}" type="presOf" srcId="{62249143-DE5C-41D8-BD46-7282E5C0ECC7}" destId="{BC5A982C-C277-4131-97FA-CFEFE42A805C}" srcOrd="0" destOrd="0" presId="urn:microsoft.com/office/officeart/2005/8/layout/cycle2"/>
    <dgm:cxn modelId="{3CB3AB64-E0C3-42EC-8768-B42BADD28C67}" type="presOf" srcId="{2798B713-FB94-404A-8860-6C423477D868}" destId="{6E7ED989-BA53-41F2-960D-C58C3E4207BC}" srcOrd="0" destOrd="0" presId="urn:microsoft.com/office/officeart/2005/8/layout/cycle2"/>
    <dgm:cxn modelId="{CA6F02CF-1299-455D-8328-ACF93165BCA1}" type="presOf" srcId="{1E1D0F95-B327-4089-8307-5AB6530593DE}" destId="{DFD57CE0-7CC9-4864-8274-5AD617AD0120}" srcOrd="0" destOrd="0" presId="urn:microsoft.com/office/officeart/2005/8/layout/cycle2"/>
    <dgm:cxn modelId="{5E9CF3CA-DA3D-4655-B79A-71DEE5597028}" type="presOf" srcId="{43673520-C6C0-4095-A1EC-F58E743776FC}" destId="{EA33B4C8-C00F-47BA-A047-ACD01B88F218}" srcOrd="1" destOrd="0" presId="urn:microsoft.com/office/officeart/2005/8/layout/cycle2"/>
    <dgm:cxn modelId="{4B9CB220-2629-456D-A1BD-FD43B9B63817}" srcId="{C054F8B7-F8DC-4D98-841E-5EB7EAF07513}" destId="{4E02CA53-A871-4312-9DA4-C7C404FD79E2}" srcOrd="5" destOrd="0" parTransId="{31C48C23-871D-4510-AE91-DBDD8C4160E1}" sibTransId="{34BB9A6A-06E1-4E3C-9297-7013A877E8D7}"/>
    <dgm:cxn modelId="{78A8DFFA-21E7-47ED-A5F5-D760C1A66A3A}" type="presOf" srcId="{CDA5F774-94A3-4BF4-9626-3D8C2DC84071}" destId="{DFB3BE8B-20C4-4934-913D-FED74B405E0C}" srcOrd="0" destOrd="0" presId="urn:microsoft.com/office/officeart/2005/8/layout/cycle2"/>
    <dgm:cxn modelId="{B8EE445A-F39F-46EE-8B52-801EC92CD31E}" type="presOf" srcId="{59E98F85-BC1E-4244-8E85-17A73CFC3A90}" destId="{D0710AB3-744E-47E0-A7FF-C05458C1DE3D}" srcOrd="1" destOrd="0" presId="urn:microsoft.com/office/officeart/2005/8/layout/cycle2"/>
    <dgm:cxn modelId="{506C23BB-FA74-4F5A-9C2A-4C3291035549}" type="presOf" srcId="{180B9E93-DCAB-4437-83C7-EAE98C6F7266}" destId="{5D3707C5-86EA-42CD-BA2D-1DB4CCF8F845}" srcOrd="0" destOrd="0" presId="urn:microsoft.com/office/officeart/2005/8/layout/cycle2"/>
    <dgm:cxn modelId="{A31B994A-06CC-4F85-905A-A5F73957665E}" srcId="{C054F8B7-F8DC-4D98-841E-5EB7EAF07513}" destId="{1E1D0F95-B327-4089-8307-5AB6530593DE}" srcOrd="3" destOrd="0" parTransId="{04895DB4-A701-4B30-A385-00EFEA560C42}" sibTransId="{59E98F85-BC1E-4244-8E85-17A73CFC3A90}"/>
    <dgm:cxn modelId="{3F69A1C4-865A-42F3-A811-6283E67D1FF6}" type="presOf" srcId="{6DE95FE7-05BF-4D60-B4DC-8D0097315841}" destId="{291910D4-2C32-4E1B-9622-B252CE816EEB}" srcOrd="0" destOrd="0" presId="urn:microsoft.com/office/officeart/2005/8/layout/cycle2"/>
    <dgm:cxn modelId="{E1F9F522-B259-41F7-82EE-DB430703FA5D}" type="presParOf" srcId="{7F8DEE81-30B1-4A5C-A47B-E2025EAB4E70}" destId="{6E7ED989-BA53-41F2-960D-C58C3E4207BC}" srcOrd="0" destOrd="0" presId="urn:microsoft.com/office/officeart/2005/8/layout/cycle2"/>
    <dgm:cxn modelId="{BC12CB43-30D2-4899-AECD-7A479BAAC722}" type="presParOf" srcId="{7F8DEE81-30B1-4A5C-A47B-E2025EAB4E70}" destId="{847C75E5-5A9D-443A-AA70-AAE0B9820308}" srcOrd="1" destOrd="0" presId="urn:microsoft.com/office/officeart/2005/8/layout/cycle2"/>
    <dgm:cxn modelId="{172BBDA3-3C3B-4807-B4E3-7C5D7BA11DD4}" type="presParOf" srcId="{847C75E5-5A9D-443A-AA70-AAE0B9820308}" destId="{EA33B4C8-C00F-47BA-A047-ACD01B88F218}" srcOrd="0" destOrd="0" presId="urn:microsoft.com/office/officeart/2005/8/layout/cycle2"/>
    <dgm:cxn modelId="{01EFD3D3-D06C-44E2-BEF9-C024DE30C4B2}" type="presParOf" srcId="{7F8DEE81-30B1-4A5C-A47B-E2025EAB4E70}" destId="{239D78C2-0FFA-40A1-AC61-2387D3F8A916}" srcOrd="2" destOrd="0" presId="urn:microsoft.com/office/officeart/2005/8/layout/cycle2"/>
    <dgm:cxn modelId="{997FA9F1-1844-4A46-881A-5C22C976720E}" type="presParOf" srcId="{7F8DEE81-30B1-4A5C-A47B-E2025EAB4E70}" destId="{AE789F18-7E11-4E25-A290-BC5520C767DC}" srcOrd="3" destOrd="0" presId="urn:microsoft.com/office/officeart/2005/8/layout/cycle2"/>
    <dgm:cxn modelId="{53B4F330-4B9A-4657-ACCB-58F3ECFB6FCB}" type="presParOf" srcId="{AE789F18-7E11-4E25-A290-BC5520C767DC}" destId="{70ED21DC-C209-4D29-B294-E266E4335BEC}" srcOrd="0" destOrd="0" presId="urn:microsoft.com/office/officeart/2005/8/layout/cycle2"/>
    <dgm:cxn modelId="{49714FFC-B8BB-4369-8E22-DD2547AD2195}" type="presParOf" srcId="{7F8DEE81-30B1-4A5C-A47B-E2025EAB4E70}" destId="{46954E57-916F-422A-884D-39CED6E5E4D8}" srcOrd="4" destOrd="0" presId="urn:microsoft.com/office/officeart/2005/8/layout/cycle2"/>
    <dgm:cxn modelId="{988BD98B-DC83-42CB-90BB-13EF43ED3A12}" type="presParOf" srcId="{7F8DEE81-30B1-4A5C-A47B-E2025EAB4E70}" destId="{89EB413E-B696-4CE1-A07B-014FB572F8B4}" srcOrd="5" destOrd="0" presId="urn:microsoft.com/office/officeart/2005/8/layout/cycle2"/>
    <dgm:cxn modelId="{55C1D4A3-F1F8-4955-8E5E-1167F39C0EF2}" type="presParOf" srcId="{89EB413E-B696-4CE1-A07B-014FB572F8B4}" destId="{FFF7C974-8C23-4791-B8C4-2A7FF467F9B4}" srcOrd="0" destOrd="0" presId="urn:microsoft.com/office/officeart/2005/8/layout/cycle2"/>
    <dgm:cxn modelId="{B270A451-6CDC-411E-AE7E-99270E6143FF}" type="presParOf" srcId="{7F8DEE81-30B1-4A5C-A47B-E2025EAB4E70}" destId="{DFD57CE0-7CC9-4864-8274-5AD617AD0120}" srcOrd="6" destOrd="0" presId="urn:microsoft.com/office/officeart/2005/8/layout/cycle2"/>
    <dgm:cxn modelId="{82E8478F-F381-4631-8C98-352AB1D009E0}" type="presParOf" srcId="{7F8DEE81-30B1-4A5C-A47B-E2025EAB4E70}" destId="{0DA1E239-061D-49A2-83E8-F64B5DD433FD}" srcOrd="7" destOrd="0" presId="urn:microsoft.com/office/officeart/2005/8/layout/cycle2"/>
    <dgm:cxn modelId="{B08A4571-7AEE-4CA0-877B-F9846284D5B4}" type="presParOf" srcId="{0DA1E239-061D-49A2-83E8-F64B5DD433FD}" destId="{D0710AB3-744E-47E0-A7FF-C05458C1DE3D}" srcOrd="0" destOrd="0" presId="urn:microsoft.com/office/officeart/2005/8/layout/cycle2"/>
    <dgm:cxn modelId="{CF5AAA7A-6DA2-4BA2-8C16-5E91C8711F3D}" type="presParOf" srcId="{7F8DEE81-30B1-4A5C-A47B-E2025EAB4E70}" destId="{BC5A982C-C277-4131-97FA-CFEFE42A805C}" srcOrd="8" destOrd="0" presId="urn:microsoft.com/office/officeart/2005/8/layout/cycle2"/>
    <dgm:cxn modelId="{9F70B52E-9BCE-4184-943B-01813DF14F85}" type="presParOf" srcId="{7F8DEE81-30B1-4A5C-A47B-E2025EAB4E70}" destId="{291910D4-2C32-4E1B-9622-B252CE816EEB}" srcOrd="9" destOrd="0" presId="urn:microsoft.com/office/officeart/2005/8/layout/cycle2"/>
    <dgm:cxn modelId="{01A03C55-51AF-4809-8A3C-2810C4642810}" type="presParOf" srcId="{291910D4-2C32-4E1B-9622-B252CE816EEB}" destId="{A00E6F20-F596-42CC-B856-41F7D5F5C86D}" srcOrd="0" destOrd="0" presId="urn:microsoft.com/office/officeart/2005/8/layout/cycle2"/>
    <dgm:cxn modelId="{39A8C6F7-7D2D-4D52-87F7-CC6D94FE2838}" type="presParOf" srcId="{7F8DEE81-30B1-4A5C-A47B-E2025EAB4E70}" destId="{CDE2F052-5487-41E6-936E-EA1202FD3233}" srcOrd="10" destOrd="0" presId="urn:microsoft.com/office/officeart/2005/8/layout/cycle2"/>
    <dgm:cxn modelId="{B507AF6C-2B69-48C1-83B2-CB88BD2EC09E}" type="presParOf" srcId="{7F8DEE81-30B1-4A5C-A47B-E2025EAB4E70}" destId="{E06C88E2-48B6-4EBD-AD98-9529977B6EC4}" srcOrd="11" destOrd="0" presId="urn:microsoft.com/office/officeart/2005/8/layout/cycle2"/>
    <dgm:cxn modelId="{82B4C3D5-5BDE-4DFC-8A95-11A499692441}" type="presParOf" srcId="{E06C88E2-48B6-4EBD-AD98-9529977B6EC4}" destId="{D6D7B486-CFF1-4ED4-8EA9-D4763080A203}" srcOrd="0" destOrd="0" presId="urn:microsoft.com/office/officeart/2005/8/layout/cycle2"/>
    <dgm:cxn modelId="{43F092D4-61BD-4AEE-8705-21755507B4BC}" type="presParOf" srcId="{7F8DEE81-30B1-4A5C-A47B-E2025EAB4E70}" destId="{79E7E763-7365-49AB-A6B8-427321985A38}" srcOrd="12" destOrd="0" presId="urn:microsoft.com/office/officeart/2005/8/layout/cycle2"/>
    <dgm:cxn modelId="{BBE67D04-1BC7-47A4-BE0E-0814F27D4940}" type="presParOf" srcId="{7F8DEE81-30B1-4A5C-A47B-E2025EAB4E70}" destId="{50DD2CFE-E254-4199-A5D8-D50C98954A07}" srcOrd="13" destOrd="0" presId="urn:microsoft.com/office/officeart/2005/8/layout/cycle2"/>
    <dgm:cxn modelId="{B79699F9-0E77-45ED-96FA-DE912A7F44C0}" type="presParOf" srcId="{50DD2CFE-E254-4199-A5D8-D50C98954A07}" destId="{DAEBBD2B-46DA-4BD7-9858-2708E9E53996}" srcOrd="0" destOrd="0" presId="urn:microsoft.com/office/officeart/2005/8/layout/cycle2"/>
    <dgm:cxn modelId="{EA1C4575-06F4-48D1-9F9D-73857BB2515A}" type="presParOf" srcId="{7F8DEE81-30B1-4A5C-A47B-E2025EAB4E70}" destId="{99E43349-F2FC-4A8B-8E64-DB846DAC4C36}" srcOrd="14" destOrd="0" presId="urn:microsoft.com/office/officeart/2005/8/layout/cycle2"/>
    <dgm:cxn modelId="{7974D8CC-D52F-4799-8E9A-B5F8C3602D69}" type="presParOf" srcId="{7F8DEE81-30B1-4A5C-A47B-E2025EAB4E70}" destId="{5D3707C5-86EA-42CD-BA2D-1DB4CCF8F845}" srcOrd="15" destOrd="0" presId="urn:microsoft.com/office/officeart/2005/8/layout/cycle2"/>
    <dgm:cxn modelId="{9E881BF9-1A89-4CFA-B329-B5A7F1BA14FF}" type="presParOf" srcId="{5D3707C5-86EA-42CD-BA2D-1DB4CCF8F845}" destId="{E39C9DE6-5FFA-49C0-9C7B-4FA65581A87E}" srcOrd="0" destOrd="0" presId="urn:microsoft.com/office/officeart/2005/8/layout/cycle2"/>
    <dgm:cxn modelId="{131FA3AF-599D-42DD-B152-783F85618CF5}" type="presParOf" srcId="{7F8DEE81-30B1-4A5C-A47B-E2025EAB4E70}" destId="{FA00A440-B91D-48B7-8674-0A76FD41CF24}" srcOrd="16" destOrd="0" presId="urn:microsoft.com/office/officeart/2005/8/layout/cycle2"/>
    <dgm:cxn modelId="{C487E620-56FC-4733-BEFA-F1A2B77F1CC6}" type="presParOf" srcId="{7F8DEE81-30B1-4A5C-A47B-E2025EAB4E70}" destId="{8CDDFA2F-A007-452B-8F6A-3BE19CF6D0B6}" srcOrd="17" destOrd="0" presId="urn:microsoft.com/office/officeart/2005/8/layout/cycle2"/>
    <dgm:cxn modelId="{4075DE68-6801-47F9-A0AB-F0CA6D11D0E9}" type="presParOf" srcId="{8CDDFA2F-A007-452B-8F6A-3BE19CF6D0B6}" destId="{C2069CE2-68F3-423C-A7B2-F74C22BCC709}" srcOrd="0" destOrd="0" presId="urn:microsoft.com/office/officeart/2005/8/layout/cycle2"/>
    <dgm:cxn modelId="{41567061-83BB-4616-8069-3CD70A032C52}" type="presParOf" srcId="{7F8DEE81-30B1-4A5C-A47B-E2025EAB4E70}" destId="{2381512A-800C-41E5-98D8-F87475A522AB}" srcOrd="18" destOrd="0" presId="urn:microsoft.com/office/officeart/2005/8/layout/cycle2"/>
    <dgm:cxn modelId="{6444B72B-F36E-44CA-98E9-8DF9ACA81359}" type="presParOf" srcId="{7F8DEE81-30B1-4A5C-A47B-E2025EAB4E70}" destId="{94FB6530-9B3E-4728-97C5-C08EBED237AB}" srcOrd="19" destOrd="0" presId="urn:microsoft.com/office/officeart/2005/8/layout/cycle2"/>
    <dgm:cxn modelId="{5B7127DC-5C37-4C32-9946-C8A4A0C2F255}" type="presParOf" srcId="{94FB6530-9B3E-4728-97C5-C08EBED237AB}" destId="{9EE34317-E96F-4B52-A05E-027744FF3C0C}" srcOrd="0" destOrd="0" presId="urn:microsoft.com/office/officeart/2005/8/layout/cycle2"/>
    <dgm:cxn modelId="{F77E580A-41A2-4B32-8066-677E4E39F6E6}" type="presParOf" srcId="{7F8DEE81-30B1-4A5C-A47B-E2025EAB4E70}" destId="{DFB3BE8B-20C4-4934-913D-FED74B405E0C}" srcOrd="20" destOrd="0" presId="urn:microsoft.com/office/officeart/2005/8/layout/cycle2"/>
    <dgm:cxn modelId="{FA1681E5-C077-4851-A587-C32663EFCF0A}" type="presParOf" srcId="{7F8DEE81-30B1-4A5C-A47B-E2025EAB4E70}" destId="{5D508BF3-5DB4-4398-9797-C4BB985562DF}" srcOrd="21" destOrd="0" presId="urn:microsoft.com/office/officeart/2005/8/layout/cycle2"/>
    <dgm:cxn modelId="{F9F81BE8-11F2-4083-B3F6-3E40CCED1E1B}" type="presParOf" srcId="{5D508BF3-5DB4-4398-9797-C4BB985562DF}" destId="{0788B486-E514-48D0-8B0B-4D7301FD9C00}" srcOrd="0" destOrd="0" presId="urn:microsoft.com/office/officeart/2005/8/layout/cycle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7ED989-BA53-41F2-960D-C58C3E4207BC}">
      <dsp:nvSpPr>
        <dsp:cNvPr id="0" name=""/>
        <dsp:cNvSpPr/>
      </dsp:nvSpPr>
      <dsp:spPr>
        <a:xfrm>
          <a:off x="3654247" y="1664"/>
          <a:ext cx="839462" cy="839462"/>
        </a:xfrm>
        <a:prstGeom prst="ellipse">
          <a:avLst/>
        </a:prstGeom>
        <a:solidFill>
          <a:schemeClr val="lt1">
            <a:hueOff val="0"/>
            <a:satOff val="0"/>
            <a:lumOff val="0"/>
            <a:alphaOff val="0"/>
          </a:schemeClr>
        </a:solidFill>
        <a:ln w="19050" cap="rnd"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lvl="0" algn="ctr" defTabSz="488950">
            <a:lnSpc>
              <a:spcPct val="90000"/>
            </a:lnSpc>
            <a:spcBef>
              <a:spcPct val="0"/>
            </a:spcBef>
            <a:spcAft>
              <a:spcPct val="35000"/>
            </a:spcAft>
          </a:pPr>
          <a:r>
            <a:rPr lang="en-US" sz="1100" b="1" kern="1200" dirty="0" smtClean="0"/>
            <a:t>States </a:t>
          </a:r>
        </a:p>
        <a:p>
          <a:pPr lvl="0" algn="ctr" defTabSz="488950">
            <a:lnSpc>
              <a:spcPct val="90000"/>
            </a:lnSpc>
            <a:spcBef>
              <a:spcPct val="0"/>
            </a:spcBef>
            <a:spcAft>
              <a:spcPct val="35000"/>
            </a:spcAft>
          </a:pPr>
          <a:r>
            <a:rPr lang="en-US" sz="1100" b="1" kern="1200" dirty="0" smtClean="0"/>
            <a:t>(i.e., </a:t>
          </a:r>
          <a:r>
            <a:rPr lang="en-US" sz="1100" b="1" kern="1200" dirty="0" err="1" smtClean="0"/>
            <a:t>AFR’s</a:t>
          </a:r>
          <a:r>
            <a:rPr lang="en-US" sz="1100" b="1" kern="1200" dirty="0" smtClean="0"/>
            <a:t>)</a:t>
          </a:r>
          <a:endParaRPr lang="en-US" sz="1100" b="1" kern="1200" dirty="0"/>
        </a:p>
      </dsp:txBody>
      <dsp:txXfrm>
        <a:off x="3777183" y="124600"/>
        <a:ext cx="593590" cy="593590"/>
      </dsp:txXfrm>
    </dsp:sp>
    <dsp:sp modelId="{847C75E5-5A9D-443A-AA70-AAE0B9820308}">
      <dsp:nvSpPr>
        <dsp:cNvPr id="0" name=""/>
        <dsp:cNvSpPr/>
      </dsp:nvSpPr>
      <dsp:spPr>
        <a:xfrm rot="981818">
          <a:off x="4561208" y="455616"/>
          <a:ext cx="223530" cy="283318"/>
        </a:xfrm>
        <a:prstGeom prst="mathMinus">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n-US" sz="1100" b="1" kern="1200"/>
        </a:p>
      </dsp:txBody>
      <dsp:txXfrm>
        <a:off x="4562566" y="502834"/>
        <a:ext cx="156471" cy="169990"/>
      </dsp:txXfrm>
    </dsp:sp>
    <dsp:sp modelId="{239D78C2-0FFA-40A1-AC61-2387D3F8A916}">
      <dsp:nvSpPr>
        <dsp:cNvPr id="0" name=""/>
        <dsp:cNvSpPr/>
      </dsp:nvSpPr>
      <dsp:spPr>
        <a:xfrm>
          <a:off x="4864377" y="356990"/>
          <a:ext cx="839462" cy="839462"/>
        </a:xfrm>
        <a:prstGeom prst="ellipse">
          <a:avLst/>
        </a:prstGeom>
        <a:solidFill>
          <a:schemeClr val="lt1">
            <a:hueOff val="0"/>
            <a:satOff val="0"/>
            <a:lumOff val="0"/>
            <a:alphaOff val="0"/>
          </a:schemeClr>
        </a:solidFill>
        <a:ln w="19050" cap="rnd"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lvl="0" algn="ctr" defTabSz="488950">
            <a:lnSpc>
              <a:spcPct val="90000"/>
            </a:lnSpc>
            <a:spcBef>
              <a:spcPct val="0"/>
            </a:spcBef>
            <a:spcAft>
              <a:spcPct val="35000"/>
            </a:spcAft>
          </a:pPr>
          <a:r>
            <a:rPr lang="en-US" sz="1100" b="1" kern="1200" dirty="0" smtClean="0"/>
            <a:t>MSRB (EMMA)</a:t>
          </a:r>
          <a:endParaRPr lang="en-US" sz="1100" b="1" kern="1200" dirty="0"/>
        </a:p>
      </dsp:txBody>
      <dsp:txXfrm>
        <a:off x="4987313" y="479926"/>
        <a:ext cx="593590" cy="593590"/>
      </dsp:txXfrm>
    </dsp:sp>
    <dsp:sp modelId="{AE789F18-7E11-4E25-A290-BC5520C767DC}">
      <dsp:nvSpPr>
        <dsp:cNvPr id="0" name=""/>
        <dsp:cNvSpPr/>
      </dsp:nvSpPr>
      <dsp:spPr>
        <a:xfrm rot="2945455">
          <a:off x="5580106" y="1099514"/>
          <a:ext cx="212903" cy="283318"/>
        </a:xfrm>
        <a:prstGeom prst="mathMinus">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n-US" sz="1100" b="1" kern="1200"/>
        </a:p>
      </dsp:txBody>
      <dsp:txXfrm>
        <a:off x="5591128" y="1132043"/>
        <a:ext cx="149032" cy="169990"/>
      </dsp:txXfrm>
    </dsp:sp>
    <dsp:sp modelId="{46954E57-916F-422A-884D-39CED6E5E4D8}">
      <dsp:nvSpPr>
        <dsp:cNvPr id="0" name=""/>
        <dsp:cNvSpPr/>
      </dsp:nvSpPr>
      <dsp:spPr>
        <a:xfrm>
          <a:off x="5679562" y="1282700"/>
          <a:ext cx="860935" cy="894371"/>
        </a:xfrm>
        <a:prstGeom prst="ellipse">
          <a:avLst/>
        </a:prstGeom>
        <a:solidFill>
          <a:schemeClr val="lt1">
            <a:hueOff val="0"/>
            <a:satOff val="0"/>
            <a:lumOff val="0"/>
            <a:alphaOff val="0"/>
          </a:schemeClr>
        </a:solidFill>
        <a:ln w="19050" cap="rnd"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lvl="0" algn="ctr" defTabSz="488950">
            <a:lnSpc>
              <a:spcPct val="90000"/>
            </a:lnSpc>
            <a:spcBef>
              <a:spcPct val="0"/>
            </a:spcBef>
            <a:spcAft>
              <a:spcPct val="35000"/>
            </a:spcAft>
          </a:pPr>
          <a:r>
            <a:rPr lang="en-US" sz="1100" b="1" kern="1200" dirty="0" smtClean="0"/>
            <a:t>Bond Rating Agencies</a:t>
          </a:r>
          <a:endParaRPr lang="en-US" sz="1100" b="1" kern="1200" dirty="0"/>
        </a:p>
      </dsp:txBody>
      <dsp:txXfrm>
        <a:off x="5805643" y="1413678"/>
        <a:ext cx="608773" cy="632415"/>
      </dsp:txXfrm>
    </dsp:sp>
    <dsp:sp modelId="{89EB413E-B696-4CE1-A07B-014FB572F8B4}">
      <dsp:nvSpPr>
        <dsp:cNvPr id="0" name=""/>
        <dsp:cNvSpPr/>
      </dsp:nvSpPr>
      <dsp:spPr>
        <a:xfrm rot="4909091">
          <a:off x="6096276" y="2219967"/>
          <a:ext cx="209169" cy="283318"/>
        </a:xfrm>
        <a:prstGeom prst="mathMinus">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n-US" sz="1100" b="1" kern="1200"/>
        </a:p>
      </dsp:txBody>
      <dsp:txXfrm>
        <a:off x="6123186" y="2245575"/>
        <a:ext cx="146418" cy="169990"/>
      </dsp:txXfrm>
    </dsp:sp>
    <dsp:sp modelId="{DFD57CE0-7CC9-4864-8274-5AD617AD0120}">
      <dsp:nvSpPr>
        <dsp:cNvPr id="0" name=""/>
        <dsp:cNvSpPr/>
      </dsp:nvSpPr>
      <dsp:spPr>
        <a:xfrm>
          <a:off x="5869789" y="2558535"/>
          <a:ext cx="839462" cy="839462"/>
        </a:xfrm>
        <a:prstGeom prst="ellipse">
          <a:avLst/>
        </a:prstGeom>
        <a:solidFill>
          <a:schemeClr val="lt1">
            <a:hueOff val="0"/>
            <a:satOff val="0"/>
            <a:lumOff val="0"/>
            <a:alphaOff val="0"/>
          </a:schemeClr>
        </a:solidFill>
        <a:ln w="19050" cap="rnd"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lvl="0" algn="ctr" defTabSz="488950">
            <a:lnSpc>
              <a:spcPct val="90000"/>
            </a:lnSpc>
            <a:spcBef>
              <a:spcPct val="0"/>
            </a:spcBef>
            <a:spcAft>
              <a:spcPct val="35000"/>
            </a:spcAft>
          </a:pPr>
          <a:r>
            <a:rPr lang="en-US" sz="1100" b="1" kern="1200" dirty="0" smtClean="0"/>
            <a:t>Auditors</a:t>
          </a:r>
          <a:endParaRPr lang="en-US" sz="1100" b="1" kern="1200" dirty="0"/>
        </a:p>
      </dsp:txBody>
      <dsp:txXfrm>
        <a:off x="5992725" y="2681471"/>
        <a:ext cx="593590" cy="593590"/>
      </dsp:txXfrm>
    </dsp:sp>
    <dsp:sp modelId="{0DA1E239-061D-49A2-83E8-F64B5DD433FD}">
      <dsp:nvSpPr>
        <dsp:cNvPr id="0" name=""/>
        <dsp:cNvSpPr/>
      </dsp:nvSpPr>
      <dsp:spPr>
        <a:xfrm rot="6872727">
          <a:off x="5965573" y="3359877"/>
          <a:ext cx="169953" cy="283318"/>
        </a:xfrm>
        <a:prstGeom prst="mathMinus">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n-US" sz="1100" b="1" kern="1200"/>
        </a:p>
      </dsp:txBody>
      <dsp:txXfrm rot="10800000">
        <a:off x="6001656" y="3393352"/>
        <a:ext cx="118967" cy="169990"/>
      </dsp:txXfrm>
    </dsp:sp>
    <dsp:sp modelId="{BC5A982C-C277-4131-97FA-CFEFE42A805C}">
      <dsp:nvSpPr>
        <dsp:cNvPr id="0" name=""/>
        <dsp:cNvSpPr/>
      </dsp:nvSpPr>
      <dsp:spPr>
        <a:xfrm>
          <a:off x="5181182" y="3615520"/>
          <a:ext cx="1168817" cy="1019980"/>
        </a:xfrm>
        <a:prstGeom prst="ellipse">
          <a:avLst/>
        </a:prstGeom>
        <a:solidFill>
          <a:schemeClr val="lt1">
            <a:hueOff val="0"/>
            <a:satOff val="0"/>
            <a:lumOff val="0"/>
            <a:alphaOff val="0"/>
          </a:schemeClr>
        </a:solidFill>
        <a:ln w="19050" cap="rnd"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lvl="0" algn="ctr" defTabSz="488950">
            <a:lnSpc>
              <a:spcPct val="90000"/>
            </a:lnSpc>
            <a:spcBef>
              <a:spcPct val="0"/>
            </a:spcBef>
            <a:spcAft>
              <a:spcPct val="35000"/>
            </a:spcAft>
          </a:pPr>
          <a:r>
            <a:rPr lang="en-US" sz="1100" b="1" kern="1200" dirty="0" smtClean="0"/>
            <a:t>Businesses, Investors &amp; Financial Institutions</a:t>
          </a:r>
          <a:endParaRPr lang="en-US" sz="1100" b="1" kern="1200" dirty="0"/>
        </a:p>
      </dsp:txBody>
      <dsp:txXfrm>
        <a:off x="5352351" y="3764893"/>
        <a:ext cx="826479" cy="721234"/>
      </dsp:txXfrm>
    </dsp:sp>
    <dsp:sp modelId="{291910D4-2C32-4E1B-9622-B252CE816EEB}">
      <dsp:nvSpPr>
        <dsp:cNvPr id="0" name=""/>
        <dsp:cNvSpPr/>
      </dsp:nvSpPr>
      <dsp:spPr>
        <a:xfrm rot="8836364">
          <a:off x="5105152" y="4360243"/>
          <a:ext cx="149521" cy="283318"/>
        </a:xfrm>
        <a:prstGeom prst="mathMinus">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n-US" sz="1100" b="1" kern="1200"/>
        </a:p>
      </dsp:txBody>
      <dsp:txXfrm rot="10800000">
        <a:off x="5146448" y="4404782"/>
        <a:ext cx="104665" cy="169990"/>
      </dsp:txXfrm>
    </dsp:sp>
    <dsp:sp modelId="{CDE2F052-5487-41E6-936E-EA1202FD3233}">
      <dsp:nvSpPr>
        <dsp:cNvPr id="0" name=""/>
        <dsp:cNvSpPr/>
      </dsp:nvSpPr>
      <dsp:spPr>
        <a:xfrm>
          <a:off x="4284856" y="4387645"/>
          <a:ext cx="839462" cy="839462"/>
        </a:xfrm>
        <a:prstGeom prst="ellipse">
          <a:avLst/>
        </a:prstGeom>
        <a:solidFill>
          <a:schemeClr val="lt1">
            <a:hueOff val="0"/>
            <a:satOff val="0"/>
            <a:lumOff val="0"/>
            <a:alphaOff val="0"/>
          </a:schemeClr>
        </a:solidFill>
        <a:ln w="19050" cap="rnd"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lvl="0" algn="ctr" defTabSz="488950">
            <a:lnSpc>
              <a:spcPct val="90000"/>
            </a:lnSpc>
            <a:spcBef>
              <a:spcPct val="0"/>
            </a:spcBef>
            <a:spcAft>
              <a:spcPct val="35000"/>
            </a:spcAft>
          </a:pPr>
          <a:r>
            <a:rPr lang="en-US" sz="1100" b="1" kern="1200" dirty="0" smtClean="0"/>
            <a:t>U.S. Census Bureau</a:t>
          </a:r>
          <a:endParaRPr lang="en-US" sz="1100" b="1" kern="1200" dirty="0"/>
        </a:p>
      </dsp:txBody>
      <dsp:txXfrm>
        <a:off x="4407792" y="4510581"/>
        <a:ext cx="593590" cy="593590"/>
      </dsp:txXfrm>
    </dsp:sp>
    <dsp:sp modelId="{E06C88E2-48B6-4EBD-AD98-9529977B6EC4}">
      <dsp:nvSpPr>
        <dsp:cNvPr id="0" name=""/>
        <dsp:cNvSpPr/>
      </dsp:nvSpPr>
      <dsp:spPr>
        <a:xfrm rot="10800000">
          <a:off x="3968539" y="4665717"/>
          <a:ext cx="223530" cy="283318"/>
        </a:xfrm>
        <a:prstGeom prst="mathMinus">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n-US" sz="1100" b="1" kern="1200"/>
        </a:p>
      </dsp:txBody>
      <dsp:txXfrm rot="10800000">
        <a:off x="4035598" y="4722381"/>
        <a:ext cx="156471" cy="169990"/>
      </dsp:txXfrm>
    </dsp:sp>
    <dsp:sp modelId="{79E7E763-7365-49AB-A6B8-427321985A38}">
      <dsp:nvSpPr>
        <dsp:cNvPr id="0" name=""/>
        <dsp:cNvSpPr/>
      </dsp:nvSpPr>
      <dsp:spPr>
        <a:xfrm>
          <a:off x="3023638" y="4387645"/>
          <a:ext cx="839462" cy="839462"/>
        </a:xfrm>
        <a:prstGeom prst="ellipse">
          <a:avLst/>
        </a:prstGeom>
        <a:solidFill>
          <a:schemeClr val="lt1">
            <a:hueOff val="0"/>
            <a:satOff val="0"/>
            <a:lumOff val="0"/>
            <a:alphaOff val="0"/>
          </a:schemeClr>
        </a:solidFill>
        <a:ln w="19050" cap="rnd"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lvl="0" algn="ctr" defTabSz="488950">
            <a:lnSpc>
              <a:spcPct val="90000"/>
            </a:lnSpc>
            <a:spcBef>
              <a:spcPct val="0"/>
            </a:spcBef>
            <a:spcAft>
              <a:spcPct val="35000"/>
            </a:spcAft>
          </a:pPr>
          <a:r>
            <a:rPr lang="en-US" sz="1100" b="1" kern="1200" dirty="0" smtClean="0"/>
            <a:t>Prof. Assoc. (i.e., AGA, AICPA, GFOA)</a:t>
          </a:r>
          <a:endParaRPr lang="en-US" sz="1100" b="1" kern="1200" dirty="0"/>
        </a:p>
      </dsp:txBody>
      <dsp:txXfrm>
        <a:off x="3146574" y="4510581"/>
        <a:ext cx="593590" cy="593590"/>
      </dsp:txXfrm>
    </dsp:sp>
    <dsp:sp modelId="{50DD2CFE-E254-4199-A5D8-D50C98954A07}">
      <dsp:nvSpPr>
        <dsp:cNvPr id="0" name=""/>
        <dsp:cNvSpPr/>
      </dsp:nvSpPr>
      <dsp:spPr>
        <a:xfrm rot="12763636">
          <a:off x="2806424" y="4328204"/>
          <a:ext cx="223530" cy="283318"/>
        </a:xfrm>
        <a:prstGeom prst="mathMinus">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n-US" sz="1100" b="1" kern="1200"/>
        </a:p>
      </dsp:txBody>
      <dsp:txXfrm rot="10800000">
        <a:off x="2868160" y="4402995"/>
        <a:ext cx="156471" cy="169990"/>
      </dsp:txXfrm>
    </dsp:sp>
    <dsp:sp modelId="{99E43349-F2FC-4A8B-8E64-DB846DAC4C36}">
      <dsp:nvSpPr>
        <dsp:cNvPr id="0" name=""/>
        <dsp:cNvSpPr/>
      </dsp:nvSpPr>
      <dsp:spPr>
        <a:xfrm>
          <a:off x="1962634" y="3705779"/>
          <a:ext cx="839462" cy="839462"/>
        </a:xfrm>
        <a:prstGeom prst="ellipse">
          <a:avLst/>
        </a:prstGeom>
        <a:solidFill>
          <a:schemeClr val="lt1">
            <a:hueOff val="0"/>
            <a:satOff val="0"/>
            <a:lumOff val="0"/>
            <a:alphaOff val="0"/>
          </a:schemeClr>
        </a:solidFill>
        <a:ln w="19050" cap="rnd"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lvl="0" algn="ctr" defTabSz="488950">
            <a:lnSpc>
              <a:spcPct val="90000"/>
            </a:lnSpc>
            <a:spcBef>
              <a:spcPct val="0"/>
            </a:spcBef>
            <a:spcAft>
              <a:spcPct val="35000"/>
            </a:spcAft>
          </a:pPr>
          <a:r>
            <a:rPr lang="en-US" sz="1100" b="1" kern="1200" dirty="0" smtClean="0"/>
            <a:t>Elected Officials</a:t>
          </a:r>
          <a:endParaRPr lang="en-US" sz="1100" b="1" kern="1200" dirty="0"/>
        </a:p>
      </dsp:txBody>
      <dsp:txXfrm>
        <a:off x="2085570" y="3828715"/>
        <a:ext cx="593590" cy="593590"/>
      </dsp:txXfrm>
    </dsp:sp>
    <dsp:sp modelId="{5D3707C5-86EA-42CD-BA2D-1DB4CCF8F845}">
      <dsp:nvSpPr>
        <dsp:cNvPr id="0" name=""/>
        <dsp:cNvSpPr/>
      </dsp:nvSpPr>
      <dsp:spPr>
        <a:xfrm rot="14727273">
          <a:off x="2011263" y="3415984"/>
          <a:ext cx="223530" cy="283318"/>
        </a:xfrm>
        <a:prstGeom prst="mathMinus">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n-US" sz="1100" b="1" kern="1200"/>
        </a:p>
      </dsp:txBody>
      <dsp:txXfrm rot="10800000">
        <a:off x="2058721" y="3503148"/>
        <a:ext cx="156471" cy="169990"/>
      </dsp:txXfrm>
    </dsp:sp>
    <dsp:sp modelId="{FA00A440-B91D-48B7-8674-0A76FD41CF24}">
      <dsp:nvSpPr>
        <dsp:cNvPr id="0" name=""/>
        <dsp:cNvSpPr/>
      </dsp:nvSpPr>
      <dsp:spPr>
        <a:xfrm>
          <a:off x="1438705" y="2558535"/>
          <a:ext cx="839462" cy="839462"/>
        </a:xfrm>
        <a:prstGeom prst="ellipse">
          <a:avLst/>
        </a:prstGeom>
        <a:solidFill>
          <a:schemeClr val="lt1">
            <a:hueOff val="0"/>
            <a:satOff val="0"/>
            <a:lumOff val="0"/>
            <a:alphaOff val="0"/>
          </a:schemeClr>
        </a:solidFill>
        <a:ln w="19050" cap="rnd"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lvl="0" algn="ctr" defTabSz="488950">
            <a:lnSpc>
              <a:spcPct val="90000"/>
            </a:lnSpc>
            <a:spcBef>
              <a:spcPct val="0"/>
            </a:spcBef>
            <a:spcAft>
              <a:spcPct val="35000"/>
            </a:spcAft>
          </a:pPr>
          <a:r>
            <a:rPr lang="en-US" sz="1100" b="1" kern="1200" dirty="0" smtClean="0"/>
            <a:t>Citizens</a:t>
          </a:r>
          <a:endParaRPr lang="en-US" sz="1100" b="1" kern="1200" dirty="0"/>
        </a:p>
      </dsp:txBody>
      <dsp:txXfrm>
        <a:off x="1561641" y="2681471"/>
        <a:ext cx="593590" cy="593590"/>
      </dsp:txXfrm>
    </dsp:sp>
    <dsp:sp modelId="{8CDDFA2F-A007-452B-8F6A-3BE19CF6D0B6}">
      <dsp:nvSpPr>
        <dsp:cNvPr id="0" name=""/>
        <dsp:cNvSpPr/>
      </dsp:nvSpPr>
      <dsp:spPr>
        <a:xfrm rot="16690909">
          <a:off x="1835516" y="2218679"/>
          <a:ext cx="223530" cy="283318"/>
        </a:xfrm>
        <a:prstGeom prst="mathMinus">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n-US" sz="1100" b="1" kern="1200"/>
        </a:p>
      </dsp:txBody>
      <dsp:txXfrm>
        <a:off x="1864274" y="2308531"/>
        <a:ext cx="156471" cy="169990"/>
      </dsp:txXfrm>
    </dsp:sp>
    <dsp:sp modelId="{2381512A-800C-41E5-98D8-F87475A522AB}">
      <dsp:nvSpPr>
        <dsp:cNvPr id="0" name=""/>
        <dsp:cNvSpPr/>
      </dsp:nvSpPr>
      <dsp:spPr>
        <a:xfrm>
          <a:off x="1618195" y="1310155"/>
          <a:ext cx="839462" cy="839462"/>
        </a:xfrm>
        <a:prstGeom prst="ellipse">
          <a:avLst/>
        </a:prstGeom>
        <a:solidFill>
          <a:schemeClr val="lt1">
            <a:hueOff val="0"/>
            <a:satOff val="0"/>
            <a:lumOff val="0"/>
            <a:alphaOff val="0"/>
          </a:schemeClr>
        </a:solidFill>
        <a:ln w="19050" cap="rnd"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lvl="0" algn="ctr" defTabSz="488950">
            <a:lnSpc>
              <a:spcPct val="90000"/>
            </a:lnSpc>
            <a:spcBef>
              <a:spcPct val="0"/>
            </a:spcBef>
            <a:spcAft>
              <a:spcPct val="35000"/>
            </a:spcAft>
          </a:pPr>
          <a:r>
            <a:rPr lang="en-US" sz="1100" b="1" kern="1200" dirty="0" smtClean="0"/>
            <a:t>FAC (Single Audits or A-133’s)</a:t>
          </a:r>
          <a:endParaRPr lang="en-US" sz="1100" b="1" kern="1200" dirty="0"/>
        </a:p>
      </dsp:txBody>
      <dsp:txXfrm>
        <a:off x="1741131" y="1433091"/>
        <a:ext cx="593590" cy="593590"/>
      </dsp:txXfrm>
    </dsp:sp>
    <dsp:sp modelId="{94FB6530-9B3E-4728-97C5-C08EBED237AB}">
      <dsp:nvSpPr>
        <dsp:cNvPr id="0" name=""/>
        <dsp:cNvSpPr/>
      </dsp:nvSpPr>
      <dsp:spPr>
        <a:xfrm rot="18654545">
          <a:off x="2333791" y="1124703"/>
          <a:ext cx="211561" cy="283318"/>
        </a:xfrm>
        <a:prstGeom prst="mathMinus">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n-US" sz="1100" b="1" kern="1200"/>
        </a:p>
      </dsp:txBody>
      <dsp:txXfrm>
        <a:off x="2344744" y="1205350"/>
        <a:ext cx="148093" cy="169990"/>
      </dsp:txXfrm>
    </dsp:sp>
    <dsp:sp modelId="{DFB3BE8B-20C4-4934-913D-FED74B405E0C}">
      <dsp:nvSpPr>
        <dsp:cNvPr id="0" name=""/>
        <dsp:cNvSpPr/>
      </dsp:nvSpPr>
      <dsp:spPr>
        <a:xfrm>
          <a:off x="2387600" y="355600"/>
          <a:ext cx="952495" cy="842240"/>
        </a:xfrm>
        <a:prstGeom prst="ellipse">
          <a:avLst/>
        </a:prstGeom>
        <a:solidFill>
          <a:schemeClr val="lt1">
            <a:hueOff val="0"/>
            <a:satOff val="0"/>
            <a:lumOff val="0"/>
            <a:alphaOff val="0"/>
          </a:schemeClr>
        </a:solidFill>
        <a:ln w="19050" cap="rnd"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lvl="0" algn="ctr" defTabSz="488950">
            <a:lnSpc>
              <a:spcPct val="90000"/>
            </a:lnSpc>
            <a:spcBef>
              <a:spcPct val="0"/>
            </a:spcBef>
            <a:spcAft>
              <a:spcPct val="35000"/>
            </a:spcAft>
          </a:pPr>
          <a:r>
            <a:rPr lang="en-US" sz="1100" b="1" kern="1200" dirty="0" smtClean="0"/>
            <a:t>Academia</a:t>
          </a:r>
          <a:endParaRPr lang="en-US" sz="1100" b="1" kern="1200" dirty="0"/>
        </a:p>
      </dsp:txBody>
      <dsp:txXfrm>
        <a:off x="2527090" y="478943"/>
        <a:ext cx="673515" cy="595554"/>
      </dsp:txXfrm>
    </dsp:sp>
    <dsp:sp modelId="{5D508BF3-5DB4-4398-9797-C4BB985562DF}">
      <dsp:nvSpPr>
        <dsp:cNvPr id="0" name=""/>
        <dsp:cNvSpPr/>
      </dsp:nvSpPr>
      <dsp:spPr>
        <a:xfrm rot="20618182">
          <a:off x="3390045" y="451733"/>
          <a:ext cx="196325" cy="283318"/>
        </a:xfrm>
        <a:prstGeom prst="mathMinus">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n-US" sz="1100" b="1" kern="1200"/>
        </a:p>
      </dsp:txBody>
      <dsp:txXfrm>
        <a:off x="3391238" y="516694"/>
        <a:ext cx="137428" cy="169990"/>
      </dsp:txXfrm>
    </dsp:sp>
  </dsp:spTree>
</dsp:drawing>
</file>

<file path=ppt/diagrams/layout1.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7772FB-5476-48FD-91C2-674D1E6DABE5}" type="datetimeFigureOut">
              <a:rPr lang="en-US" smtClean="0"/>
              <a:t>9/13/2017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9D1FE9-9A4A-4BB3-8D68-AF4544FEB7C5}" type="slidenum">
              <a:rPr lang="en-US" smtClean="0"/>
              <a:t>‹#›</a:t>
            </a:fld>
            <a:endParaRPr lang="en-US"/>
          </a:p>
        </p:txBody>
      </p:sp>
    </p:spTree>
    <p:extLst>
      <p:ext uri="{BB962C8B-B14F-4D97-AF65-F5344CB8AC3E}">
        <p14:creationId xmlns:p14="http://schemas.microsoft.com/office/powerpoint/2010/main" val="1910760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7038" y="692150"/>
            <a:ext cx="6156325" cy="3463925"/>
          </a:xfrm>
        </p:spPr>
      </p:sp>
      <p:sp>
        <p:nvSpPr>
          <p:cNvPr id="3" name="Notes Placeholder 2"/>
          <p:cNvSpPr>
            <a:spLocks noGrp="1"/>
          </p:cNvSpPr>
          <p:nvPr>
            <p:ph type="body" idx="1"/>
          </p:nvPr>
        </p:nvSpPr>
        <p:spPr/>
        <p:txBody>
          <a:bodyPr>
            <a:normAutofit/>
          </a:bodyPr>
          <a:lstStyle/>
          <a:p>
            <a:pPr defTabSz="931774">
              <a:defRPr/>
            </a:pPr>
            <a:r>
              <a:rPr lang="en-US" baseline="0" dirty="0" smtClean="0"/>
              <a:t> The scope of </a:t>
            </a:r>
            <a:r>
              <a:rPr lang="en-US" baseline="0" dirty="0" err="1" smtClean="0"/>
              <a:t>CAFRs..are</a:t>
            </a:r>
            <a:r>
              <a:rPr lang="en-US" baseline="0" dirty="0" smtClean="0"/>
              <a:t> accountability tools with many stakeholders of which much of the information has to be re-formatted or reshuffled to meet the reporting requirements of those they are submitting information. Reporting to all accountability holders in a given year can be quite cumbersome and time consuming.</a:t>
            </a:r>
          </a:p>
        </p:txBody>
      </p:sp>
      <p:sp>
        <p:nvSpPr>
          <p:cNvPr id="4" name="Slide Number Placeholder 3"/>
          <p:cNvSpPr>
            <a:spLocks noGrp="1"/>
          </p:cNvSpPr>
          <p:nvPr>
            <p:ph type="sldNum" sz="quarter" idx="10"/>
          </p:nvPr>
        </p:nvSpPr>
        <p:spPr/>
        <p:txBody>
          <a:bodyPr/>
          <a:lstStyle/>
          <a:p>
            <a:fld id="{28FAFCE2-0833-4A8B-85F3-90FD151BC848}" type="slidenum">
              <a:rPr lang="en-US" smtClean="0"/>
              <a:pPr/>
              <a:t>4</a:t>
            </a:fld>
            <a:endParaRPr lang="en-US" dirty="0"/>
          </a:p>
        </p:txBody>
      </p:sp>
    </p:spTree>
    <p:extLst>
      <p:ext uri="{BB962C8B-B14F-4D97-AF65-F5344CB8AC3E}">
        <p14:creationId xmlns:p14="http://schemas.microsoft.com/office/powerpoint/2010/main" val="30899587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a:t>
            </a:r>
            <a:r>
              <a:rPr lang="en-US" baseline="0" dirty="0" smtClean="0"/>
              <a:t> </a:t>
            </a:r>
            <a:r>
              <a:rPr lang="en-US" dirty="0" smtClean="0"/>
              <a:t>cash and cash equiv. is digitized</a:t>
            </a:r>
            <a:r>
              <a:rPr lang="en-US" baseline="0" dirty="0" smtClean="0"/>
              <a:t> where the business rules and definitions are now associated with the concept. </a:t>
            </a:r>
            <a:endParaRPr lang="en-US" dirty="0"/>
          </a:p>
        </p:txBody>
      </p:sp>
      <p:sp>
        <p:nvSpPr>
          <p:cNvPr id="4" name="Slide Number Placeholder 3"/>
          <p:cNvSpPr>
            <a:spLocks noGrp="1"/>
          </p:cNvSpPr>
          <p:nvPr>
            <p:ph type="sldNum" sz="quarter" idx="10"/>
          </p:nvPr>
        </p:nvSpPr>
        <p:spPr/>
        <p:txBody>
          <a:bodyPr/>
          <a:lstStyle/>
          <a:p>
            <a:fld id="{2B9D1FE9-9A4A-4BB3-8D68-AF4544FEB7C5}" type="slidenum">
              <a:rPr lang="en-US" smtClean="0"/>
              <a:t>15</a:t>
            </a:fld>
            <a:endParaRPr lang="en-US"/>
          </a:p>
        </p:txBody>
      </p:sp>
    </p:spTree>
    <p:extLst>
      <p:ext uri="{BB962C8B-B14F-4D97-AF65-F5344CB8AC3E}">
        <p14:creationId xmlns:p14="http://schemas.microsoft.com/office/powerpoint/2010/main" val="38384834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Because the cash and cash equivalents concept is now</a:t>
            </a:r>
            <a:r>
              <a:rPr lang="en-US" baseline="0" dirty="0" smtClean="0"/>
              <a:t> digitized it can also be used to populate statements and tables where it must be reported. The reader can click on the concept for its definition and the preparer can be prevented from reporting errors (i.e., a negative cash balance).</a:t>
            </a:r>
            <a:endParaRPr lang="en-US" dirty="0" smtClean="0"/>
          </a:p>
          <a:p>
            <a:endParaRPr lang="en-US" dirty="0"/>
          </a:p>
        </p:txBody>
      </p:sp>
      <p:sp>
        <p:nvSpPr>
          <p:cNvPr id="4" name="Slide Number Placeholder 3"/>
          <p:cNvSpPr>
            <a:spLocks noGrp="1"/>
          </p:cNvSpPr>
          <p:nvPr>
            <p:ph type="sldNum" sz="quarter" idx="10"/>
          </p:nvPr>
        </p:nvSpPr>
        <p:spPr/>
        <p:txBody>
          <a:bodyPr/>
          <a:lstStyle/>
          <a:p>
            <a:fld id="{2B9D1FE9-9A4A-4BB3-8D68-AF4544FEB7C5}" type="slidenum">
              <a:rPr lang="en-US" smtClean="0"/>
              <a:t>17</a:t>
            </a:fld>
            <a:endParaRPr lang="en-US"/>
          </a:p>
        </p:txBody>
      </p:sp>
    </p:spTree>
    <p:extLst>
      <p:ext uri="{BB962C8B-B14F-4D97-AF65-F5344CB8AC3E}">
        <p14:creationId xmlns:p14="http://schemas.microsoft.com/office/powerpoint/2010/main" val="5399609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Because cash and cash equivalents is now</a:t>
            </a:r>
            <a:r>
              <a:rPr lang="en-US" baseline="0" dirty="0" smtClean="0"/>
              <a:t> digitized it can also be used for a variety of calculations such as the quick ratio and linked to other parts of the report or even other reports without fear of Excel links breaking.</a:t>
            </a:r>
            <a:endParaRPr lang="en-US" dirty="0"/>
          </a:p>
        </p:txBody>
      </p:sp>
      <p:sp>
        <p:nvSpPr>
          <p:cNvPr id="4" name="Slide Number Placeholder 3"/>
          <p:cNvSpPr>
            <a:spLocks noGrp="1"/>
          </p:cNvSpPr>
          <p:nvPr>
            <p:ph type="sldNum" sz="quarter" idx="10"/>
          </p:nvPr>
        </p:nvSpPr>
        <p:spPr/>
        <p:txBody>
          <a:bodyPr/>
          <a:lstStyle/>
          <a:p>
            <a:fld id="{2B9D1FE9-9A4A-4BB3-8D68-AF4544FEB7C5}" type="slidenum">
              <a:rPr lang="en-US" smtClean="0"/>
              <a:t>18</a:t>
            </a:fld>
            <a:endParaRPr lang="en-US"/>
          </a:p>
        </p:txBody>
      </p:sp>
    </p:spTree>
    <p:extLst>
      <p:ext uri="{BB962C8B-B14F-4D97-AF65-F5344CB8AC3E}">
        <p14:creationId xmlns:p14="http://schemas.microsoft.com/office/powerpoint/2010/main" val="27297025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These are a machine-readable representation of 6</a:t>
            </a:r>
            <a:r>
              <a:rPr lang="en-US" baseline="0" dirty="0" smtClean="0"/>
              <a:t> facts in the XBRL syntax. There’s a reason these are called machine-readable. Only machines should have to read this!</a:t>
            </a:r>
            <a:endParaRPr lang="en-US" dirty="0"/>
          </a:p>
        </p:txBody>
      </p:sp>
      <p:sp>
        <p:nvSpPr>
          <p:cNvPr id="4" name="Slide Number Placeholder 3"/>
          <p:cNvSpPr>
            <a:spLocks noGrp="1"/>
          </p:cNvSpPr>
          <p:nvPr>
            <p:ph type="sldNum" sz="quarter" idx="10"/>
          </p:nvPr>
        </p:nvSpPr>
        <p:spPr/>
        <p:txBody>
          <a:bodyPr/>
          <a:lstStyle/>
          <a:p>
            <a:fld id="{2B9D1FE9-9A4A-4BB3-8D68-AF4544FEB7C5}" type="slidenum">
              <a:rPr lang="en-US" smtClean="0"/>
              <a:t>19</a:t>
            </a:fld>
            <a:endParaRPr lang="en-US"/>
          </a:p>
        </p:txBody>
      </p:sp>
    </p:spTree>
    <p:extLst>
      <p:ext uri="{BB962C8B-B14F-4D97-AF65-F5344CB8AC3E}">
        <p14:creationId xmlns:p14="http://schemas.microsoft.com/office/powerpoint/2010/main" val="33757170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9D1FE9-9A4A-4BB3-8D68-AF4544FEB7C5}" type="slidenum">
              <a:rPr lang="en-US" smtClean="0"/>
              <a:t>22</a:t>
            </a:fld>
            <a:endParaRPr lang="en-US"/>
          </a:p>
        </p:txBody>
      </p:sp>
    </p:spTree>
    <p:extLst>
      <p:ext uri="{BB962C8B-B14F-4D97-AF65-F5344CB8AC3E}">
        <p14:creationId xmlns:p14="http://schemas.microsoft.com/office/powerpoint/2010/main" val="26245907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fact, reporting takes,</a:t>
            </a:r>
            <a:r>
              <a:rPr lang="en-US" baseline="0" dirty="0" smtClean="0"/>
              <a:t> on average, 179 days to produce reports at the Comptroller’s site in Illinois. About a third of our local governments report past 180 days.</a:t>
            </a:r>
            <a:endParaRPr lang="en-US" dirty="0"/>
          </a:p>
        </p:txBody>
      </p:sp>
      <p:sp>
        <p:nvSpPr>
          <p:cNvPr id="4" name="Slide Number Placeholder 3"/>
          <p:cNvSpPr>
            <a:spLocks noGrp="1"/>
          </p:cNvSpPr>
          <p:nvPr>
            <p:ph type="sldNum" sz="quarter" idx="10"/>
          </p:nvPr>
        </p:nvSpPr>
        <p:spPr/>
        <p:txBody>
          <a:bodyPr/>
          <a:lstStyle/>
          <a:p>
            <a:fld id="{28FAFCE2-0833-4A8B-85F3-90FD151BC848}" type="slidenum">
              <a:rPr lang="en-US" smtClean="0"/>
              <a:pPr/>
              <a:t>5</a:t>
            </a:fld>
            <a:endParaRPr lang="en-US" dirty="0"/>
          </a:p>
        </p:txBody>
      </p:sp>
    </p:spTree>
    <p:extLst>
      <p:ext uri="{BB962C8B-B14F-4D97-AF65-F5344CB8AC3E}">
        <p14:creationId xmlns:p14="http://schemas.microsoft.com/office/powerpoint/2010/main" val="29067640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Annual Audits</a:t>
            </a:r>
            <a:r>
              <a:rPr lang="en-US" baseline="0" dirty="0" smtClean="0"/>
              <a:t> are crafted via dozens of Excel sheets and posted as PDFs. </a:t>
            </a:r>
            <a:r>
              <a:rPr lang="en-US" dirty="0" smtClean="0"/>
              <a:t>Manual creation of reports leads</a:t>
            </a:r>
            <a:r>
              <a:rPr lang="en-US" baseline="0" dirty="0" smtClean="0"/>
              <a:t> to copy and paste errors.</a:t>
            </a:r>
            <a:endParaRPr lang="en-US" dirty="0"/>
          </a:p>
        </p:txBody>
      </p:sp>
      <p:sp>
        <p:nvSpPr>
          <p:cNvPr id="4" name="Slide Number Placeholder 3"/>
          <p:cNvSpPr>
            <a:spLocks noGrp="1"/>
          </p:cNvSpPr>
          <p:nvPr>
            <p:ph type="sldNum" sz="quarter" idx="10"/>
          </p:nvPr>
        </p:nvSpPr>
        <p:spPr/>
        <p:txBody>
          <a:bodyPr/>
          <a:lstStyle/>
          <a:p>
            <a:fld id="{28FAFCE2-0833-4A8B-85F3-90FD151BC848}" type="slidenum">
              <a:rPr lang="en-US" smtClean="0"/>
              <a:pPr/>
              <a:t>6</a:t>
            </a:fld>
            <a:endParaRPr lang="en-US" dirty="0"/>
          </a:p>
        </p:txBody>
      </p:sp>
    </p:spTree>
    <p:extLst>
      <p:ext uri="{BB962C8B-B14F-4D97-AF65-F5344CB8AC3E}">
        <p14:creationId xmlns:p14="http://schemas.microsoft.com/office/powerpoint/2010/main" val="35827026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Changes</a:t>
            </a:r>
            <a:r>
              <a:rPr lang="en-US" sz="1200" b="0" i="0" kern="1200" baseline="0" dirty="0" smtClean="0">
                <a:solidFill>
                  <a:schemeClr val="tx1"/>
                </a:solidFill>
                <a:effectLst/>
                <a:latin typeface="+mn-lt"/>
                <a:ea typeface="+mn-ea"/>
                <a:cs typeface="+mn-cs"/>
              </a:rPr>
              <a:t> in accounting for financial information causes confusion or inaccurate analytical results.  In this case, the user does not know for certain how the accounts are now being rolled up into new concepts and the prior years were not restated.</a:t>
            </a:r>
            <a:endParaRPr lang="en-US" sz="1200" b="0" i="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28FAFCE2-0833-4A8B-85F3-90FD151BC848}" type="slidenum">
              <a:rPr lang="en-US" smtClean="0"/>
              <a:pPr/>
              <a:t>7</a:t>
            </a:fld>
            <a:endParaRPr lang="en-US" dirty="0"/>
          </a:p>
        </p:txBody>
      </p:sp>
    </p:spTree>
    <p:extLst>
      <p:ext uri="{BB962C8B-B14F-4D97-AF65-F5344CB8AC3E}">
        <p14:creationId xmlns:p14="http://schemas.microsoft.com/office/powerpoint/2010/main" val="32988180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90% of municipalities</a:t>
            </a:r>
            <a:r>
              <a:rPr lang="en-US" baseline="0" dirty="0" smtClean="0"/>
              <a:t> reported either Cash and CE or Cash and Investments.  Three other concepts were used for the remaining 10%.</a:t>
            </a:r>
            <a:r>
              <a:rPr lang="en-US" dirty="0" smtClean="0"/>
              <a: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Typically there are four to five type of General</a:t>
            </a:r>
            <a:r>
              <a:rPr lang="en-US" baseline="0" dirty="0" smtClean="0"/>
              <a:t> Governmental Activities line items.  We found 26 different concepts in this section for this county. </a:t>
            </a:r>
            <a:r>
              <a:rPr lang="en-US" dirty="0" smtClean="0"/>
              <a:t> </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  </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Debit balance (</a:t>
            </a:r>
            <a:r>
              <a:rPr lang="en-US" baseline="0" dirty="0" err="1" smtClean="0"/>
              <a:t>b&amp;w</a:t>
            </a:r>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Reported with assets (</a:t>
            </a:r>
            <a:r>
              <a:rPr lang="en-US" baseline="0" dirty="0" err="1" smtClean="0"/>
              <a:t>b&amp;w</a:t>
            </a:r>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Positive balance (</a:t>
            </a:r>
            <a:r>
              <a:rPr lang="en-US" baseline="0" dirty="0" err="1" smtClean="0"/>
              <a:t>b&amp;w</a:t>
            </a:r>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Short term or long term asset?  (what if you have held that asset for 2 years now?)</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This is a real question the GASB is considering.  Land held for resale does not have a clear definition.  This is where a data dictionary can be helpful. </a:t>
            </a:r>
            <a:endParaRPr lang="en-US" dirty="0" smtClean="0"/>
          </a:p>
          <a:p>
            <a:endParaRPr lang="en-US" dirty="0"/>
          </a:p>
        </p:txBody>
      </p:sp>
      <p:sp>
        <p:nvSpPr>
          <p:cNvPr id="4" name="Slide Number Placeholder 3"/>
          <p:cNvSpPr>
            <a:spLocks noGrp="1"/>
          </p:cNvSpPr>
          <p:nvPr>
            <p:ph type="sldNum" sz="quarter" idx="10"/>
          </p:nvPr>
        </p:nvSpPr>
        <p:spPr/>
        <p:txBody>
          <a:bodyPr/>
          <a:lstStyle/>
          <a:p>
            <a:fld id="{216212C3-AC78-40DF-B3DD-D305E53C5380}" type="slidenum">
              <a:rPr lang="en-US" smtClean="0"/>
              <a:t>8</a:t>
            </a:fld>
            <a:endParaRPr lang="en-US" dirty="0"/>
          </a:p>
        </p:txBody>
      </p:sp>
    </p:spTree>
    <p:extLst>
      <p:ext uri="{BB962C8B-B14F-4D97-AF65-F5344CB8AC3E}">
        <p14:creationId xmlns:p14="http://schemas.microsoft.com/office/powerpoint/2010/main" val="15038253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90% of municipalities</a:t>
            </a:r>
            <a:r>
              <a:rPr lang="en-US" baseline="0" dirty="0" smtClean="0"/>
              <a:t> reported either Cash and CE or Cash and Investments.  Three other concepts were used for the remaining 10%.</a:t>
            </a:r>
            <a:r>
              <a:rPr lang="en-US" dirty="0" smtClean="0"/>
              <a: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Typically there are four to five type of General</a:t>
            </a:r>
            <a:r>
              <a:rPr lang="en-US" baseline="0" dirty="0" smtClean="0"/>
              <a:t> Governmental Activities line items.  We found 26 different concepts in this section for this county. </a:t>
            </a:r>
            <a:r>
              <a:rPr lang="en-US" dirty="0" smtClean="0"/>
              <a:t> </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  </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Debit balance (</a:t>
            </a:r>
            <a:r>
              <a:rPr lang="en-US" baseline="0" dirty="0" err="1" smtClean="0"/>
              <a:t>b&amp;w</a:t>
            </a:r>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Reported with assets (</a:t>
            </a:r>
            <a:r>
              <a:rPr lang="en-US" baseline="0" dirty="0" err="1" smtClean="0"/>
              <a:t>b&amp;w</a:t>
            </a:r>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Positive balance (</a:t>
            </a:r>
            <a:r>
              <a:rPr lang="en-US" baseline="0" dirty="0" err="1" smtClean="0"/>
              <a:t>b&amp;w</a:t>
            </a:r>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Short term or long term asset?  (what if you have held that asset for 2 years now?)</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This is a real question the GASB is considering.  Land held for resale does not have a clear definition.  This is where a data dictionary can be helpful. </a:t>
            </a:r>
            <a:endParaRPr lang="en-US" dirty="0" smtClean="0"/>
          </a:p>
          <a:p>
            <a:endParaRPr lang="en-US" dirty="0"/>
          </a:p>
        </p:txBody>
      </p:sp>
      <p:sp>
        <p:nvSpPr>
          <p:cNvPr id="4" name="Slide Number Placeholder 3"/>
          <p:cNvSpPr>
            <a:spLocks noGrp="1"/>
          </p:cNvSpPr>
          <p:nvPr>
            <p:ph type="sldNum" sz="quarter" idx="10"/>
          </p:nvPr>
        </p:nvSpPr>
        <p:spPr/>
        <p:txBody>
          <a:bodyPr/>
          <a:lstStyle/>
          <a:p>
            <a:fld id="{216212C3-AC78-40DF-B3DD-D305E53C5380}" type="slidenum">
              <a:rPr lang="en-US" smtClean="0"/>
              <a:t>9</a:t>
            </a:fld>
            <a:endParaRPr lang="en-US" dirty="0"/>
          </a:p>
        </p:txBody>
      </p:sp>
    </p:spTree>
    <p:extLst>
      <p:ext uri="{BB962C8B-B14F-4D97-AF65-F5344CB8AC3E}">
        <p14:creationId xmlns:p14="http://schemas.microsoft.com/office/powerpoint/2010/main" val="11649450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 even</a:t>
            </a:r>
            <a:r>
              <a:rPr lang="en-US" baseline="0" dirty="0" smtClean="0"/>
              <a:t> if standardization, data linkage and validation were achieved, we are still left with PDFs.</a:t>
            </a:r>
            <a:endParaRPr lang="en-US" dirty="0"/>
          </a:p>
        </p:txBody>
      </p:sp>
      <p:sp>
        <p:nvSpPr>
          <p:cNvPr id="4" name="Slide Number Placeholder 3"/>
          <p:cNvSpPr>
            <a:spLocks noGrp="1"/>
          </p:cNvSpPr>
          <p:nvPr>
            <p:ph type="sldNum" sz="quarter" idx="10"/>
          </p:nvPr>
        </p:nvSpPr>
        <p:spPr/>
        <p:txBody>
          <a:bodyPr/>
          <a:lstStyle/>
          <a:p>
            <a:fld id="{2B9D1FE9-9A4A-4BB3-8D68-AF4544FEB7C5}" type="slidenum">
              <a:rPr lang="en-US" smtClean="0"/>
              <a:t>10</a:t>
            </a:fld>
            <a:endParaRPr lang="en-US"/>
          </a:p>
        </p:txBody>
      </p:sp>
    </p:spTree>
    <p:extLst>
      <p:ext uri="{BB962C8B-B14F-4D97-AF65-F5344CB8AC3E}">
        <p14:creationId xmlns:p14="http://schemas.microsoft.com/office/powerpoint/2010/main" val="37558165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 looking for</a:t>
            </a:r>
            <a:r>
              <a:rPr lang="en-US" baseline="0" dirty="0" smtClean="0"/>
              <a:t> data such as </a:t>
            </a:r>
            <a:r>
              <a:rPr lang="en-US" b="1" dirty="0" smtClean="0"/>
              <a:t>cash and cash equivalents </a:t>
            </a:r>
            <a:r>
              <a:rPr lang="en-US" dirty="0" smtClean="0"/>
              <a:t>within a PDF is clumsy, especially within</a:t>
            </a:r>
            <a:r>
              <a:rPr lang="en-US" baseline="0" dirty="0" smtClean="0"/>
              <a:t> those PDFs scanned into a report repository.</a:t>
            </a:r>
            <a:endParaRPr lang="en-US" dirty="0"/>
          </a:p>
        </p:txBody>
      </p:sp>
      <p:sp>
        <p:nvSpPr>
          <p:cNvPr id="4" name="Slide Number Placeholder 3"/>
          <p:cNvSpPr>
            <a:spLocks noGrp="1"/>
          </p:cNvSpPr>
          <p:nvPr>
            <p:ph type="sldNum" sz="quarter" idx="10"/>
          </p:nvPr>
        </p:nvSpPr>
        <p:spPr/>
        <p:txBody>
          <a:bodyPr/>
          <a:lstStyle/>
          <a:p>
            <a:fld id="{2B9D1FE9-9A4A-4BB3-8D68-AF4544FEB7C5}" type="slidenum">
              <a:rPr lang="en-US" smtClean="0"/>
              <a:t>11</a:t>
            </a:fld>
            <a:endParaRPr lang="en-US"/>
          </a:p>
        </p:txBody>
      </p:sp>
    </p:spTree>
    <p:extLst>
      <p:ext uri="{BB962C8B-B14F-4D97-AF65-F5344CB8AC3E}">
        <p14:creationId xmlns:p14="http://schemas.microsoft.com/office/powerpoint/2010/main" val="24890974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first step of our initiative was to</a:t>
            </a:r>
            <a:r>
              <a:rPr lang="en-US" baseline="0" dirty="0" smtClean="0"/>
              <a:t> begin developing a dictionary to defined commonly reported concepts in the statement of net position. For instance, if you look at the concept “cash and cash equiv.” you will not that it is found in the statement of Net Position as a current asset, see the standard label, how it is derived, that it is an “instant” type (as of…); is not a header and is only a positive balance.</a:t>
            </a:r>
            <a:endParaRPr lang="en-US" dirty="0"/>
          </a:p>
        </p:txBody>
      </p:sp>
      <p:sp>
        <p:nvSpPr>
          <p:cNvPr id="4" name="Slide Number Placeholder 3"/>
          <p:cNvSpPr>
            <a:spLocks noGrp="1"/>
          </p:cNvSpPr>
          <p:nvPr>
            <p:ph type="sldNum" sz="quarter" idx="10"/>
          </p:nvPr>
        </p:nvSpPr>
        <p:spPr/>
        <p:txBody>
          <a:bodyPr/>
          <a:lstStyle/>
          <a:p>
            <a:fld id="{2B9D1FE9-9A4A-4BB3-8D68-AF4544FEB7C5}" type="slidenum">
              <a:rPr lang="en-US" smtClean="0"/>
              <a:t>14</a:t>
            </a:fld>
            <a:endParaRPr lang="en-US"/>
          </a:p>
        </p:txBody>
      </p:sp>
    </p:spTree>
    <p:extLst>
      <p:ext uri="{BB962C8B-B14F-4D97-AF65-F5344CB8AC3E}">
        <p14:creationId xmlns:p14="http://schemas.microsoft.com/office/powerpoint/2010/main" val="11609404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3D79C5B-47AB-4679-9D4F-F07F8F123A78}" type="datetimeFigureOut">
              <a:rPr lang="en-US" smtClean="0"/>
              <a:t>9/13/2017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D456CB-8B01-46B4-8FE7-3110F51DC045}" type="slidenum">
              <a:rPr lang="en-US" smtClean="0"/>
              <a:t>‹#›</a:t>
            </a:fld>
            <a:endParaRPr lang="en-US"/>
          </a:p>
        </p:txBody>
      </p:sp>
    </p:spTree>
    <p:extLst>
      <p:ext uri="{BB962C8B-B14F-4D97-AF65-F5344CB8AC3E}">
        <p14:creationId xmlns:p14="http://schemas.microsoft.com/office/powerpoint/2010/main" val="30792312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3D79C5B-47AB-4679-9D4F-F07F8F123A78}" type="datetimeFigureOut">
              <a:rPr lang="en-US" smtClean="0"/>
              <a:t>9/13/2017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D456CB-8B01-46B4-8FE7-3110F51DC045}" type="slidenum">
              <a:rPr lang="en-US" smtClean="0"/>
              <a:t>‹#›</a:t>
            </a:fld>
            <a:endParaRPr lang="en-US"/>
          </a:p>
        </p:txBody>
      </p:sp>
    </p:spTree>
    <p:extLst>
      <p:ext uri="{BB962C8B-B14F-4D97-AF65-F5344CB8AC3E}">
        <p14:creationId xmlns:p14="http://schemas.microsoft.com/office/powerpoint/2010/main" val="3164399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3D79C5B-47AB-4679-9D4F-F07F8F123A78}" type="datetimeFigureOut">
              <a:rPr lang="en-US" smtClean="0"/>
              <a:t>9/13/2017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D456CB-8B01-46B4-8FE7-3110F51DC045}"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3125143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3D79C5B-47AB-4679-9D4F-F07F8F123A78}" type="datetimeFigureOut">
              <a:rPr lang="en-US" smtClean="0"/>
              <a:t>9/13/2017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D456CB-8B01-46B4-8FE7-3110F51DC045}" type="slidenum">
              <a:rPr lang="en-US" smtClean="0"/>
              <a:t>‹#›</a:t>
            </a:fld>
            <a:endParaRPr lang="en-US"/>
          </a:p>
        </p:txBody>
      </p:sp>
    </p:spTree>
    <p:extLst>
      <p:ext uri="{BB962C8B-B14F-4D97-AF65-F5344CB8AC3E}">
        <p14:creationId xmlns:p14="http://schemas.microsoft.com/office/powerpoint/2010/main" val="29466144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3D79C5B-47AB-4679-9D4F-F07F8F123A78}" type="datetimeFigureOut">
              <a:rPr lang="en-US" smtClean="0"/>
              <a:t>9/13/2017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D456CB-8B01-46B4-8FE7-3110F51DC045}"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0093695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3D79C5B-47AB-4679-9D4F-F07F8F123A78}" type="datetimeFigureOut">
              <a:rPr lang="en-US" smtClean="0"/>
              <a:t>9/13/2017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D456CB-8B01-46B4-8FE7-3110F51DC045}" type="slidenum">
              <a:rPr lang="en-US" smtClean="0"/>
              <a:t>‹#›</a:t>
            </a:fld>
            <a:endParaRPr lang="en-US"/>
          </a:p>
        </p:txBody>
      </p:sp>
    </p:spTree>
    <p:extLst>
      <p:ext uri="{BB962C8B-B14F-4D97-AF65-F5344CB8AC3E}">
        <p14:creationId xmlns:p14="http://schemas.microsoft.com/office/powerpoint/2010/main" val="11249540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3D79C5B-47AB-4679-9D4F-F07F8F123A78}" type="datetimeFigureOut">
              <a:rPr lang="en-US" smtClean="0"/>
              <a:t>9/13/2017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D456CB-8B01-46B4-8FE7-3110F51DC045}" type="slidenum">
              <a:rPr lang="en-US" smtClean="0"/>
              <a:t>‹#›</a:t>
            </a:fld>
            <a:endParaRPr lang="en-US"/>
          </a:p>
        </p:txBody>
      </p:sp>
    </p:spTree>
    <p:extLst>
      <p:ext uri="{BB962C8B-B14F-4D97-AF65-F5344CB8AC3E}">
        <p14:creationId xmlns:p14="http://schemas.microsoft.com/office/powerpoint/2010/main" val="39316590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3D79C5B-47AB-4679-9D4F-F07F8F123A78}" type="datetimeFigureOut">
              <a:rPr lang="en-US" smtClean="0"/>
              <a:t>9/13/2017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D456CB-8B01-46B4-8FE7-3110F51DC045}" type="slidenum">
              <a:rPr lang="en-US" smtClean="0"/>
              <a:t>‹#›</a:t>
            </a:fld>
            <a:endParaRPr lang="en-US"/>
          </a:p>
        </p:txBody>
      </p:sp>
    </p:spTree>
    <p:extLst>
      <p:ext uri="{BB962C8B-B14F-4D97-AF65-F5344CB8AC3E}">
        <p14:creationId xmlns:p14="http://schemas.microsoft.com/office/powerpoint/2010/main" val="18502385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3D79C5B-47AB-4679-9D4F-F07F8F123A78}" type="datetimeFigureOut">
              <a:rPr lang="en-US" smtClean="0"/>
              <a:t>9/13/2017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D456CB-8B01-46B4-8FE7-3110F51DC045}" type="slidenum">
              <a:rPr lang="en-US" smtClean="0"/>
              <a:t>‹#›</a:t>
            </a:fld>
            <a:endParaRPr lang="en-US"/>
          </a:p>
        </p:txBody>
      </p:sp>
    </p:spTree>
    <p:extLst>
      <p:ext uri="{BB962C8B-B14F-4D97-AF65-F5344CB8AC3E}">
        <p14:creationId xmlns:p14="http://schemas.microsoft.com/office/powerpoint/2010/main" val="26046756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3D79C5B-47AB-4679-9D4F-F07F8F123A78}" type="datetimeFigureOut">
              <a:rPr lang="en-US" smtClean="0"/>
              <a:t>9/13/2017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D456CB-8B01-46B4-8FE7-3110F51DC045}" type="slidenum">
              <a:rPr lang="en-US" smtClean="0"/>
              <a:t>‹#›</a:t>
            </a:fld>
            <a:endParaRPr lang="en-US"/>
          </a:p>
        </p:txBody>
      </p:sp>
    </p:spTree>
    <p:extLst>
      <p:ext uri="{BB962C8B-B14F-4D97-AF65-F5344CB8AC3E}">
        <p14:creationId xmlns:p14="http://schemas.microsoft.com/office/powerpoint/2010/main" val="2007529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3D79C5B-47AB-4679-9D4F-F07F8F123A78}" type="datetimeFigureOut">
              <a:rPr lang="en-US" smtClean="0"/>
              <a:t>9/13/2017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D456CB-8B01-46B4-8FE7-3110F51DC045}" type="slidenum">
              <a:rPr lang="en-US" smtClean="0"/>
              <a:t>‹#›</a:t>
            </a:fld>
            <a:endParaRPr lang="en-US"/>
          </a:p>
        </p:txBody>
      </p:sp>
    </p:spTree>
    <p:extLst>
      <p:ext uri="{BB962C8B-B14F-4D97-AF65-F5344CB8AC3E}">
        <p14:creationId xmlns:p14="http://schemas.microsoft.com/office/powerpoint/2010/main" val="18949944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3D79C5B-47AB-4679-9D4F-F07F8F123A78}" type="datetimeFigureOut">
              <a:rPr lang="en-US" smtClean="0"/>
              <a:t>9/13/2017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1D456CB-8B01-46B4-8FE7-3110F51DC045}" type="slidenum">
              <a:rPr lang="en-US" smtClean="0"/>
              <a:t>‹#›</a:t>
            </a:fld>
            <a:endParaRPr lang="en-US"/>
          </a:p>
        </p:txBody>
      </p:sp>
    </p:spTree>
    <p:extLst>
      <p:ext uri="{BB962C8B-B14F-4D97-AF65-F5344CB8AC3E}">
        <p14:creationId xmlns:p14="http://schemas.microsoft.com/office/powerpoint/2010/main" val="8587016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3D79C5B-47AB-4679-9D4F-F07F8F123A78}" type="datetimeFigureOut">
              <a:rPr lang="en-US" smtClean="0"/>
              <a:t>9/13/2017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1D456CB-8B01-46B4-8FE7-3110F51DC045}" type="slidenum">
              <a:rPr lang="en-US" smtClean="0"/>
              <a:t>‹#›</a:t>
            </a:fld>
            <a:endParaRPr lang="en-US"/>
          </a:p>
        </p:txBody>
      </p:sp>
    </p:spTree>
    <p:extLst>
      <p:ext uri="{BB962C8B-B14F-4D97-AF65-F5344CB8AC3E}">
        <p14:creationId xmlns:p14="http://schemas.microsoft.com/office/powerpoint/2010/main" val="39436234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3D79C5B-47AB-4679-9D4F-F07F8F123A78}" type="datetimeFigureOut">
              <a:rPr lang="en-US" smtClean="0"/>
              <a:t>9/13/2017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1D456CB-8B01-46B4-8FE7-3110F51DC045}" type="slidenum">
              <a:rPr lang="en-US" smtClean="0"/>
              <a:t>‹#›</a:t>
            </a:fld>
            <a:endParaRPr lang="en-US"/>
          </a:p>
        </p:txBody>
      </p:sp>
    </p:spTree>
    <p:extLst>
      <p:ext uri="{BB962C8B-B14F-4D97-AF65-F5344CB8AC3E}">
        <p14:creationId xmlns:p14="http://schemas.microsoft.com/office/powerpoint/2010/main" val="29238121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3D79C5B-47AB-4679-9D4F-F07F8F123A78}" type="datetimeFigureOut">
              <a:rPr lang="en-US" smtClean="0"/>
              <a:t>9/13/2017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D456CB-8B01-46B4-8FE7-3110F51DC045}" type="slidenum">
              <a:rPr lang="en-US" smtClean="0"/>
              <a:t>‹#›</a:t>
            </a:fld>
            <a:endParaRPr lang="en-US"/>
          </a:p>
        </p:txBody>
      </p:sp>
    </p:spTree>
    <p:extLst>
      <p:ext uri="{BB962C8B-B14F-4D97-AF65-F5344CB8AC3E}">
        <p14:creationId xmlns:p14="http://schemas.microsoft.com/office/powerpoint/2010/main" val="21269157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33D79C5B-47AB-4679-9D4F-F07F8F123A78}" type="datetimeFigureOut">
              <a:rPr lang="en-US" smtClean="0"/>
              <a:t>9/13/2017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D456CB-8B01-46B4-8FE7-3110F51DC045}" type="slidenum">
              <a:rPr lang="en-US" smtClean="0"/>
              <a:t>‹#›</a:t>
            </a:fld>
            <a:endParaRPr lang="en-US"/>
          </a:p>
        </p:txBody>
      </p:sp>
    </p:spTree>
    <p:extLst>
      <p:ext uri="{BB962C8B-B14F-4D97-AF65-F5344CB8AC3E}">
        <p14:creationId xmlns:p14="http://schemas.microsoft.com/office/powerpoint/2010/main" val="37831066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3D79C5B-47AB-4679-9D4F-F07F8F123A78}" type="datetimeFigureOut">
              <a:rPr lang="en-US" smtClean="0"/>
              <a:t>9/13/2017</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F1D456CB-8B01-46B4-8FE7-3110F51DC045}" type="slidenum">
              <a:rPr lang="en-US" smtClean="0"/>
              <a:t>‹#›</a:t>
            </a:fld>
            <a:endParaRPr lang="en-US"/>
          </a:p>
        </p:txBody>
      </p:sp>
    </p:spTree>
    <p:extLst>
      <p:ext uri="{BB962C8B-B14F-4D97-AF65-F5344CB8AC3E}">
        <p14:creationId xmlns:p14="http://schemas.microsoft.com/office/powerpoint/2010/main" val="3771155949"/>
      </p:ext>
    </p:extLst>
  </p:cSld>
  <p:clrMap bg1="lt1" tx1="dk1" bg2="lt2" tx2="dk2" accent1="accent1" accent2="accent2" accent3="accent3" accent4="accent4" accent5="accent5" accent6="accent6" hlink="hlink" folHlink="folHlink"/>
  <p:sldLayoutIdLst>
    <p:sldLayoutId id="2147483786" r:id="rId1"/>
    <p:sldLayoutId id="2147483787" r:id="rId2"/>
    <p:sldLayoutId id="2147483788" r:id="rId3"/>
    <p:sldLayoutId id="2147483789" r:id="rId4"/>
    <p:sldLayoutId id="2147483790" r:id="rId5"/>
    <p:sldLayoutId id="2147483791" r:id="rId6"/>
    <p:sldLayoutId id="2147483792" r:id="rId7"/>
    <p:sldLayoutId id="2147483793" r:id="rId8"/>
    <p:sldLayoutId id="2147483794" r:id="rId9"/>
    <p:sldLayoutId id="2147483795" r:id="rId10"/>
    <p:sldLayoutId id="2147483796" r:id="rId11"/>
    <p:sldLayoutId id="2147483797" r:id="rId12"/>
    <p:sldLayoutId id="2147483798" r:id="rId13"/>
    <p:sldLayoutId id="2147483799" r:id="rId14"/>
    <p:sldLayoutId id="2147483800" r:id="rId15"/>
    <p:sldLayoutId id="2147483801"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comments" Target="../comments/commen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6.xml"/><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2757" y="1081919"/>
            <a:ext cx="8653517" cy="2657323"/>
          </a:xfrm>
        </p:spPr>
        <p:txBody>
          <a:bodyPr/>
          <a:lstStyle/>
          <a:p>
            <a:pPr algn="ctr"/>
            <a:r>
              <a:rPr lang="en-US" dirty="0" smtClean="0"/>
              <a:t>The U.S. GAAP Governmental Taxonomy Prototype:</a:t>
            </a:r>
            <a:br>
              <a:rPr lang="en-US" dirty="0" smtClean="0"/>
            </a:br>
            <a:r>
              <a:rPr lang="en-US" sz="3600" i="1" dirty="0" smtClean="0"/>
              <a:t>Life Beyond Excel Spreadsheets &amp; PDFs</a:t>
            </a:r>
            <a:endParaRPr lang="en-US" sz="3600" i="1" dirty="0"/>
          </a:p>
        </p:txBody>
      </p:sp>
      <p:sp>
        <p:nvSpPr>
          <p:cNvPr id="3" name="Subtitle 2"/>
          <p:cNvSpPr>
            <a:spLocks noGrp="1"/>
          </p:cNvSpPr>
          <p:nvPr>
            <p:ph type="subTitle" idx="1"/>
          </p:nvPr>
        </p:nvSpPr>
        <p:spPr>
          <a:xfrm>
            <a:off x="162972" y="3951513"/>
            <a:ext cx="9993086" cy="2645230"/>
          </a:xfrm>
        </p:spPr>
        <p:txBody>
          <a:bodyPr/>
          <a:lstStyle/>
          <a:p>
            <a:pPr algn="ctr"/>
            <a:r>
              <a:rPr lang="en-US" b="1" dirty="0" smtClean="0"/>
              <a:t>Presented by </a:t>
            </a:r>
          </a:p>
          <a:p>
            <a:pPr algn="ctr"/>
            <a:r>
              <a:rPr lang="en-US" b="1" dirty="0" smtClean="0"/>
              <a:t>Shannon Sohl, PhD, CPA– NIU Center for Governmental Studies Senior Research Associate</a:t>
            </a:r>
          </a:p>
          <a:p>
            <a:pPr algn="ctr"/>
            <a:r>
              <a:rPr lang="en-US" b="1" dirty="0" smtClean="0"/>
              <a:t>Marc Joffe (???)</a:t>
            </a:r>
            <a:endParaRPr lang="en-US" b="1" dirty="0"/>
          </a:p>
        </p:txBody>
      </p:sp>
    </p:spTree>
    <p:extLst>
      <p:ext uri="{BB962C8B-B14F-4D97-AF65-F5344CB8AC3E}">
        <p14:creationId xmlns:p14="http://schemas.microsoft.com/office/powerpoint/2010/main" val="34914747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2642587" y="114299"/>
            <a:ext cx="6638494" cy="6596743"/>
          </a:xfrm>
          <a:prstGeom prst="rect">
            <a:avLst/>
          </a:prstGeom>
        </p:spPr>
      </p:pic>
    </p:spTree>
    <p:extLst>
      <p:ext uri="{BB962C8B-B14F-4D97-AF65-F5344CB8AC3E}">
        <p14:creationId xmlns:p14="http://schemas.microsoft.com/office/powerpoint/2010/main" val="67109133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1638041" y="609600"/>
            <a:ext cx="9268408" cy="5676900"/>
          </a:xfrm>
          <a:prstGeom prst="rect">
            <a:avLst/>
          </a:prstGeom>
        </p:spPr>
      </p:pic>
      <p:sp>
        <p:nvSpPr>
          <p:cNvPr id="5" name="Oval 4"/>
          <p:cNvSpPr/>
          <p:nvPr/>
        </p:nvSpPr>
        <p:spPr>
          <a:xfrm>
            <a:off x="7835900" y="2073729"/>
            <a:ext cx="1357086" cy="58057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555172" y="832756"/>
            <a:ext cx="865414" cy="369332"/>
          </a:xfrm>
          <a:prstGeom prst="rect">
            <a:avLst/>
          </a:prstGeom>
          <a:noFill/>
        </p:spPr>
        <p:txBody>
          <a:bodyPr wrap="square" rtlCol="0">
            <a:spAutoFit/>
          </a:bodyPr>
          <a:lstStyle/>
          <a:p>
            <a:r>
              <a:rPr lang="en-US" dirty="0" smtClean="0"/>
              <a:t>PDF</a:t>
            </a:r>
            <a:endParaRPr lang="en-US" dirty="0"/>
          </a:p>
        </p:txBody>
      </p:sp>
      <p:sp>
        <p:nvSpPr>
          <p:cNvPr id="6" name="TextBox 5"/>
          <p:cNvSpPr txBox="1"/>
          <p:nvPr/>
        </p:nvSpPr>
        <p:spPr>
          <a:xfrm>
            <a:off x="702130" y="70991"/>
            <a:ext cx="9010523" cy="538609"/>
          </a:xfrm>
          <a:prstGeom prst="rect">
            <a:avLst/>
          </a:prstGeom>
        </p:spPr>
        <p:txBody>
          <a:bodyPr wrap="square" anchor="t">
            <a:spAutoFit/>
          </a:bodyPr>
          <a:lstStyle/>
          <a:p>
            <a:pPr algn="ctr">
              <a:lnSpc>
                <a:spcPct val="100000"/>
              </a:lnSpc>
            </a:pPr>
            <a:r>
              <a:rPr sz="2900" b="1" dirty="0">
                <a:solidFill>
                  <a:srgbClr val="000099"/>
                </a:solidFill>
                <a:latin typeface="Calibri"/>
              </a:rPr>
              <a:t> </a:t>
            </a:r>
            <a:r>
              <a:rPr lang="en-US" sz="2900" dirty="0">
                <a:latin typeface="Calibri" pitchFamily="34" charset="0"/>
              </a:rPr>
              <a:t>Reporting Is Cumbersome, Costly and Not Timely</a:t>
            </a:r>
            <a:endParaRPr sz="2900" b="1" dirty="0">
              <a:solidFill>
                <a:srgbClr val="000099"/>
              </a:solidFill>
              <a:latin typeface="Calibri"/>
            </a:endParaRPr>
          </a:p>
        </p:txBody>
      </p:sp>
    </p:spTree>
    <p:extLst>
      <p:ext uri="{BB962C8B-B14F-4D97-AF65-F5344CB8AC3E}">
        <p14:creationId xmlns:p14="http://schemas.microsoft.com/office/powerpoint/2010/main" val="22253542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6314" y="2830739"/>
            <a:ext cx="10515600" cy="1325563"/>
          </a:xfrm>
        </p:spPr>
        <p:txBody>
          <a:bodyPr/>
          <a:lstStyle/>
          <a:p>
            <a:r>
              <a:rPr lang="en-US" dirty="0" smtClean="0"/>
              <a:t>Information gains meaning &amp; structure!</a:t>
            </a:r>
            <a:endParaRPr lang="en-US" dirty="0"/>
          </a:p>
        </p:txBody>
      </p:sp>
    </p:spTree>
    <p:extLst>
      <p:ext uri="{BB962C8B-B14F-4D97-AF65-F5344CB8AC3E}">
        <p14:creationId xmlns:p14="http://schemas.microsoft.com/office/powerpoint/2010/main" val="32368928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XBRL for Governmental Reporting</a:t>
            </a:r>
            <a:endParaRPr lang="en-US" dirty="0"/>
          </a:p>
        </p:txBody>
      </p:sp>
      <p:sp>
        <p:nvSpPr>
          <p:cNvPr id="3" name="Content Placeholder 2"/>
          <p:cNvSpPr>
            <a:spLocks noGrp="1"/>
          </p:cNvSpPr>
          <p:nvPr>
            <p:ph idx="1"/>
          </p:nvPr>
        </p:nvSpPr>
        <p:spPr>
          <a:xfrm>
            <a:off x="677334" y="1754189"/>
            <a:ext cx="8596668" cy="3880773"/>
          </a:xfrm>
        </p:spPr>
        <p:txBody>
          <a:bodyPr/>
          <a:lstStyle/>
          <a:p>
            <a:r>
              <a:rPr lang="en-US" dirty="0" smtClean="0"/>
              <a:t>Used in more than 50 countries and </a:t>
            </a:r>
          </a:p>
          <a:p>
            <a:r>
              <a:rPr lang="en-US" dirty="0" smtClean="0"/>
              <a:t>Millions of paper reports are being replaced by digital reports each year</a:t>
            </a:r>
          </a:p>
          <a:p>
            <a:r>
              <a:rPr lang="en-US" dirty="0" err="1" smtClean="0"/>
              <a:t>eXtensible</a:t>
            </a:r>
            <a:r>
              <a:rPr lang="en-US" dirty="0" smtClean="0"/>
              <a:t> Business Reporting Language (XBRL)</a:t>
            </a:r>
          </a:p>
          <a:p>
            <a:pPr lvl="1"/>
            <a:r>
              <a:rPr lang="en-US" dirty="0" smtClean="0"/>
              <a:t>Clear definitions: authoritatively defined</a:t>
            </a:r>
          </a:p>
          <a:p>
            <a:pPr lvl="1"/>
            <a:r>
              <a:rPr lang="en-US" dirty="0" smtClean="0"/>
              <a:t>Increased validity: Business rules allow for greater testing of information</a:t>
            </a:r>
          </a:p>
          <a:p>
            <a:pPr lvl="1"/>
            <a:r>
              <a:rPr lang="en-US" dirty="0" smtClean="0"/>
              <a:t>Ease in sharing: platform-independent</a:t>
            </a:r>
          </a:p>
          <a:p>
            <a:pPr lvl="1"/>
            <a:r>
              <a:rPr lang="en-US" dirty="0" smtClean="0"/>
              <a:t>Digital: like going from film photography to digital photography</a:t>
            </a:r>
          </a:p>
          <a:p>
            <a:pPr lvl="1"/>
            <a:endParaRPr lang="en-US" dirty="0" smtClean="0"/>
          </a:p>
          <a:p>
            <a:pPr lvl="1"/>
            <a:endParaRPr lang="en-US" dirty="0"/>
          </a:p>
        </p:txBody>
      </p:sp>
      <p:sp>
        <p:nvSpPr>
          <p:cNvPr id="4" name="TextBox 3"/>
          <p:cNvSpPr txBox="1"/>
          <p:nvPr/>
        </p:nvSpPr>
        <p:spPr>
          <a:xfrm>
            <a:off x="927100" y="5969000"/>
            <a:ext cx="2418867" cy="369332"/>
          </a:xfrm>
          <a:prstGeom prst="rect">
            <a:avLst/>
          </a:prstGeom>
          <a:noFill/>
        </p:spPr>
        <p:txBody>
          <a:bodyPr wrap="none" rtlCol="0">
            <a:spAutoFit/>
          </a:bodyPr>
          <a:lstStyle/>
          <a:p>
            <a:r>
              <a:rPr lang="en-US" dirty="0" smtClean="0"/>
              <a:t>Source: www.xbrl.org</a:t>
            </a:r>
            <a:endParaRPr lang="en-US" dirty="0"/>
          </a:p>
        </p:txBody>
      </p:sp>
    </p:spTree>
    <p:extLst>
      <p:ext uri="{BB962C8B-B14F-4D97-AF65-F5344CB8AC3E}">
        <p14:creationId xmlns:p14="http://schemas.microsoft.com/office/powerpoint/2010/main" val="10080474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187728" y="546100"/>
            <a:ext cx="11840929" cy="6121401"/>
          </a:xfrm>
          <a:prstGeom prst="rect">
            <a:avLst/>
          </a:prstGeom>
        </p:spPr>
      </p:pic>
      <p:sp>
        <p:nvSpPr>
          <p:cNvPr id="7" name="Oval 6"/>
          <p:cNvSpPr/>
          <p:nvPr/>
        </p:nvSpPr>
        <p:spPr>
          <a:xfrm>
            <a:off x="0" y="4327071"/>
            <a:ext cx="11840929" cy="199753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15678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Content Placeholder 9" descr="Screen Shot 2017-09-11 at 12.09.48 PM.png"/>
          <p:cNvPicPr>
            <a:picLocks noGrp="1" noChangeAspect="1"/>
          </p:cNvPicPr>
          <p:nvPr>
            <p:ph idx="1"/>
          </p:nvPr>
        </p:nvPicPr>
        <p:blipFill>
          <a:blip r:embed="rId3">
            <a:extLst>
              <a:ext uri="{28A0092B-C50C-407E-A947-70E740481C1C}">
                <a14:useLocalDpi xmlns:a14="http://schemas.microsoft.com/office/drawing/2010/main" val="0"/>
              </a:ext>
            </a:extLst>
          </a:blip>
          <a:srcRect l="-4283" r="-4283"/>
          <a:stretch>
            <a:fillRect/>
          </a:stretch>
        </p:blipFill>
        <p:spPr>
          <a:xfrm>
            <a:off x="-280186" y="453589"/>
            <a:ext cx="12979924" cy="5859496"/>
          </a:xfrm>
        </p:spPr>
      </p:pic>
    </p:spTree>
    <p:extLst>
      <p:ext uri="{BB962C8B-B14F-4D97-AF65-F5344CB8AC3E}">
        <p14:creationId xmlns:p14="http://schemas.microsoft.com/office/powerpoint/2010/main" val="264895415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6314" y="2830739"/>
            <a:ext cx="10515600" cy="1325563"/>
          </a:xfrm>
        </p:spPr>
        <p:txBody>
          <a:bodyPr/>
          <a:lstStyle/>
          <a:p>
            <a:r>
              <a:rPr lang="en-US" dirty="0" smtClean="0"/>
              <a:t>Information becomes machine-readable!</a:t>
            </a:r>
            <a:endParaRPr lang="en-US" dirty="0"/>
          </a:p>
        </p:txBody>
      </p:sp>
    </p:spTree>
    <p:extLst>
      <p:ext uri="{BB962C8B-B14F-4D97-AF65-F5344CB8AC3E}">
        <p14:creationId xmlns:p14="http://schemas.microsoft.com/office/powerpoint/2010/main" val="18786321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Screen Shot 2017-09-13 at 7.35.34 AM.png"/>
          <p:cNvPicPr>
            <a:picLocks noGrp="1" noChangeAspect="1"/>
          </p:cNvPicPr>
          <p:nvPr>
            <p:ph idx="1"/>
          </p:nvPr>
        </p:nvPicPr>
        <p:blipFill>
          <a:blip r:embed="rId3">
            <a:extLst>
              <a:ext uri="{28A0092B-C50C-407E-A947-70E740481C1C}">
                <a14:useLocalDpi xmlns:a14="http://schemas.microsoft.com/office/drawing/2010/main" val="0"/>
              </a:ext>
            </a:extLst>
          </a:blip>
          <a:srcRect l="-35327" r="-35327"/>
          <a:stretch>
            <a:fillRect/>
          </a:stretch>
        </p:blipFill>
        <p:spPr>
          <a:xfrm>
            <a:off x="-1407333" y="195598"/>
            <a:ext cx="13952313" cy="6298459"/>
          </a:xfrm>
        </p:spPr>
      </p:pic>
      <p:sp>
        <p:nvSpPr>
          <p:cNvPr id="3" name="Oval 2"/>
          <p:cNvSpPr/>
          <p:nvPr/>
        </p:nvSpPr>
        <p:spPr>
          <a:xfrm>
            <a:off x="8255000" y="537029"/>
            <a:ext cx="1357086" cy="58057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855424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creen Shot 2017-09-13 at 7.32.59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2200" y="0"/>
            <a:ext cx="10003398" cy="6858000"/>
          </a:xfrm>
          <a:prstGeom prst="rect">
            <a:avLst/>
          </a:prstGeom>
        </p:spPr>
      </p:pic>
      <p:sp>
        <p:nvSpPr>
          <p:cNvPr id="4" name="Oval 3"/>
          <p:cNvSpPr/>
          <p:nvPr/>
        </p:nvSpPr>
        <p:spPr>
          <a:xfrm>
            <a:off x="5943600" y="1045029"/>
            <a:ext cx="1357086" cy="58057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1197812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77333" y="372951"/>
            <a:ext cx="10671797" cy="6128478"/>
          </a:xfrm>
        </p:spPr>
        <p:txBody>
          <a:bodyPr>
            <a:normAutofit lnSpcReduction="10000"/>
          </a:bodyPr>
          <a:lstStyle/>
          <a:p>
            <a:r>
              <a:rPr lang="en-US" dirty="0"/>
              <a:t>&lt;us-gaap:CashCashEquivalentsRestrictedCashAndRestrictedCashEquivalents </a:t>
            </a:r>
            <a:r>
              <a:rPr lang="en-US" dirty="0" err="1" smtClean="0"/>
              <a:t>contextRef</a:t>
            </a:r>
            <a:r>
              <a:rPr lang="en-US" dirty="0"/>
              <a:t>="FI2016Q4" decimals="0" id</a:t>
            </a:r>
            <a:r>
              <a:rPr lang="en-US" dirty="0" smtClean="0"/>
              <a:t>="Fact-</a:t>
            </a:r>
            <a:r>
              <a:rPr lang="mr-IN" dirty="0" smtClean="0"/>
              <a:t>F2" </a:t>
            </a:r>
            <a:r>
              <a:rPr lang="mr-IN" dirty="0"/>
              <a:t>unitRef="usd"&gt;47995611&lt;/</a:t>
            </a:r>
            <a:r>
              <a:rPr lang="mr-IN" dirty="0" smtClean="0"/>
              <a:t>us</a:t>
            </a:r>
            <a:r>
              <a:rPr lang="en-US" dirty="0"/>
              <a:t>_</a:t>
            </a:r>
            <a:r>
              <a:rPr lang="en-US" dirty="0" smtClean="0"/>
              <a:t>gaap</a:t>
            </a:r>
            <a:r>
              <a:rPr lang="en-US" dirty="0"/>
              <a:t>:CashCashEquivalentsRestrictedCashAndRestrictedCashEquivalents&gt;</a:t>
            </a:r>
          </a:p>
          <a:p>
            <a:r>
              <a:rPr lang="en-US" dirty="0"/>
              <a:t>&lt;us-gaap:CashCashEquivalentsRestrictedCashAndRestrictedCashEquivalents </a:t>
            </a:r>
            <a:r>
              <a:rPr lang="en-US" dirty="0" err="1" smtClean="0"/>
              <a:t>contextRef</a:t>
            </a:r>
            <a:r>
              <a:rPr lang="en-US" dirty="0"/>
              <a:t>="</a:t>
            </a:r>
            <a:r>
              <a:rPr lang="en-US" dirty="0" smtClean="0"/>
              <a:t>FI2016Q4_stp_ProgramAreaAxis_stp_BusinessTypeActivitiesMember” </a:t>
            </a:r>
            <a:r>
              <a:rPr lang="mr-IN" dirty="0" smtClean="0"/>
              <a:t>decimals</a:t>
            </a:r>
            <a:r>
              <a:rPr lang="mr-IN" dirty="0"/>
              <a:t>="0" id="Fact</a:t>
            </a:r>
            <a:r>
              <a:rPr lang="mr-IN" dirty="0" smtClean="0"/>
              <a:t>-</a:t>
            </a:r>
            <a:r>
              <a:rPr lang="en-US" dirty="0" smtClean="0"/>
              <a:t>F3</a:t>
            </a:r>
            <a:r>
              <a:rPr lang="mr-IN" dirty="0" smtClean="0"/>
              <a:t>” unitRef</a:t>
            </a:r>
            <a:r>
              <a:rPr lang="mr-IN" dirty="0"/>
              <a:t>="usd"&gt;44809183&lt;/us</a:t>
            </a:r>
            <a:r>
              <a:rPr lang="mr-IN" dirty="0" smtClean="0"/>
              <a:t>-</a:t>
            </a:r>
            <a:r>
              <a:rPr lang="en-US" dirty="0" smtClean="0"/>
              <a:t>Gaap</a:t>
            </a:r>
            <a:r>
              <a:rPr lang="en-US" dirty="0"/>
              <a:t>:CashCashEquivalentsRestrictedCashAndRestrictedCashEquivalents&gt;</a:t>
            </a:r>
          </a:p>
          <a:p>
            <a:r>
              <a:rPr lang="en-US" dirty="0"/>
              <a:t>&lt;us-gaap:CashCashEquivalentsRestrictedCashAndRestrictedCashEquivalents </a:t>
            </a:r>
            <a:r>
              <a:rPr lang="en-US" dirty="0" err="1" smtClean="0"/>
              <a:t>contextRef</a:t>
            </a:r>
            <a:r>
              <a:rPr lang="en-US" dirty="0"/>
              <a:t>="</a:t>
            </a:r>
            <a:r>
              <a:rPr lang="en-US" dirty="0" smtClean="0"/>
              <a:t>FI2016Q4_stp_ProgramAreaAxis_stp_GovernmentalProgramsMember” </a:t>
            </a:r>
            <a:r>
              <a:rPr lang="mr-IN" dirty="0" smtClean="0"/>
              <a:t>decimals</a:t>
            </a:r>
            <a:r>
              <a:rPr lang="mr-IN" dirty="0"/>
              <a:t>="0" id="Fact</a:t>
            </a:r>
            <a:r>
              <a:rPr lang="mr-IN" dirty="0" smtClean="0"/>
              <a:t>-</a:t>
            </a:r>
            <a:r>
              <a:rPr lang="en-US" dirty="0" smtClean="0"/>
              <a:t>F4</a:t>
            </a:r>
            <a:r>
              <a:rPr lang="mr-IN" dirty="0" smtClean="0"/>
              <a:t>” unitRef</a:t>
            </a:r>
            <a:r>
              <a:rPr lang="mr-IN" dirty="0"/>
              <a:t>="usd"&gt;3186428&lt;/</a:t>
            </a:r>
            <a:r>
              <a:rPr lang="mr-IN" dirty="0" smtClean="0"/>
              <a:t>us</a:t>
            </a:r>
            <a:r>
              <a:rPr lang="en-US" dirty="0"/>
              <a:t> </a:t>
            </a:r>
            <a:r>
              <a:rPr lang="en-US" dirty="0" smtClean="0"/>
              <a:t>gaap</a:t>
            </a:r>
            <a:r>
              <a:rPr lang="en-US" dirty="0"/>
              <a:t>:CashCashEquivalentsRestrictedCashAndRestrictedCashEquivalents&gt;</a:t>
            </a:r>
          </a:p>
          <a:p>
            <a:r>
              <a:rPr lang="en-US" dirty="0"/>
              <a:t>&lt;</a:t>
            </a:r>
            <a:r>
              <a:rPr lang="en-US" dirty="0" err="1"/>
              <a:t>us-gaap:Investments</a:t>
            </a:r>
            <a:r>
              <a:rPr lang="en-US" dirty="0"/>
              <a:t> </a:t>
            </a:r>
            <a:r>
              <a:rPr lang="en-US" dirty="0" err="1"/>
              <a:t>contextRef</a:t>
            </a:r>
            <a:r>
              <a:rPr lang="en-US" dirty="0"/>
              <a:t>="FI2016Q4" decimals="0" id="Fact</a:t>
            </a:r>
            <a:r>
              <a:rPr lang="en-US" dirty="0" smtClean="0"/>
              <a:t>-F5</a:t>
            </a:r>
            <a:r>
              <a:rPr lang="mr-IN" dirty="0" smtClean="0"/>
              <a:t>" </a:t>
            </a:r>
            <a:r>
              <a:rPr lang="mr-IN" dirty="0"/>
              <a:t>unitRef="usd"&gt;379323283&lt;/us</a:t>
            </a:r>
            <a:r>
              <a:rPr lang="mr-IN" dirty="0" smtClean="0"/>
              <a:t>-</a:t>
            </a:r>
            <a:r>
              <a:rPr lang="en-US" dirty="0" err="1" smtClean="0"/>
              <a:t>gaap</a:t>
            </a:r>
            <a:r>
              <a:rPr lang="en-US" dirty="0" err="1"/>
              <a:t>:Investments</a:t>
            </a:r>
            <a:r>
              <a:rPr lang="en-US" dirty="0"/>
              <a:t>&gt;</a:t>
            </a:r>
          </a:p>
          <a:p>
            <a:r>
              <a:rPr lang="en-US" dirty="0"/>
              <a:t>&lt;</a:t>
            </a:r>
            <a:r>
              <a:rPr lang="en-US" dirty="0" err="1"/>
              <a:t>us-gaap:</a:t>
            </a:r>
            <a:r>
              <a:rPr lang="en-US" dirty="0" err="1" smtClean="0"/>
              <a:t>Investments</a:t>
            </a:r>
            <a:r>
              <a:rPr lang="en-US" dirty="0"/>
              <a:t> </a:t>
            </a:r>
            <a:r>
              <a:rPr lang="en-US" dirty="0" err="1" smtClean="0"/>
              <a:t>contextRef</a:t>
            </a:r>
            <a:r>
              <a:rPr lang="en-US" dirty="0"/>
              <a:t>="</a:t>
            </a:r>
            <a:r>
              <a:rPr lang="en-US" dirty="0" smtClean="0"/>
              <a:t>FI2016Q4_stp_ProgramAreaAxis_stp_BusinessTypeActivitiesMember”  </a:t>
            </a:r>
            <a:r>
              <a:rPr lang="mr-IN" dirty="0" smtClean="0"/>
              <a:t>decimals</a:t>
            </a:r>
            <a:r>
              <a:rPr lang="mr-IN" dirty="0"/>
              <a:t>="0" id="Fact</a:t>
            </a:r>
            <a:r>
              <a:rPr lang="mr-IN" dirty="0" smtClean="0"/>
              <a:t>-</a:t>
            </a:r>
            <a:r>
              <a:rPr lang="en-US" dirty="0" smtClean="0"/>
              <a:t>F6</a:t>
            </a:r>
            <a:r>
              <a:rPr lang="mr-IN" dirty="0" smtClean="0"/>
              <a:t>” </a:t>
            </a:r>
            <a:r>
              <a:rPr lang="en-US" dirty="0" err="1" smtClean="0"/>
              <a:t>unitRef</a:t>
            </a:r>
            <a:r>
              <a:rPr lang="en-US" dirty="0"/>
              <a:t>="</a:t>
            </a:r>
            <a:r>
              <a:rPr lang="en-US" dirty="0" err="1"/>
              <a:t>usd</a:t>
            </a:r>
            <a:r>
              <a:rPr lang="en-US" dirty="0"/>
              <a:t>"&gt;141420733&lt;/</a:t>
            </a:r>
            <a:r>
              <a:rPr lang="en-US" dirty="0" err="1"/>
              <a:t>us-gaap:Investments</a:t>
            </a:r>
            <a:r>
              <a:rPr lang="en-US" dirty="0"/>
              <a:t>&gt;</a:t>
            </a:r>
          </a:p>
          <a:p>
            <a:r>
              <a:rPr lang="en-US" dirty="0"/>
              <a:t>&lt;</a:t>
            </a:r>
            <a:r>
              <a:rPr lang="en-US" dirty="0" err="1"/>
              <a:t>us-gaap:</a:t>
            </a:r>
            <a:r>
              <a:rPr lang="en-US" dirty="0" err="1" smtClean="0"/>
              <a:t>Investments</a:t>
            </a:r>
            <a:r>
              <a:rPr lang="en-US" dirty="0"/>
              <a:t> </a:t>
            </a:r>
            <a:r>
              <a:rPr lang="en-US" dirty="0" err="1" smtClean="0"/>
              <a:t>contextRef</a:t>
            </a:r>
            <a:r>
              <a:rPr lang="en-US" dirty="0"/>
              <a:t>="</a:t>
            </a:r>
            <a:r>
              <a:rPr lang="en-US" dirty="0" smtClean="0"/>
              <a:t>FI2016Q4_stp_ProgramAreaAxis_stp_GovernmentalProgramsMember” </a:t>
            </a:r>
            <a:r>
              <a:rPr lang="mr-IN" dirty="0" smtClean="0"/>
              <a:t>decimals</a:t>
            </a:r>
            <a:r>
              <a:rPr lang="mr-IN" dirty="0"/>
              <a:t>="0" id="Fact</a:t>
            </a:r>
            <a:r>
              <a:rPr lang="mr-IN" dirty="0" smtClean="0"/>
              <a:t>-</a:t>
            </a:r>
            <a:r>
              <a:rPr lang="en-US" dirty="0" smtClean="0"/>
              <a:t>F7</a:t>
            </a:r>
            <a:r>
              <a:rPr lang="mr-IN" dirty="0" smtClean="0"/>
              <a:t>” </a:t>
            </a:r>
            <a:r>
              <a:rPr lang="en-US" dirty="0" err="1" smtClean="0"/>
              <a:t>unitRef</a:t>
            </a:r>
            <a:r>
              <a:rPr lang="en-US" dirty="0"/>
              <a:t>="</a:t>
            </a:r>
            <a:r>
              <a:rPr lang="en-US" dirty="0" err="1"/>
              <a:t>usd</a:t>
            </a:r>
            <a:r>
              <a:rPr lang="en-US" dirty="0"/>
              <a:t>"&gt;237902550&lt;/</a:t>
            </a:r>
            <a:r>
              <a:rPr lang="en-US" dirty="0" err="1"/>
              <a:t>us-gaap:Investments</a:t>
            </a:r>
            <a:r>
              <a:rPr lang="en-US" dirty="0"/>
              <a:t>&gt;</a:t>
            </a:r>
          </a:p>
        </p:txBody>
      </p:sp>
    </p:spTree>
    <p:extLst>
      <p:ext uri="{BB962C8B-B14F-4D97-AF65-F5344CB8AC3E}">
        <p14:creationId xmlns:p14="http://schemas.microsoft.com/office/powerpoint/2010/main" val="40042566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Content Placeholder 2"/>
          <p:cNvSpPr>
            <a:spLocks noGrp="1"/>
          </p:cNvSpPr>
          <p:nvPr>
            <p:ph idx="1"/>
          </p:nvPr>
        </p:nvSpPr>
        <p:spPr/>
        <p:txBody>
          <a:bodyPr/>
          <a:lstStyle/>
          <a:p>
            <a:r>
              <a:rPr lang="en-US" sz="2000" dirty="0" smtClean="0"/>
              <a:t>Describe the current state of reporting</a:t>
            </a:r>
          </a:p>
          <a:p>
            <a:r>
              <a:rPr lang="en-US" sz="2000" dirty="0" smtClean="0"/>
              <a:t>Demonstrate increased semantics and standardization</a:t>
            </a:r>
          </a:p>
          <a:p>
            <a:r>
              <a:rPr lang="en-US" sz="2000" dirty="0" smtClean="0"/>
              <a:t>Demonstrate machine-readability</a:t>
            </a:r>
          </a:p>
          <a:p>
            <a:r>
              <a:rPr lang="en-US" sz="2000" dirty="0" smtClean="0"/>
              <a:t>Demonstrate data re-usability</a:t>
            </a:r>
          </a:p>
          <a:p>
            <a:endParaRPr lang="en-US" dirty="0"/>
          </a:p>
        </p:txBody>
      </p:sp>
    </p:spTree>
    <p:extLst>
      <p:ext uri="{BB962C8B-B14F-4D97-AF65-F5344CB8AC3E}">
        <p14:creationId xmlns:p14="http://schemas.microsoft.com/office/powerpoint/2010/main" val="40746313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6314" y="2830739"/>
            <a:ext cx="10515600" cy="1325563"/>
          </a:xfrm>
        </p:spPr>
        <p:txBody>
          <a:bodyPr/>
          <a:lstStyle/>
          <a:p>
            <a:r>
              <a:rPr lang="en-US" dirty="0" smtClean="0"/>
              <a:t>Information becomes re-usable!</a:t>
            </a:r>
            <a:endParaRPr lang="en-US" dirty="0"/>
          </a:p>
        </p:txBody>
      </p:sp>
    </p:spTree>
    <p:extLst>
      <p:ext uri="{BB962C8B-B14F-4D97-AF65-F5344CB8AC3E}">
        <p14:creationId xmlns:p14="http://schemas.microsoft.com/office/powerpoint/2010/main" val="27949532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630855" y="342900"/>
            <a:ext cx="7856045" cy="6436635"/>
          </a:xfrm>
          <a:prstGeom prst="rect">
            <a:avLst/>
          </a:prstGeom>
        </p:spPr>
      </p:pic>
    </p:spTree>
    <p:extLst>
      <p:ext uri="{BB962C8B-B14F-4D97-AF65-F5344CB8AC3E}">
        <p14:creationId xmlns:p14="http://schemas.microsoft.com/office/powerpoint/2010/main" val="1004743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a:stretch>
            <a:fillRect/>
          </a:stretch>
        </p:blipFill>
        <p:spPr>
          <a:xfrm>
            <a:off x="1076664" y="277584"/>
            <a:ext cx="9618550" cy="6396631"/>
          </a:xfrm>
          <a:prstGeom prst="rect">
            <a:avLst/>
          </a:prstGeom>
        </p:spPr>
      </p:pic>
      <p:sp>
        <p:nvSpPr>
          <p:cNvPr id="5" name="Oval 4"/>
          <p:cNvSpPr/>
          <p:nvPr/>
        </p:nvSpPr>
        <p:spPr>
          <a:xfrm>
            <a:off x="4962071" y="2498272"/>
            <a:ext cx="1357086" cy="58057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274928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Where do we go from here?</a:t>
            </a:r>
            <a:endParaRPr lang="en-US" dirty="0"/>
          </a:p>
        </p:txBody>
      </p:sp>
      <p:sp>
        <p:nvSpPr>
          <p:cNvPr id="3" name="Content Placeholder 2"/>
          <p:cNvSpPr>
            <a:spLocks noGrp="1"/>
          </p:cNvSpPr>
          <p:nvPr>
            <p:ph idx="1"/>
          </p:nvPr>
        </p:nvSpPr>
        <p:spPr/>
        <p:txBody>
          <a:bodyPr/>
          <a:lstStyle/>
          <a:p>
            <a:r>
              <a:rPr lang="en-US" dirty="0" smtClean="0"/>
              <a:t>Completion of the taxonomy</a:t>
            </a:r>
          </a:p>
          <a:p>
            <a:r>
              <a:rPr lang="en-US" dirty="0" smtClean="0"/>
              <a:t>More use cases</a:t>
            </a:r>
          </a:p>
          <a:p>
            <a:r>
              <a:rPr lang="en-US" dirty="0" smtClean="0"/>
              <a:t> </a:t>
            </a:r>
            <a:endParaRPr lang="en-US" dirty="0"/>
          </a:p>
        </p:txBody>
      </p:sp>
    </p:spTree>
    <p:extLst>
      <p:ext uri="{BB962C8B-B14F-4D97-AF65-F5344CB8AC3E}">
        <p14:creationId xmlns:p14="http://schemas.microsoft.com/office/powerpoint/2010/main" val="6708271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6314" y="2830739"/>
            <a:ext cx="10515600" cy="1325563"/>
          </a:xfrm>
        </p:spPr>
        <p:txBody>
          <a:bodyPr>
            <a:normAutofit/>
          </a:bodyPr>
          <a:lstStyle/>
          <a:p>
            <a:r>
              <a:rPr lang="en-US" sz="4800" dirty="0" smtClean="0"/>
              <a:t>It’s time for a change!</a:t>
            </a:r>
            <a:endParaRPr lang="en-US" sz="4800" dirty="0"/>
          </a:p>
        </p:txBody>
      </p:sp>
    </p:spTree>
    <p:extLst>
      <p:ext uri="{BB962C8B-B14F-4D97-AF65-F5344CB8AC3E}">
        <p14:creationId xmlns:p14="http://schemas.microsoft.com/office/powerpoint/2010/main" val="1004911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p:cNvGraphicFramePr/>
          <p:nvPr>
            <p:extLst>
              <p:ext uri="{D42A27DB-BD31-4B8C-83A1-F6EECF244321}">
                <p14:modId xmlns:p14="http://schemas.microsoft.com/office/powerpoint/2010/main" val="3553862471"/>
              </p:ext>
            </p:extLst>
          </p:nvPr>
        </p:nvGraphicFramePr>
        <p:xfrm>
          <a:off x="800100" y="1498600"/>
          <a:ext cx="8147957" cy="522877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Slide Number Placeholder 4"/>
          <p:cNvSpPr>
            <a:spLocks noGrp="1"/>
          </p:cNvSpPr>
          <p:nvPr>
            <p:ph type="sldNum" sz="quarter" idx="12"/>
          </p:nvPr>
        </p:nvSpPr>
        <p:spPr/>
        <p:txBody>
          <a:bodyPr/>
          <a:lstStyle/>
          <a:p>
            <a:fld id="{34B9F25A-5C63-4943-904C-4A0598B5DDCC}" type="slidenum">
              <a:rPr lang="en-US" smtClean="0">
                <a:latin typeface="Calibri" pitchFamily="34" charset="0"/>
              </a:rPr>
              <a:pPr/>
              <a:t>4</a:t>
            </a:fld>
            <a:endParaRPr lang="en-US" dirty="0">
              <a:latin typeface="Calibri" pitchFamily="34" charset="0"/>
            </a:endParaRPr>
          </a:p>
        </p:txBody>
      </p:sp>
      <p:sp>
        <p:nvSpPr>
          <p:cNvPr id="7" name="TextBox 6"/>
          <p:cNvSpPr txBox="1"/>
          <p:nvPr/>
        </p:nvSpPr>
        <p:spPr>
          <a:xfrm>
            <a:off x="3543299" y="2989601"/>
            <a:ext cx="2971800" cy="2246769"/>
          </a:xfrm>
          <a:prstGeom prst="rect">
            <a:avLst/>
          </a:prstGeom>
        </p:spPr>
        <p:txBody>
          <a:bodyPr wrap="square" anchor="t">
            <a:spAutoFit/>
          </a:bodyPr>
          <a:lstStyle/>
          <a:p>
            <a:pPr algn="l">
              <a:lnSpc>
                <a:spcPct val="100000"/>
              </a:lnSpc>
            </a:pPr>
            <a:r>
              <a:rPr sz="2000" dirty="0">
                <a:solidFill>
                  <a:srgbClr val="000000"/>
                </a:solidFill>
                <a:latin typeface="Calibri" panose="020F0502020204030204" pitchFamily="34" charset="0"/>
              </a:rPr>
              <a:t>The U.S. has a</a:t>
            </a:r>
            <a:r>
              <a:rPr lang="en-US" sz="2000" dirty="0">
                <a:solidFill>
                  <a:srgbClr val="000000"/>
                </a:solidFill>
                <a:latin typeface="Calibri" panose="020F0502020204030204" pitchFamily="34" charset="0"/>
              </a:rPr>
              <a:t>bout </a:t>
            </a:r>
            <a:r>
              <a:rPr sz="2000" dirty="0">
                <a:solidFill>
                  <a:srgbClr val="000000"/>
                </a:solidFill>
                <a:latin typeface="Calibri" panose="020F0502020204030204" pitchFamily="34" charset="0"/>
              </a:rPr>
              <a:t>90,000</a:t>
            </a:r>
            <a:r>
              <a:rPr lang="en-US" sz="2000" dirty="0">
                <a:solidFill>
                  <a:srgbClr val="000000"/>
                </a:solidFill>
                <a:latin typeface="Calibri" panose="020F0502020204030204" pitchFamily="34" charset="0"/>
              </a:rPr>
              <a:t> States and LG’s (8,500 in IL) with many providing </a:t>
            </a:r>
            <a:r>
              <a:rPr sz="2000" dirty="0">
                <a:solidFill>
                  <a:srgbClr val="000000"/>
                </a:solidFill>
                <a:latin typeface="Calibri" panose="020F0502020204030204" pitchFamily="34" charset="0"/>
              </a:rPr>
              <a:t> financial reports to all</a:t>
            </a:r>
            <a:r>
              <a:rPr lang="en-US" sz="2000" dirty="0">
                <a:solidFill>
                  <a:srgbClr val="000000"/>
                </a:solidFill>
                <a:latin typeface="Calibri" panose="020F0502020204030204" pitchFamily="34" charset="0"/>
              </a:rPr>
              <a:t>,</a:t>
            </a:r>
            <a:r>
              <a:rPr sz="2000" dirty="0">
                <a:solidFill>
                  <a:srgbClr val="000000"/>
                </a:solidFill>
                <a:latin typeface="Calibri" panose="020F0502020204030204" pitchFamily="34" charset="0"/>
              </a:rPr>
              <a:t> or some combination</a:t>
            </a:r>
            <a:r>
              <a:rPr lang="en-US" sz="2000" dirty="0">
                <a:solidFill>
                  <a:srgbClr val="000000"/>
                </a:solidFill>
                <a:latin typeface="Calibri" panose="020F0502020204030204" pitchFamily="34" charset="0"/>
              </a:rPr>
              <a:t>,</a:t>
            </a:r>
            <a:r>
              <a:rPr sz="2000" dirty="0">
                <a:solidFill>
                  <a:srgbClr val="000000"/>
                </a:solidFill>
                <a:latin typeface="Calibri" panose="020F0502020204030204" pitchFamily="34" charset="0"/>
              </a:rPr>
              <a:t> of the</a:t>
            </a:r>
            <a:r>
              <a:rPr lang="en-US" sz="2000" dirty="0">
                <a:solidFill>
                  <a:srgbClr val="000000"/>
                </a:solidFill>
                <a:latin typeface="Calibri" panose="020F0502020204030204" pitchFamily="34" charset="0"/>
              </a:rPr>
              <a:t>se</a:t>
            </a:r>
            <a:r>
              <a:rPr sz="2000" dirty="0">
                <a:solidFill>
                  <a:srgbClr val="000000"/>
                </a:solidFill>
                <a:latin typeface="Calibri" panose="020F0502020204030204" pitchFamily="34" charset="0"/>
              </a:rPr>
              <a:t> stakeholders</a:t>
            </a:r>
            <a:r>
              <a:rPr lang="en-US" sz="2000" dirty="0">
                <a:solidFill>
                  <a:srgbClr val="000000"/>
                </a:solidFill>
                <a:latin typeface="Calibri" panose="020F0502020204030204" pitchFamily="34" charset="0"/>
              </a:rPr>
              <a:t>.</a:t>
            </a:r>
            <a:endParaRPr sz="2000" dirty="0">
              <a:solidFill>
                <a:srgbClr val="000000"/>
              </a:solidFill>
              <a:latin typeface="Calibri" panose="020F0502020204030204" pitchFamily="34" charset="0"/>
            </a:endParaRPr>
          </a:p>
          <a:p>
            <a:pPr algn="l">
              <a:lnSpc>
                <a:spcPct val="100000"/>
              </a:lnSpc>
            </a:pPr>
            <a:endParaRPr sz="2000" dirty="0">
              <a:solidFill>
                <a:srgbClr val="000000"/>
              </a:solidFill>
              <a:latin typeface="Calibri" panose="020F0502020204030204" pitchFamily="34" charset="0"/>
            </a:endParaRPr>
          </a:p>
        </p:txBody>
      </p:sp>
      <p:sp>
        <p:nvSpPr>
          <p:cNvPr id="6" name="TextBox 5"/>
          <p:cNvSpPr txBox="1"/>
          <p:nvPr/>
        </p:nvSpPr>
        <p:spPr>
          <a:xfrm>
            <a:off x="360653" y="494233"/>
            <a:ext cx="9010523" cy="538609"/>
          </a:xfrm>
          <a:prstGeom prst="rect">
            <a:avLst/>
          </a:prstGeom>
        </p:spPr>
        <p:txBody>
          <a:bodyPr vert="horz" lIns="91440" tIns="45720" rIns="91440" bIns="45720" rtlCol="0" anchor="t">
            <a:noAutofit/>
          </a:bodyPr>
          <a:lstStyle>
            <a:lvl1pPr algn="ctr">
              <a:spcBef>
                <a:spcPct val="0"/>
              </a:spcBef>
              <a:buNone/>
              <a:defRPr sz="2900">
                <a:solidFill>
                  <a:schemeClr val="accent1"/>
                </a:solidFill>
                <a:latin typeface="+mj-lt"/>
                <a:ea typeface="+mj-ea"/>
                <a:cs typeface="+mj-c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r>
              <a:rPr dirty="0"/>
              <a:t> </a:t>
            </a:r>
            <a:r>
              <a:rPr lang="en-US" dirty="0" smtClean="0"/>
              <a:t>Many Consumers of Financial Information with Different Needs</a:t>
            </a:r>
            <a:endParaRPr dirty="0"/>
          </a:p>
        </p:txBody>
      </p:sp>
    </p:spTree>
    <p:extLst>
      <p:ext uri="{BB962C8B-B14F-4D97-AF65-F5344CB8AC3E}">
        <p14:creationId xmlns:p14="http://schemas.microsoft.com/office/powerpoint/2010/main" val="278945864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32700" y="6501476"/>
            <a:ext cx="2133600" cy="276999"/>
          </a:xfrm>
          <a:prstGeom prst="rect">
            <a:avLst/>
          </a:prstGeom>
        </p:spPr>
        <p:txBody>
          <a:bodyPr wrap="square" anchor="ctr">
            <a:spAutoFit/>
          </a:bodyPr>
          <a:lstStyle/>
          <a:p>
            <a:pPr algn="r">
              <a:lnSpc>
                <a:spcPct val="100000"/>
              </a:lnSpc>
            </a:pPr>
            <a:fld id="{C1FF6DA9-008F-8B48-92A6-B652298478BF}" type="slidenum">
              <a:rPr sz="1200">
                <a:solidFill>
                  <a:srgbClr val="E1E1E1"/>
                </a:solidFill>
                <a:latin typeface="Times New Roman"/>
              </a:rPr>
              <a:t>5</a:t>
            </a:fld>
            <a:endParaRPr sz="1200" dirty="0">
              <a:solidFill>
                <a:srgbClr val="E1E1E1"/>
              </a:solidFill>
              <a:latin typeface="Times New Roman"/>
            </a:endParaRPr>
          </a:p>
        </p:txBody>
      </p:sp>
      <p:sp>
        <p:nvSpPr>
          <p:cNvPr id="3" name="TextBox 2"/>
          <p:cNvSpPr txBox="1"/>
          <p:nvPr/>
        </p:nvSpPr>
        <p:spPr>
          <a:xfrm>
            <a:off x="1282700" y="394206"/>
            <a:ext cx="8610600" cy="3046988"/>
          </a:xfrm>
          <a:prstGeom prst="rect">
            <a:avLst/>
          </a:prstGeom>
        </p:spPr>
        <p:txBody>
          <a:bodyPr wrap="square" anchor="ctr">
            <a:spAutoFit/>
          </a:bodyPr>
          <a:lstStyle/>
          <a:p>
            <a:pPr algn="ctr">
              <a:lnSpc>
                <a:spcPct val="100000"/>
              </a:lnSpc>
            </a:pPr>
            <a:r>
              <a:rPr sz="3200" b="1" i="1" dirty="0">
                <a:latin typeface="Times New Roman"/>
              </a:rPr>
              <a:t> 
</a:t>
            </a:r>
            <a:r>
              <a:rPr sz="3200" dirty="0">
                <a:latin typeface="Times New Roman"/>
              </a:rPr>
              <a:t> </a:t>
            </a:r>
            <a:r>
              <a:rPr sz="3200" b="1" i="1" dirty="0">
                <a:latin typeface="Times New Roman"/>
              </a:rPr>
              <a:t>
</a:t>
            </a:r>
            <a:r>
              <a:rPr sz="3200" dirty="0">
                <a:latin typeface="Times New Roman"/>
              </a:rPr>
              <a:t>
</a:t>
            </a:r>
          </a:p>
        </p:txBody>
      </p:sp>
      <p:sp>
        <p:nvSpPr>
          <p:cNvPr id="4" name="TextBox 3"/>
          <p:cNvSpPr txBox="1"/>
          <p:nvPr/>
        </p:nvSpPr>
        <p:spPr>
          <a:xfrm>
            <a:off x="-431800" y="165100"/>
            <a:ext cx="304800" cy="369332"/>
          </a:xfrm>
          <a:prstGeom prst="rect">
            <a:avLst/>
          </a:prstGeom>
        </p:spPr>
        <p:txBody>
          <a:bodyPr wrap="square" anchor="t">
            <a:spAutoFit/>
          </a:bodyPr>
          <a:lstStyle/>
          <a:p>
            <a:pPr algn="l">
              <a:lnSpc>
                <a:spcPct val="100000"/>
              </a:lnSpc>
            </a:pPr>
            <a:endParaRPr dirty="0"/>
          </a:p>
        </p:txBody>
      </p:sp>
      <p:sp>
        <p:nvSpPr>
          <p:cNvPr id="5" name="TextBox 4"/>
          <p:cNvSpPr txBox="1"/>
          <p:nvPr/>
        </p:nvSpPr>
        <p:spPr>
          <a:xfrm>
            <a:off x="1244600" y="317500"/>
            <a:ext cx="304800" cy="369332"/>
          </a:xfrm>
          <a:prstGeom prst="rect">
            <a:avLst/>
          </a:prstGeom>
        </p:spPr>
        <p:txBody>
          <a:bodyPr wrap="square" anchor="t">
            <a:spAutoFit/>
          </a:bodyPr>
          <a:lstStyle/>
          <a:p>
            <a:pPr algn="l">
              <a:lnSpc>
                <a:spcPct val="100000"/>
              </a:lnSpc>
            </a:pPr>
            <a:endParaRPr dirty="0"/>
          </a:p>
        </p:txBody>
      </p:sp>
      <p:sp>
        <p:nvSpPr>
          <p:cNvPr id="10" name="TextBox 9"/>
          <p:cNvSpPr txBox="1"/>
          <p:nvPr/>
        </p:nvSpPr>
        <p:spPr>
          <a:xfrm>
            <a:off x="360653" y="494233"/>
            <a:ext cx="9010523" cy="538609"/>
          </a:xfrm>
          <a:prstGeom prst="rect">
            <a:avLst/>
          </a:prstGeom>
        </p:spPr>
        <p:txBody>
          <a:bodyPr vert="horz" lIns="91440" tIns="45720" rIns="91440" bIns="45720" rtlCol="0" anchor="t">
            <a:noAutofit/>
          </a:bodyPr>
          <a:lstStyle>
            <a:lvl1pPr algn="ctr">
              <a:spcBef>
                <a:spcPct val="0"/>
              </a:spcBef>
              <a:buNone/>
              <a:defRPr sz="2900">
                <a:solidFill>
                  <a:schemeClr val="accent1"/>
                </a:solidFill>
                <a:latin typeface="+mj-lt"/>
                <a:ea typeface="+mj-ea"/>
                <a:cs typeface="+mj-c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r>
              <a:rPr dirty="0"/>
              <a:t> </a:t>
            </a:r>
            <a:r>
              <a:rPr lang="en-US" dirty="0"/>
              <a:t>Reporting Lag in Illinois </a:t>
            </a:r>
            <a:endParaRPr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314" y="1436915"/>
            <a:ext cx="8806455" cy="465611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val="122077377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63134" y="464503"/>
            <a:ext cx="8596668" cy="1320800"/>
          </a:xfrm>
        </p:spPr>
        <p:txBody>
          <a:bodyPr vert="horz" lIns="91440" tIns="45720" rIns="91440" bIns="45720" rtlCol="0" anchor="t">
            <a:noAutofit/>
          </a:bodyPr>
          <a:lstStyle/>
          <a:p>
            <a:pPr algn="ctr"/>
            <a:r>
              <a:rPr lang="en-US" sz="2900" dirty="0"/>
              <a:t>Real Example of a Typo</a:t>
            </a:r>
          </a:p>
        </p:txBody>
      </p:sp>
      <p:sp>
        <p:nvSpPr>
          <p:cNvPr id="3" name="Slide Number Placeholder 2"/>
          <p:cNvSpPr>
            <a:spLocks noGrp="1"/>
          </p:cNvSpPr>
          <p:nvPr>
            <p:ph type="sldNum" sz="quarter" idx="12"/>
          </p:nvPr>
        </p:nvSpPr>
        <p:spPr/>
        <p:txBody>
          <a:bodyPr/>
          <a:lstStyle/>
          <a:p>
            <a:fld id="{34B9F25A-5C63-4943-904C-4A0598B5DDCC}" type="slidenum">
              <a:rPr lang="en-US" smtClean="0"/>
              <a:pPr/>
              <a:t>6</a:t>
            </a:fld>
            <a:endParaRPr lang="en-US" dirty="0"/>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9753" y="2329498"/>
            <a:ext cx="9703492" cy="1034188"/>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5" name="Oval 4"/>
          <p:cNvSpPr/>
          <p:nvPr/>
        </p:nvSpPr>
        <p:spPr>
          <a:xfrm>
            <a:off x="7523863" y="2699589"/>
            <a:ext cx="1066800" cy="294005"/>
          </a:xfrm>
          <a:prstGeom prst="ellipse">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44791238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34B9F25A-5C63-4943-904C-4A0598B5DDCC}" type="slidenum">
              <a:rPr lang="en-US" smtClean="0"/>
              <a:pPr/>
              <a:t>7</a:t>
            </a:fld>
            <a:endParaRPr lang="en-US" dirty="0"/>
          </a:p>
        </p:txBody>
      </p:sp>
      <p:pic>
        <p:nvPicPr>
          <p:cNvPr id="2050" name="Picture 2" descr="C:\Users\a133113\AppData\Local\Microsoft\Windows\Temporary Internet Files\Content.IE5\L5FG5LSQ\is-not-1[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48500" y="4038601"/>
            <a:ext cx="228600" cy="354051"/>
          </a:xfrm>
          <a:prstGeom prst="rect">
            <a:avLst/>
          </a:prstGeom>
          <a:noFill/>
          <a:extLst>
            <a:ext uri="{909E8E84-426E-40dd-AFC4-6F175D3DCCD1}">
              <a14:hiddenFill xmlns:a14="http://schemas.microsoft.com/office/drawing/2010/main" xmlns="">
                <a:solidFill>
                  <a:srgbClr val="FFFFFF"/>
                </a:solidFill>
              </a14:hiddenFill>
            </a:ext>
          </a:extLst>
        </p:spPr>
      </p:pic>
      <p:pic>
        <p:nvPicPr>
          <p:cNvPr id="717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2005" y="2677313"/>
            <a:ext cx="9273495" cy="3277701"/>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9" name="Oval 8"/>
          <p:cNvSpPr/>
          <p:nvPr/>
        </p:nvSpPr>
        <p:spPr>
          <a:xfrm>
            <a:off x="7505700" y="3227566"/>
            <a:ext cx="1981200" cy="1976120"/>
          </a:xfrm>
          <a:prstGeom prst="ellipse">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pic>
        <p:nvPicPr>
          <p:cNvPr id="2"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2629" y="1785303"/>
            <a:ext cx="9512245" cy="729342"/>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10" name="Title 1"/>
          <p:cNvSpPr>
            <a:spLocks noGrp="1"/>
          </p:cNvSpPr>
          <p:nvPr>
            <p:ph type="title"/>
          </p:nvPr>
        </p:nvSpPr>
        <p:spPr>
          <a:xfrm>
            <a:off x="1363134" y="464503"/>
            <a:ext cx="8596668" cy="1320800"/>
          </a:xfrm>
        </p:spPr>
        <p:txBody>
          <a:bodyPr vert="horz" lIns="91440" tIns="45720" rIns="91440" bIns="45720" rtlCol="0" anchor="t">
            <a:noAutofit/>
          </a:bodyPr>
          <a:lstStyle/>
          <a:p>
            <a:pPr algn="ctr"/>
            <a:r>
              <a:rPr lang="en-US" sz="2900" dirty="0"/>
              <a:t>Real Example of a </a:t>
            </a:r>
            <a:r>
              <a:rPr lang="en-US" sz="2900" dirty="0" smtClean="0"/>
              <a:t>Change in Reporting Policy</a:t>
            </a:r>
            <a:endParaRPr lang="en-US" sz="2900" dirty="0"/>
          </a:p>
        </p:txBody>
      </p:sp>
    </p:spTree>
    <p:extLst>
      <p:ext uri="{BB962C8B-B14F-4D97-AF65-F5344CB8AC3E}">
        <p14:creationId xmlns:p14="http://schemas.microsoft.com/office/powerpoint/2010/main" val="287862618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4929" y="60710"/>
            <a:ext cx="9476014" cy="821033"/>
          </a:xfrm>
        </p:spPr>
        <p:txBody>
          <a:bodyPr>
            <a:noAutofit/>
          </a:bodyPr>
          <a:lstStyle/>
          <a:p>
            <a:pPr algn="ctr"/>
            <a:r>
              <a:rPr lang="en-US" sz="2900" dirty="0"/>
              <a:t>Discretion in Reporting Concepts </a:t>
            </a:r>
            <a:r>
              <a:rPr lang="en-US" sz="2900" dirty="0" smtClean="0"/>
              <a:t/>
            </a:r>
            <a:br>
              <a:rPr lang="en-US" sz="2900" dirty="0" smtClean="0"/>
            </a:br>
            <a:r>
              <a:rPr lang="en-US" sz="2900" dirty="0" smtClean="0"/>
              <a:t>Example: An </a:t>
            </a:r>
            <a:r>
              <a:rPr lang="en-US" sz="2900" dirty="0"/>
              <a:t>IL County</a:t>
            </a:r>
          </a:p>
        </p:txBody>
      </p:sp>
      <p:sp>
        <p:nvSpPr>
          <p:cNvPr id="3" name="Content Placeholder 2"/>
          <p:cNvSpPr>
            <a:spLocks noGrp="1"/>
          </p:cNvSpPr>
          <p:nvPr>
            <p:ph idx="1"/>
          </p:nvPr>
        </p:nvSpPr>
        <p:spPr>
          <a:xfrm>
            <a:off x="908957" y="1450207"/>
            <a:ext cx="8659586" cy="4395422"/>
          </a:xfrm>
          <a:noFill/>
        </p:spPr>
        <p:txBody>
          <a:bodyPr>
            <a:noAutofit/>
          </a:bodyPr>
          <a:lstStyle/>
          <a:p>
            <a:pPr marL="82296" indent="0">
              <a:buClrTx/>
              <a:buNone/>
            </a:pPr>
            <a:r>
              <a:rPr lang="en-US" sz="2400" dirty="0"/>
              <a:t>Variation in reporting a basic concept, </a:t>
            </a:r>
            <a:r>
              <a:rPr lang="en-US" sz="2400" b="1" i="1" dirty="0"/>
              <a:t>Cash</a:t>
            </a:r>
            <a:r>
              <a:rPr lang="en-US" sz="2400" dirty="0"/>
              <a:t> related concepts:</a:t>
            </a:r>
          </a:p>
          <a:p>
            <a:pPr lvl="1">
              <a:buClrTx/>
              <a:buFont typeface="Arial" panose="020B0604020202020204" pitchFamily="34" charset="0"/>
              <a:buChar char="•"/>
            </a:pPr>
            <a:r>
              <a:rPr lang="en-US" sz="2400" dirty="0"/>
              <a:t>Cash and Cash Equivalents (21%) 	</a:t>
            </a:r>
          </a:p>
          <a:p>
            <a:pPr lvl="1">
              <a:buClrTx/>
              <a:buFont typeface="Arial" panose="020B0604020202020204" pitchFamily="34" charset="0"/>
              <a:buChar char="•"/>
            </a:pPr>
            <a:r>
              <a:rPr lang="en-US" sz="2400" dirty="0"/>
              <a:t>Cash and Investments (69%)  </a:t>
            </a:r>
          </a:p>
          <a:p>
            <a:pPr lvl="1">
              <a:buClrTx/>
              <a:buFont typeface="Arial" panose="020B0604020202020204" pitchFamily="34" charset="0"/>
              <a:buChar char="•"/>
            </a:pPr>
            <a:r>
              <a:rPr lang="en-US" sz="2400" dirty="0"/>
              <a:t>Cash</a:t>
            </a:r>
          </a:p>
          <a:p>
            <a:pPr lvl="1">
              <a:buClrTx/>
              <a:buFont typeface="Arial" panose="020B0604020202020204" pitchFamily="34" charset="0"/>
              <a:buChar char="•"/>
            </a:pPr>
            <a:r>
              <a:rPr lang="en-US" sz="2400" dirty="0"/>
              <a:t>Investments</a:t>
            </a:r>
          </a:p>
          <a:p>
            <a:pPr lvl="1">
              <a:buClrTx/>
              <a:buFont typeface="Arial" panose="020B0604020202020204" pitchFamily="34" charset="0"/>
              <a:buChar char="•"/>
            </a:pPr>
            <a:r>
              <a:rPr lang="en-US" sz="2400" dirty="0"/>
              <a:t>Deposits</a:t>
            </a:r>
          </a:p>
          <a:p>
            <a:pPr lvl="1">
              <a:buClrTx/>
              <a:buFont typeface="Arial" panose="020B0604020202020204" pitchFamily="34" charset="0"/>
              <a:buChar char="•"/>
            </a:pPr>
            <a:r>
              <a:rPr lang="en-US" sz="2400" dirty="0"/>
              <a:t>Broken down by Demand Deposits and Certificate Deposits </a:t>
            </a:r>
          </a:p>
          <a:p>
            <a:pPr>
              <a:buClrTx/>
              <a:buFont typeface="Arial" panose="020B0604020202020204" pitchFamily="34" charset="0"/>
              <a:buChar char="•"/>
            </a:pPr>
            <a:endParaRPr lang="en-US" sz="2400" dirty="0"/>
          </a:p>
          <a:p>
            <a:pPr>
              <a:buFont typeface="Wingdings" panose="05000000000000000000" pitchFamily="2" charset="2"/>
              <a:buChar char="q"/>
            </a:pPr>
            <a:endParaRPr lang="en-US" sz="2000" dirty="0"/>
          </a:p>
          <a:p>
            <a:pPr marL="0" indent="0">
              <a:buNone/>
            </a:pPr>
            <a:endParaRPr lang="en-US" sz="2000" dirty="0"/>
          </a:p>
          <a:p>
            <a:pPr marL="0" indent="0">
              <a:buNone/>
            </a:pPr>
            <a:endParaRPr lang="en-US" sz="1200" dirty="0"/>
          </a:p>
          <a:p>
            <a:pPr marL="0" indent="0">
              <a:buNone/>
            </a:pPr>
            <a:endParaRPr lang="en-US" sz="1200" dirty="0"/>
          </a:p>
          <a:p>
            <a:pPr marL="0" indent="0">
              <a:buNone/>
            </a:pPr>
            <a:endParaRPr lang="en-US" sz="1200" dirty="0"/>
          </a:p>
          <a:p>
            <a:pPr marL="0" indent="0">
              <a:buNone/>
            </a:pPr>
            <a:endParaRPr lang="en-US" sz="1200" dirty="0"/>
          </a:p>
          <a:p>
            <a:pPr marL="0" indent="0">
              <a:buNone/>
            </a:pPr>
            <a:endParaRPr lang="en-US" sz="1200" dirty="0"/>
          </a:p>
          <a:p>
            <a:pPr marL="0" indent="0">
              <a:buNone/>
            </a:pPr>
            <a:endParaRPr lang="en-US" sz="1200" dirty="0"/>
          </a:p>
          <a:p>
            <a:pPr marL="0" indent="0">
              <a:buNone/>
            </a:pPr>
            <a:r>
              <a:rPr lang="en-US" sz="1200" dirty="0"/>
              <a:t> </a:t>
            </a:r>
            <a:endParaRPr lang="en-US" sz="2000" dirty="0"/>
          </a:p>
          <a:p>
            <a:pPr marL="0" indent="0">
              <a:buNone/>
            </a:pPr>
            <a:endParaRPr lang="en-US" sz="2000" dirty="0"/>
          </a:p>
          <a:p>
            <a:pPr marL="0" indent="0">
              <a:buNone/>
            </a:pPr>
            <a:endParaRPr lang="en-US" sz="2000" dirty="0"/>
          </a:p>
        </p:txBody>
      </p:sp>
      <p:sp>
        <p:nvSpPr>
          <p:cNvPr id="4" name="Right Brace 3"/>
          <p:cNvSpPr/>
          <p:nvPr/>
        </p:nvSpPr>
        <p:spPr>
          <a:xfrm>
            <a:off x="7576457" y="2259110"/>
            <a:ext cx="533400" cy="815459"/>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r>
              <a:rPr lang="en-US" dirty="0"/>
              <a:t> </a:t>
            </a:r>
          </a:p>
        </p:txBody>
      </p:sp>
      <p:sp>
        <p:nvSpPr>
          <p:cNvPr id="5" name="Right Brace 4"/>
          <p:cNvSpPr/>
          <p:nvPr/>
        </p:nvSpPr>
        <p:spPr>
          <a:xfrm>
            <a:off x="7588576" y="3074569"/>
            <a:ext cx="533400" cy="2534364"/>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r>
              <a:rPr lang="en-US" dirty="0"/>
              <a:t> </a:t>
            </a:r>
          </a:p>
        </p:txBody>
      </p:sp>
      <p:sp>
        <p:nvSpPr>
          <p:cNvPr id="6" name="TextBox 5"/>
          <p:cNvSpPr txBox="1"/>
          <p:nvPr/>
        </p:nvSpPr>
        <p:spPr>
          <a:xfrm>
            <a:off x="8357762" y="2482173"/>
            <a:ext cx="570990" cy="369332"/>
          </a:xfrm>
          <a:prstGeom prst="rect">
            <a:avLst/>
          </a:prstGeom>
          <a:noFill/>
        </p:spPr>
        <p:txBody>
          <a:bodyPr wrap="none" rtlCol="0">
            <a:spAutoFit/>
          </a:bodyPr>
          <a:lstStyle/>
          <a:p>
            <a:r>
              <a:rPr lang="en-US" dirty="0"/>
              <a:t>90%</a:t>
            </a:r>
          </a:p>
        </p:txBody>
      </p:sp>
      <p:sp>
        <p:nvSpPr>
          <p:cNvPr id="7" name="TextBox 6"/>
          <p:cNvSpPr txBox="1"/>
          <p:nvPr/>
        </p:nvSpPr>
        <p:spPr>
          <a:xfrm>
            <a:off x="8357762" y="4157085"/>
            <a:ext cx="570990" cy="369332"/>
          </a:xfrm>
          <a:prstGeom prst="rect">
            <a:avLst/>
          </a:prstGeom>
          <a:noFill/>
        </p:spPr>
        <p:txBody>
          <a:bodyPr wrap="none" rtlCol="0">
            <a:spAutoFit/>
          </a:bodyPr>
          <a:lstStyle/>
          <a:p>
            <a:r>
              <a:rPr lang="en-US" dirty="0"/>
              <a:t>10%</a:t>
            </a:r>
          </a:p>
        </p:txBody>
      </p:sp>
    </p:spTree>
    <p:extLst>
      <p:ext uri="{BB962C8B-B14F-4D97-AF65-F5344CB8AC3E}">
        <p14:creationId xmlns:p14="http://schemas.microsoft.com/office/powerpoint/2010/main" val="38452566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62100" y="0"/>
            <a:ext cx="7848600" cy="1096962"/>
          </a:xfrm>
        </p:spPr>
        <p:txBody>
          <a:bodyPr>
            <a:noAutofit/>
          </a:bodyPr>
          <a:lstStyle/>
          <a:p>
            <a:pPr algn="ctr"/>
            <a:r>
              <a:rPr lang="en-US" sz="2900" dirty="0"/>
              <a:t>Discretion in Reporting Concepts </a:t>
            </a:r>
            <a:r>
              <a:rPr lang="en-US" sz="2900" dirty="0" smtClean="0"/>
              <a:t> </a:t>
            </a:r>
            <a:br>
              <a:rPr lang="en-US" sz="2900" dirty="0" smtClean="0"/>
            </a:br>
            <a:r>
              <a:rPr lang="en-US" sz="2900" i="1" dirty="0" smtClean="0"/>
              <a:t>An </a:t>
            </a:r>
            <a:r>
              <a:rPr lang="en-US" sz="2900" i="1" dirty="0"/>
              <a:t>IL County (continued)</a:t>
            </a:r>
          </a:p>
        </p:txBody>
      </p:sp>
      <p:sp>
        <p:nvSpPr>
          <p:cNvPr id="3" name="Content Placeholder 2"/>
          <p:cNvSpPr>
            <a:spLocks noGrp="1"/>
          </p:cNvSpPr>
          <p:nvPr>
            <p:ph idx="1"/>
          </p:nvPr>
        </p:nvSpPr>
        <p:spPr>
          <a:xfrm>
            <a:off x="767443" y="1096962"/>
            <a:ext cx="8643257" cy="5124224"/>
          </a:xfrm>
          <a:noFill/>
        </p:spPr>
        <p:txBody>
          <a:bodyPr>
            <a:noAutofit/>
          </a:bodyPr>
          <a:lstStyle/>
          <a:p>
            <a:pPr marL="82296" indent="0">
              <a:buClrTx/>
              <a:buNone/>
            </a:pPr>
            <a:r>
              <a:rPr lang="en-US" sz="2400" dirty="0"/>
              <a:t>Variation in reporting </a:t>
            </a:r>
            <a:r>
              <a:rPr lang="en-US" sz="2400" b="1" i="1" dirty="0"/>
              <a:t>General Government Activities</a:t>
            </a:r>
            <a:r>
              <a:rPr lang="en-US" sz="2400" dirty="0"/>
              <a:t>: </a:t>
            </a:r>
          </a:p>
          <a:p>
            <a:pPr marL="182880" indent="0" algn="just">
              <a:buClrTx/>
              <a:buNone/>
            </a:pPr>
            <a:r>
              <a:rPr lang="en-US" sz="2000" dirty="0"/>
              <a:t>26 different concepts reported just in municipalities alone even though, on average each entity reports only four types of General Government Activities concepts.  Most frequently reported in County X’s municipalities include:</a:t>
            </a:r>
          </a:p>
          <a:p>
            <a:pPr marL="82296" indent="0">
              <a:buClrTx/>
              <a:buNone/>
            </a:pPr>
            <a:endParaRPr lang="en-US" sz="2000" dirty="0"/>
          </a:p>
          <a:p>
            <a:pPr>
              <a:buClrTx/>
            </a:pPr>
            <a:r>
              <a:rPr lang="en-US" sz="2000" dirty="0"/>
              <a:t>General Government (76%) </a:t>
            </a:r>
          </a:p>
          <a:p>
            <a:pPr>
              <a:buClrTx/>
            </a:pPr>
            <a:r>
              <a:rPr lang="en-US" sz="2000" dirty="0"/>
              <a:t>Public Safety (71%)</a:t>
            </a:r>
          </a:p>
          <a:p>
            <a:pPr>
              <a:buClrTx/>
            </a:pPr>
            <a:r>
              <a:rPr lang="en-US" sz="2000" dirty="0"/>
              <a:t>Highways and Streets (37%)</a:t>
            </a:r>
          </a:p>
          <a:p>
            <a:pPr>
              <a:buClrTx/>
            </a:pPr>
            <a:r>
              <a:rPr lang="en-US" sz="2000" dirty="0"/>
              <a:t>Interest (32%)</a:t>
            </a:r>
          </a:p>
          <a:p>
            <a:pPr>
              <a:buClrTx/>
            </a:pPr>
            <a:r>
              <a:rPr lang="en-US" sz="2000" dirty="0"/>
              <a:t>Culture &amp; Recreation (29%)</a:t>
            </a:r>
          </a:p>
          <a:p>
            <a:pPr>
              <a:buClrTx/>
            </a:pPr>
            <a:r>
              <a:rPr lang="en-US" sz="2000" dirty="0"/>
              <a:t>Public Works (29%)</a:t>
            </a:r>
          </a:p>
          <a:p>
            <a:pPr>
              <a:buClrTx/>
            </a:pPr>
            <a:endParaRPr lang="en-US" sz="2000" dirty="0"/>
          </a:p>
          <a:p>
            <a:pPr>
              <a:buFont typeface="Wingdings" panose="05000000000000000000" pitchFamily="2" charset="2"/>
              <a:buChar char="q"/>
            </a:pPr>
            <a:endParaRPr lang="en-US" sz="2000" dirty="0"/>
          </a:p>
          <a:p>
            <a:pPr marL="0" indent="0">
              <a:buNone/>
            </a:pPr>
            <a:endParaRPr lang="en-US" sz="2000" dirty="0"/>
          </a:p>
          <a:p>
            <a:pPr marL="0" indent="0">
              <a:buNone/>
            </a:pPr>
            <a:endParaRPr lang="en-US" sz="1200" dirty="0"/>
          </a:p>
          <a:p>
            <a:pPr marL="0" indent="0">
              <a:buNone/>
            </a:pPr>
            <a:endParaRPr lang="en-US" sz="1200" dirty="0"/>
          </a:p>
          <a:p>
            <a:pPr marL="0" indent="0">
              <a:buNone/>
            </a:pPr>
            <a:endParaRPr lang="en-US" sz="1200" dirty="0"/>
          </a:p>
          <a:p>
            <a:pPr marL="0" indent="0">
              <a:buNone/>
            </a:pPr>
            <a:endParaRPr lang="en-US" sz="1200" dirty="0"/>
          </a:p>
          <a:p>
            <a:pPr marL="0" indent="0">
              <a:buNone/>
            </a:pPr>
            <a:endParaRPr lang="en-US" sz="1200" dirty="0"/>
          </a:p>
          <a:p>
            <a:pPr marL="0" indent="0">
              <a:buNone/>
            </a:pPr>
            <a:endParaRPr lang="en-US" sz="1200" dirty="0"/>
          </a:p>
          <a:p>
            <a:pPr marL="0" indent="0">
              <a:buNone/>
            </a:pPr>
            <a:r>
              <a:rPr lang="en-US" sz="1200" dirty="0"/>
              <a:t> </a:t>
            </a:r>
            <a:endParaRPr lang="en-US" sz="2000" dirty="0"/>
          </a:p>
          <a:p>
            <a:pPr marL="0" indent="0">
              <a:buNone/>
            </a:pPr>
            <a:endParaRPr lang="en-US" sz="2000" dirty="0"/>
          </a:p>
          <a:p>
            <a:pPr marL="0" indent="0">
              <a:buNone/>
            </a:pPr>
            <a:endParaRPr lang="en-US" sz="2000" dirty="0"/>
          </a:p>
        </p:txBody>
      </p:sp>
    </p:spTree>
    <p:extLst>
      <p:ext uri="{BB962C8B-B14F-4D97-AF65-F5344CB8AC3E}">
        <p14:creationId xmlns:p14="http://schemas.microsoft.com/office/powerpoint/2010/main" val="1322760144"/>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6722</TotalTime>
  <Words>1196</Words>
  <Application>Microsoft Office PowerPoint</Application>
  <PresentationFormat>Widescreen</PresentationFormat>
  <Paragraphs>143</Paragraphs>
  <Slides>23</Slides>
  <Notes>14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23</vt:i4>
      </vt:variant>
    </vt:vector>
  </HeadingPairs>
  <TitlesOfParts>
    <vt:vector size="31" baseType="lpstr">
      <vt:lpstr>Arial</vt:lpstr>
      <vt:lpstr>Calibri</vt:lpstr>
      <vt:lpstr>Mangal</vt:lpstr>
      <vt:lpstr>Times New Roman</vt:lpstr>
      <vt:lpstr>Trebuchet MS</vt:lpstr>
      <vt:lpstr>Wingdings</vt:lpstr>
      <vt:lpstr>Wingdings 3</vt:lpstr>
      <vt:lpstr>Facet</vt:lpstr>
      <vt:lpstr>The U.S. GAAP Governmental Taxonomy Prototype: Life Beyond Excel Spreadsheets &amp; PDFs</vt:lpstr>
      <vt:lpstr>Overview</vt:lpstr>
      <vt:lpstr>It’s time for a change!</vt:lpstr>
      <vt:lpstr>PowerPoint Presentation</vt:lpstr>
      <vt:lpstr>PowerPoint Presentation</vt:lpstr>
      <vt:lpstr>Real Example of a Typo</vt:lpstr>
      <vt:lpstr>Real Example of a Change in Reporting Policy</vt:lpstr>
      <vt:lpstr>Discretion in Reporting Concepts  Example: An IL County</vt:lpstr>
      <vt:lpstr>Discretion in Reporting Concepts   An IL County (continued)</vt:lpstr>
      <vt:lpstr>PowerPoint Presentation</vt:lpstr>
      <vt:lpstr>PowerPoint Presentation</vt:lpstr>
      <vt:lpstr>Information gains meaning &amp; structure!</vt:lpstr>
      <vt:lpstr>XBRL for Governmental Reporting</vt:lpstr>
      <vt:lpstr>PowerPoint Presentation</vt:lpstr>
      <vt:lpstr>PowerPoint Presentation</vt:lpstr>
      <vt:lpstr>Information becomes machine-readable!</vt:lpstr>
      <vt:lpstr>PowerPoint Presentation</vt:lpstr>
      <vt:lpstr>PowerPoint Presentation</vt:lpstr>
      <vt:lpstr>PowerPoint Presentation</vt:lpstr>
      <vt:lpstr>Information becomes re-usable!</vt:lpstr>
      <vt:lpstr>PowerPoint Presentation</vt:lpstr>
      <vt:lpstr>PowerPoint Presentation</vt:lpstr>
      <vt:lpstr>Where do we go from here?</vt:lpstr>
    </vt:vector>
  </TitlesOfParts>
  <Company>Northern Illinois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Shannon Sohl</dc:creator>
  <cp:lastModifiedBy>Shannon Sohl</cp:lastModifiedBy>
  <cp:revision>28</cp:revision>
  <dcterms:created xsi:type="dcterms:W3CDTF">2017-08-28T18:31:59Z</dcterms:created>
  <dcterms:modified xsi:type="dcterms:W3CDTF">2017-09-13T20:28:09Z</dcterms:modified>
</cp:coreProperties>
</file>