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6" autoAdjust="0"/>
  </p:normalViewPr>
  <p:slideViewPr>
    <p:cSldViewPr snapToGrid="0">
      <p:cViewPr varScale="1">
        <p:scale>
          <a:sx n="78" d="100"/>
          <a:sy n="78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8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33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7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04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71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65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9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4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5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8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F71B-D651-4EF7-B721-865EFC601A47}" type="datetimeFigureOut">
              <a:rPr kumimoji="1" lang="ja-JP" altLang="en-US" smtClean="0"/>
              <a:t>2018/2/7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0865-BC71-4516-A77F-0DE39925B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06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9550" y="707136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順伝播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" y="994209"/>
            <a:ext cx="8248650" cy="253155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209550" y="153138"/>
            <a:ext cx="550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Deep learning</a:t>
            </a:r>
            <a:r>
              <a:rPr kumimoji="1" lang="ja-JP" altLang="en-US" sz="2400" dirty="0" smtClean="0"/>
              <a:t>における</a:t>
            </a:r>
            <a:r>
              <a:rPr lang="ja-JP" altLang="en-US" sz="2400" dirty="0" smtClean="0"/>
              <a:t>入力→出力の</a:t>
            </a:r>
            <a:r>
              <a:rPr kumimoji="1" lang="ja-JP" altLang="en-US" sz="2400" dirty="0" smtClean="0"/>
              <a:t>流れ</a:t>
            </a:r>
            <a:endParaRPr kumimoji="1" lang="ja-JP" altLang="en-US" sz="24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90144" y="1076468"/>
            <a:ext cx="774192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432816" y="3311460"/>
            <a:ext cx="76565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08266" y="33410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逆伝播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40935" y="6438404"/>
            <a:ext cx="576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このループを繰り返して、最終的な出力を決定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49655" y="3491262"/>
            <a:ext cx="40911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1.</a:t>
            </a:r>
            <a:r>
              <a:rPr lang="ja-JP" altLang="en-US" dirty="0" smtClean="0"/>
              <a:t>畳み込み計算（</a:t>
            </a:r>
            <a:r>
              <a:rPr lang="en-US" altLang="ja-JP" dirty="0" smtClean="0"/>
              <a:t>+</a:t>
            </a:r>
            <a:r>
              <a:rPr lang="ja-JP" altLang="en-US" dirty="0" smtClean="0"/>
              <a:t>活性化関数の適用）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プーリング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249655" y="4579110"/>
            <a:ext cx="409118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3</a:t>
            </a:r>
            <a:r>
              <a:rPr lang="en-US" altLang="ja-JP" dirty="0" smtClean="0"/>
              <a:t>.</a:t>
            </a:r>
            <a:r>
              <a:rPr lang="ja-JP" altLang="en-US" dirty="0" smtClean="0"/>
              <a:t>畳み込み計算（</a:t>
            </a:r>
            <a:r>
              <a:rPr lang="en-US" altLang="ja-JP" dirty="0" smtClean="0"/>
              <a:t>+</a:t>
            </a:r>
            <a:r>
              <a:rPr lang="ja-JP" altLang="en-US" dirty="0" smtClean="0"/>
              <a:t>活性化関数の適用）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/>
              <a:t>4</a:t>
            </a:r>
            <a:r>
              <a:rPr lang="en-US" altLang="ja-JP" dirty="0" smtClean="0"/>
              <a:t>.</a:t>
            </a:r>
            <a:r>
              <a:rPr lang="ja-JP" altLang="en-US" dirty="0" smtClean="0"/>
              <a:t>プーリング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39407" y="376826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階層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32816" y="4856109"/>
            <a:ext cx="79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階層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249655" y="5639239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一次元化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249655" y="6028369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多層パーセプトロン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49655" y="643840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の逆伝播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24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" y="534096"/>
            <a:ext cx="5740146" cy="176168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677799" y="601579"/>
            <a:ext cx="1994535" cy="14284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-370038" y="2084749"/>
            <a:ext cx="71871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入力画像はモノクロ</a:t>
            </a:r>
            <a:r>
              <a:rPr lang="en-US" altLang="ja-JP" dirty="0" smtClean="0"/>
              <a:t>12x12</a:t>
            </a:r>
            <a:r>
              <a:rPr lang="ja-JP" altLang="en-US" dirty="0" smtClean="0"/>
              <a:t>ドット</a:t>
            </a:r>
            <a:r>
              <a:rPr lang="en-US" altLang="ja-JP" dirty="0" smtClean="0"/>
              <a:t>(1</a:t>
            </a:r>
            <a:r>
              <a:rPr lang="ja-JP" altLang="en-US" dirty="0" smtClean="0"/>
              <a:t>チャネル</a:t>
            </a:r>
            <a:r>
              <a:rPr lang="en-US" altLang="ja-JP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畳み込みフィルタは</a:t>
            </a:r>
            <a:r>
              <a:rPr lang="en-US" altLang="ja-JP" dirty="0" smtClean="0"/>
              <a:t>3x3</a:t>
            </a:r>
            <a:r>
              <a:rPr lang="ja-JP" altLang="en-US" dirty="0" smtClean="0"/>
              <a:t>ドット、</a:t>
            </a:r>
            <a:r>
              <a:rPr lang="en-US" altLang="ja-JP" dirty="0" smtClean="0"/>
              <a:t>10</a:t>
            </a:r>
            <a:r>
              <a:rPr lang="ja-JP" altLang="en-US" dirty="0" smtClean="0"/>
              <a:t>枚</a:t>
            </a:r>
            <a:endParaRPr lang="en-US" altLang="ja-JP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畳み込みにより</a:t>
            </a:r>
            <a:r>
              <a:rPr lang="en-US" altLang="ja-JP" dirty="0" smtClean="0"/>
              <a:t>10x10</a:t>
            </a:r>
            <a:r>
              <a:rPr lang="ja-JP" altLang="en-US" dirty="0" smtClean="0"/>
              <a:t>ドット、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チャネルの「画像」に変換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14" y="3386846"/>
            <a:ext cx="2948178" cy="342556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836" y="4058734"/>
            <a:ext cx="3832159" cy="1456927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9" idx="7"/>
            <a:endCxn id="6" idx="1"/>
          </p:cNvCxnSpPr>
          <p:nvPr/>
        </p:nvCxnSpPr>
        <p:spPr>
          <a:xfrm flipV="1">
            <a:off x="3317582" y="4787198"/>
            <a:ext cx="848254" cy="1171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2773934" y="5860255"/>
            <a:ext cx="636923" cy="672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0710" y="72431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畳み込み計算（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階層）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165836" y="368142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数式で表すと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419100" y="3408192"/>
            <a:ext cx="855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95" y="2295777"/>
            <a:ext cx="980905" cy="1036428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6601382" y="251254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７</a:t>
            </a:r>
            <a:endParaRPr kumimoji="1" lang="ja-JP" altLang="en-US" sz="2800" b="1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7216179" y="2823423"/>
            <a:ext cx="535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8054545" y="2316088"/>
            <a:ext cx="273685" cy="289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533226" y="1818727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例：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チャネルの画像へ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533226" y="1754659"/>
            <a:ext cx="2445674" cy="1653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4165836" y="5580597"/>
                <a:ext cx="377629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 smtClean="0"/>
                  <a:t>畳み込み計算後の各ドットの値は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ja-JP" u="sng" dirty="0" smtClean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836" y="5580597"/>
                <a:ext cx="3776290" cy="391646"/>
              </a:xfrm>
              <a:prstGeom prst="rect">
                <a:avLst/>
              </a:prstGeom>
              <a:blipFill rotWithShape="0">
                <a:blip r:embed="rId6"/>
                <a:stretch>
                  <a:fillRect l="-1290" t="-12308" b="-123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3659806" y="6325779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フィルタに掛けることで分類する</a:t>
            </a:r>
            <a:r>
              <a:rPr lang="ja-JP" altLang="en-US" dirty="0" smtClean="0"/>
              <a:t>のに必要な特徴を学習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61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矢印コネクタ 26"/>
          <p:cNvCxnSpPr/>
          <p:nvPr/>
        </p:nvCxnSpPr>
        <p:spPr>
          <a:xfrm>
            <a:off x="5417225" y="4931023"/>
            <a:ext cx="2392244" cy="12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19" y="534096"/>
            <a:ext cx="5740146" cy="176168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677799" y="601579"/>
            <a:ext cx="1994535" cy="14284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6591" y="104961"/>
            <a:ext cx="3725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活性化関数の適用</a:t>
            </a:r>
            <a:r>
              <a:rPr lang="ja-JP" altLang="en-US" sz="2400" dirty="0"/>
              <a:t>（</a:t>
            </a:r>
            <a:r>
              <a:rPr lang="en-US" altLang="ja-JP" sz="2400" dirty="0"/>
              <a:t>1</a:t>
            </a:r>
            <a:r>
              <a:rPr lang="ja-JP" altLang="en-US" sz="2400" dirty="0"/>
              <a:t>階層）</a:t>
            </a:r>
          </a:p>
          <a:p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3519" y="2258413"/>
            <a:ext cx="6680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ルール：次のプーリングの処理へ移る前に、活性化関数の適用する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38732" y="2648957"/>
            <a:ext cx="6709719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活性化関数はランプ関数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ReLU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全ドットに</a:t>
            </a:r>
            <a:r>
              <a:rPr lang="en-US" altLang="ja-JP" dirty="0" err="1" smtClean="0"/>
              <a:t>ReLU</a:t>
            </a:r>
            <a:r>
              <a:rPr lang="ja-JP" altLang="en-US" dirty="0" smtClean="0"/>
              <a:t>を適用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画像サイズ、チャネル数に変化なし</a:t>
            </a:r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9" y="3546050"/>
            <a:ext cx="2433602" cy="2827664"/>
          </a:xfrm>
          <a:prstGeom prst="rect">
            <a:avLst/>
          </a:prstGeom>
        </p:spPr>
      </p:pic>
      <p:cxnSp>
        <p:nvCxnSpPr>
          <p:cNvPr id="8" name="直線矢印コネクタ 7"/>
          <p:cNvCxnSpPr>
            <a:stCxn id="9" idx="7"/>
            <a:endCxn id="10" idx="1"/>
          </p:cNvCxnSpPr>
          <p:nvPr/>
        </p:nvCxnSpPr>
        <p:spPr>
          <a:xfrm flipV="1">
            <a:off x="3008663" y="4943625"/>
            <a:ext cx="543213" cy="640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2465015" y="5485863"/>
            <a:ext cx="636923" cy="672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3551876" y="4109812"/>
            <a:ext cx="1668162" cy="1667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0" idx="1"/>
            <a:endCxn id="10" idx="3"/>
          </p:cNvCxnSpPr>
          <p:nvPr/>
        </p:nvCxnSpPr>
        <p:spPr>
          <a:xfrm>
            <a:off x="3551876" y="4943625"/>
            <a:ext cx="1668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0" idx="0"/>
            <a:endCxn id="10" idx="2"/>
          </p:cNvCxnSpPr>
          <p:nvPr/>
        </p:nvCxnSpPr>
        <p:spPr>
          <a:xfrm>
            <a:off x="4385957" y="4109812"/>
            <a:ext cx="0" cy="166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759565" y="43420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18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59565" y="5194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36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70786" y="43420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70786" y="5194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42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50" y="4180095"/>
            <a:ext cx="1630006" cy="1462826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5519874" y="5867459"/>
            <a:ext cx="382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活性化関数（</a:t>
            </a:r>
            <a:r>
              <a:rPr kumimoji="1" lang="en-US" altLang="ja-JP" dirty="0" err="1" smtClean="0"/>
              <a:t>ReLu</a:t>
            </a:r>
            <a:r>
              <a:rPr kumimoji="1" lang="ja-JP" altLang="en-US" dirty="0" smtClean="0"/>
              <a:t>など）を</a:t>
            </a:r>
            <a:r>
              <a:rPr lang="ja-JP" altLang="en-US" dirty="0" smtClean="0"/>
              <a:t>適用する</a:t>
            </a:r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71733" y="369335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これらの値へ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54197" y="3557447"/>
            <a:ext cx="8909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7962900" y="4472940"/>
            <a:ext cx="1000519" cy="101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0" idx="0"/>
            <a:endCxn id="40" idx="2"/>
          </p:cNvCxnSpPr>
          <p:nvPr/>
        </p:nvCxnSpPr>
        <p:spPr>
          <a:xfrm>
            <a:off x="8463160" y="4472940"/>
            <a:ext cx="0" cy="1012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>
            <a:stCxn id="40" idx="1"/>
            <a:endCxn id="40" idx="3"/>
          </p:cNvCxnSpPr>
          <p:nvPr/>
        </p:nvCxnSpPr>
        <p:spPr>
          <a:xfrm>
            <a:off x="7962900" y="4979402"/>
            <a:ext cx="10005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8066996" y="454815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074646" y="505019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77365" y="457001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8572177" y="506128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076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33" y="534096"/>
            <a:ext cx="5740146" cy="176168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623771" y="700729"/>
            <a:ext cx="1994535" cy="14284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0710" y="72431"/>
            <a:ext cx="2618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プーリング</a:t>
            </a:r>
            <a:r>
              <a:rPr lang="ja-JP" altLang="en-US" sz="2400" dirty="0"/>
              <a:t>（</a:t>
            </a:r>
            <a:r>
              <a:rPr lang="en-US" altLang="ja-JP" sz="2400" dirty="0"/>
              <a:t>1</a:t>
            </a:r>
            <a:r>
              <a:rPr lang="ja-JP" altLang="en-US" sz="2400" dirty="0"/>
              <a:t>階層）</a:t>
            </a:r>
          </a:p>
          <a:p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2" y="3945727"/>
            <a:ext cx="4296906" cy="207252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3853084" y="5359547"/>
            <a:ext cx="82571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画像をぼかす層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/>
              <a:t>指定</a:t>
            </a:r>
            <a:r>
              <a:rPr lang="ja-JP" altLang="en-US" dirty="0" smtClean="0"/>
              <a:t>した範囲（今回は色別）での最大値をとる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画像をぼかすことで、位置に対しての依存性が減少</a:t>
            </a: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-144291" y="2374272"/>
            <a:ext cx="6952864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プーリングサイズは</a:t>
            </a:r>
            <a:r>
              <a:rPr lang="en-US" altLang="ja-JP" dirty="0" smtClean="0"/>
              <a:t>2x2</a:t>
            </a:r>
            <a:r>
              <a:rPr lang="ja-JP" altLang="en-US" dirty="0" smtClean="0"/>
              <a:t>ドット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最大プーリングを適用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出力画像の大きさは</a:t>
            </a:r>
            <a:r>
              <a:rPr lang="en-US" altLang="ja-JP" dirty="0" smtClean="0"/>
              <a:t>10÷2</a:t>
            </a:r>
            <a:r>
              <a:rPr lang="ja-JP" altLang="en-US" dirty="0" smtClean="0"/>
              <a:t>で</a:t>
            </a:r>
            <a:r>
              <a:rPr lang="en-US" altLang="ja-JP" dirty="0" smtClean="0"/>
              <a:t>5x5</a:t>
            </a:r>
            <a:r>
              <a:rPr lang="ja-JP" altLang="en-US" dirty="0" smtClean="0"/>
              <a:t>ドット、</a:t>
            </a:r>
            <a:r>
              <a:rPr lang="en-US" altLang="ja-JP" dirty="0" smtClean="0"/>
              <a:t>10</a:t>
            </a:r>
            <a:r>
              <a:rPr lang="ja-JP" altLang="en-US" dirty="0" smtClean="0"/>
              <a:t>チャネルとなる</a:t>
            </a:r>
            <a:endParaRPr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48281" y="3855309"/>
            <a:ext cx="8859795" cy="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9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76" y="459809"/>
            <a:ext cx="5740146" cy="176168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698723" y="555203"/>
            <a:ext cx="2119708" cy="14284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1721" y="9353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階層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8453" y="222801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階層目と同様の処理を行う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979704" y="5477777"/>
            <a:ext cx="94776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プーリングサイズは</a:t>
            </a:r>
            <a:r>
              <a:rPr lang="en-US" altLang="ja-JP" dirty="0" smtClean="0"/>
              <a:t>2x2</a:t>
            </a:r>
            <a:r>
              <a:rPr lang="ja-JP" altLang="en-US" dirty="0" smtClean="0"/>
              <a:t>ドット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最大プーリングを適用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出力画像の大きさは</a:t>
            </a:r>
            <a:r>
              <a:rPr lang="en-US" altLang="ja-JP" dirty="0" smtClean="0"/>
              <a:t>4÷2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2x2</a:t>
            </a:r>
            <a:r>
              <a:rPr lang="ja-JP" altLang="en-US" dirty="0" smtClean="0"/>
              <a:t>ドット、</a:t>
            </a:r>
            <a:r>
              <a:rPr lang="en-US" altLang="ja-JP" dirty="0" smtClean="0"/>
              <a:t>20</a:t>
            </a:r>
            <a:r>
              <a:rPr lang="ja-JP" altLang="en-US" dirty="0" smtClean="0"/>
              <a:t>チャネル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979704" y="2931339"/>
            <a:ext cx="70557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入力画像はモノクロ</a:t>
            </a:r>
            <a:r>
              <a:rPr lang="en-US" altLang="ja-JP" dirty="0" smtClean="0"/>
              <a:t>10x10</a:t>
            </a:r>
            <a:r>
              <a:rPr lang="ja-JP" altLang="en-US" dirty="0" smtClean="0"/>
              <a:t>ドット</a:t>
            </a:r>
            <a:r>
              <a:rPr lang="en-US" altLang="ja-JP" dirty="0" smtClean="0"/>
              <a:t>(10</a:t>
            </a:r>
            <a:r>
              <a:rPr lang="ja-JP" altLang="en-US" dirty="0" smtClean="0"/>
              <a:t>チャネル</a:t>
            </a:r>
            <a:r>
              <a:rPr lang="en-US" altLang="ja-JP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畳み込みフィルタは</a:t>
            </a:r>
            <a:r>
              <a:rPr lang="en-US" altLang="ja-JP" dirty="0" smtClean="0"/>
              <a:t>2x2</a:t>
            </a:r>
            <a:r>
              <a:rPr lang="ja-JP" altLang="en-US" dirty="0" smtClean="0"/>
              <a:t>ドット、</a:t>
            </a:r>
            <a:r>
              <a:rPr lang="en-US" altLang="ja-JP" dirty="0" smtClean="0"/>
              <a:t>20</a:t>
            </a:r>
            <a:r>
              <a:rPr lang="ja-JP" altLang="en-US" dirty="0" smtClean="0"/>
              <a:t>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畳み込みにより</a:t>
            </a:r>
            <a:r>
              <a:rPr lang="en-US" altLang="ja-JP" dirty="0" smtClean="0"/>
              <a:t>4x4</a:t>
            </a:r>
            <a:r>
              <a:rPr lang="ja-JP" altLang="en-US" dirty="0" smtClean="0"/>
              <a:t>ドット、</a:t>
            </a:r>
            <a:r>
              <a:rPr lang="en-US" altLang="ja-JP" dirty="0" smtClean="0"/>
              <a:t>20</a:t>
            </a:r>
            <a:r>
              <a:rPr lang="ja-JP" altLang="en-US" dirty="0" smtClean="0"/>
              <a:t>チャネルの「画像」に変換</a:t>
            </a:r>
            <a:endParaRPr lang="ja-JP" altLang="en-US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2979704" y="4464996"/>
            <a:ext cx="6335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活性化関数は</a:t>
            </a:r>
            <a:r>
              <a:rPr lang="en-US" altLang="ja-JP" dirty="0" err="1" smtClean="0"/>
              <a:t>ReLU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全ドットに</a:t>
            </a:r>
            <a:r>
              <a:rPr lang="en-US" altLang="ja-JP" dirty="0" err="1" smtClean="0"/>
              <a:t>ReLU</a:t>
            </a:r>
            <a:r>
              <a:rPr lang="ja-JP" altLang="en-US" dirty="0" smtClean="0"/>
              <a:t>を適用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画像サイズ、チャネル数に変化なし</a:t>
            </a:r>
            <a:endParaRPr lang="ja-JP" altLang="en-US" dirty="0" smtClean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151958" y="2811002"/>
            <a:ext cx="868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71720" y="4277263"/>
            <a:ext cx="868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71720" y="5477777"/>
            <a:ext cx="868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790883" y="331914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畳み込み計算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90883" y="46684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活性化関数の適用</a:t>
            </a:r>
            <a:endParaRPr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90883" y="5893275"/>
            <a:ext cx="119776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プーリング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769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9152" y="2469125"/>
            <a:ext cx="8674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2x2</a:t>
            </a:r>
            <a:r>
              <a:rPr lang="ja-JP" altLang="en-US" dirty="0" smtClean="0"/>
              <a:t>ドット、</a:t>
            </a:r>
            <a:r>
              <a:rPr lang="en-US" altLang="ja-JP" dirty="0" smtClean="0"/>
              <a:t>20</a:t>
            </a:r>
            <a:r>
              <a:rPr lang="ja-JP" altLang="en-US" dirty="0" smtClean="0"/>
              <a:t>チャネルを一次元化して、</a:t>
            </a:r>
            <a:r>
              <a:rPr lang="en-US" altLang="ja-JP" dirty="0" smtClean="0"/>
              <a:t>2x2x20=80</a:t>
            </a:r>
            <a:r>
              <a:rPr lang="ja-JP" altLang="en-US" dirty="0" smtClean="0"/>
              <a:t>個のリストに変換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7" y="583523"/>
            <a:ext cx="5740146" cy="176168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4213654" y="750156"/>
            <a:ext cx="1099751" cy="14284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32082" y="121858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/>
              <a:t>1</a:t>
            </a:r>
            <a:r>
              <a:rPr lang="ja-JP" altLang="en-US" sz="2400" dirty="0" smtClean="0"/>
              <a:t>次元化</a:t>
            </a:r>
            <a:endParaRPr lang="ja-JP" altLang="en-US" sz="2400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32082" y="3005092"/>
            <a:ext cx="87115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2" y="3576754"/>
            <a:ext cx="4275490" cy="158819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792775" y="6124534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よく見るニューラルネットワークの入力層へと変換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17" y="3576754"/>
            <a:ext cx="3413623" cy="2219240"/>
          </a:xfrm>
          <a:prstGeom prst="rect">
            <a:avLst/>
          </a:prstGeom>
        </p:spPr>
      </p:pic>
      <p:sp>
        <p:nvSpPr>
          <p:cNvPr id="12" name="円/楕円 11"/>
          <p:cNvSpPr/>
          <p:nvPr/>
        </p:nvSpPr>
        <p:spPr>
          <a:xfrm>
            <a:off x="2940908" y="4139514"/>
            <a:ext cx="1703734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>
            <a:stCxn id="9" idx="3"/>
          </p:cNvCxnSpPr>
          <p:nvPr/>
        </p:nvCxnSpPr>
        <p:spPr>
          <a:xfrm>
            <a:off x="4644642" y="4370852"/>
            <a:ext cx="844975" cy="21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5489617" y="3417158"/>
            <a:ext cx="1393097" cy="25384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6777" y="323249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プーリングした多次元配列を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1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7" y="583523"/>
            <a:ext cx="5740146" cy="1761681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104422" y="583523"/>
            <a:ext cx="1259308" cy="17616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9" y="2539158"/>
            <a:ext cx="6641107" cy="3245086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04470" y="121858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多層パーセプトロン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304470" y="5978198"/>
                <a:ext cx="7886583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各層同士の間で、</a:t>
                </a:r>
                <a:r>
                  <a:rPr lang="ja-JP" altLang="en-US" dirty="0" smtClean="0"/>
                  <a:t>重み行列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ja-JP" i="1" dirty="0" smtClean="0"/>
                  <a:t>,</a:t>
                </a:r>
                <a:r>
                  <a:rPr lang="ja-JP" altLang="en-US" i="1" dirty="0"/>
                  <a:t> </a:t>
                </a:r>
                <a:r>
                  <a:rPr lang="ja-JP" altLang="en-US" dirty="0" smtClean="0"/>
                  <a:t>バイアスベクトル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ja-JP" altLang="en-US" dirty="0" smtClean="0"/>
                  <a:t>および活性化関数を適用</a:t>
                </a:r>
                <a:endParaRPr kumimoji="1" lang="ja-JP" altLang="en-US" i="1" dirty="0"/>
              </a:p>
            </p:txBody>
          </p:sp>
        </mc:Choice>
        <mc:Fallback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0" y="5978198"/>
                <a:ext cx="7886583" cy="380810"/>
              </a:xfrm>
              <a:prstGeom prst="rect">
                <a:avLst/>
              </a:prstGeom>
              <a:blipFill rotWithShape="0">
                <a:blip r:embed="rId4"/>
                <a:stretch>
                  <a:fillRect l="-696" t="-12903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コネクタ 13"/>
          <p:cNvCxnSpPr/>
          <p:nvPr/>
        </p:nvCxnSpPr>
        <p:spPr>
          <a:xfrm>
            <a:off x="172995" y="2539158"/>
            <a:ext cx="85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2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4779" y="148281"/>
            <a:ext cx="122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Drop</a:t>
            </a:r>
            <a:r>
              <a:rPr lang="en-US" altLang="ja-JP" sz="2400" dirty="0" smtClean="0"/>
              <a:t>out</a:t>
            </a:r>
            <a:endParaRPr kumimoji="1" lang="ja-JP" altLang="en-US" sz="2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7" y="583523"/>
            <a:ext cx="5740146" cy="176168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5104422" y="583523"/>
            <a:ext cx="1259308" cy="17616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34779" y="3058142"/>
            <a:ext cx="8587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9" y="3336500"/>
            <a:ext cx="5048250" cy="260032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5173" y="5993446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ドロップアウトの効果は，ランダムに入力値を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に設定することで過剰適合の予防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34779" y="2574310"/>
            <a:ext cx="561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多層パーセプトロン部分で，行われる</a:t>
            </a:r>
            <a:r>
              <a:rPr kumimoji="1" lang="en-US" altLang="ja-JP" dirty="0" smtClean="0"/>
              <a:t>Dropout</a:t>
            </a:r>
            <a:r>
              <a:rPr kumimoji="1" lang="ja-JP" altLang="en-US" dirty="0" smtClean="0"/>
              <a:t>処理を行う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297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2733" y="4762832"/>
            <a:ext cx="7179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https://qiita.com/eijian/items/bfbdd3f7862ec84ce8c9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8" y="450512"/>
            <a:ext cx="8248650" cy="2531554"/>
          </a:xfrm>
          <a:prstGeom prst="rect">
            <a:avLst/>
          </a:prstGeom>
        </p:spPr>
      </p:pic>
      <p:cxnSp>
        <p:nvCxnSpPr>
          <p:cNvPr id="4" name="直線矢印コネクタ 3"/>
          <p:cNvCxnSpPr/>
          <p:nvPr/>
        </p:nvCxnSpPr>
        <p:spPr>
          <a:xfrm flipH="1">
            <a:off x="445174" y="2767763"/>
            <a:ext cx="76565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520624" y="2797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逆伝播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9137" y="21967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誤差逆伝播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82733" y="6015682"/>
            <a:ext cx="8019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https://github.com/tiny-dnn/tiny-dnn/wiki/%E5%AE%9F%E8%A3%85%E3%83%8E%E3%83%BC%E3%83%88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33" y="55971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詳しい逆伝播</a:t>
            </a:r>
            <a:r>
              <a:rPr lang="ja-JP" altLang="en-US" dirty="0"/>
              <a:t>の</a:t>
            </a:r>
            <a:r>
              <a:rPr kumimoji="1" lang="ja-JP" altLang="en-US" dirty="0" smtClean="0"/>
              <a:t>計算方法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733" y="43442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33" y="3202758"/>
            <a:ext cx="546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順伝播で予測した出力と，正解ラベルの誤差を計算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733" y="3743841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逆から伝播して，各層での重みやバイアスを更新していく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82733" y="5178632"/>
            <a:ext cx="7834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https://qiita.com/eijian/items/c947fb6b5e7a49858fb4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353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505</Words>
  <Application>Microsoft Office PowerPoint</Application>
  <PresentationFormat>画面に合わせる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 ikeda</dc:creator>
  <cp:lastModifiedBy>kei ikeda</cp:lastModifiedBy>
  <cp:revision>15</cp:revision>
  <dcterms:created xsi:type="dcterms:W3CDTF">2018-02-07T11:50:56Z</dcterms:created>
  <dcterms:modified xsi:type="dcterms:W3CDTF">2018-02-07T17:00:32Z</dcterms:modified>
</cp:coreProperties>
</file>