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 ikeda" initials="ki" lastIdx="1" clrIdx="0">
    <p:extLst>
      <p:ext uri="{19B8F6BF-5375-455C-9EA6-DF929625EA0E}">
        <p15:presenceInfo xmlns:p15="http://schemas.microsoft.com/office/powerpoint/2012/main" userId="60cffd6dde88d0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BE93-7ADA-4C87-9354-EBFA8B9C4CD3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CC7F0-687B-4E7D-9FE2-D32B36ECF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22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CC7F0-687B-4E7D-9FE2-D32B36ECFA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CC7F0-687B-4E7D-9FE2-D32B36ECFA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07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0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2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68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4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2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4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9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50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2DFC-06C9-444C-A344-08C015755266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20E0-5B9F-463E-83BB-66BE4C816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9" y="390143"/>
            <a:ext cx="5259382" cy="415635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4848" y="705959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Ganma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 </a:t>
            </a:r>
            <a:r>
              <a:rPr kumimoji="1" lang="en-US" altLang="ja-JP" dirty="0" smtClean="0"/>
              <a:t>C </a:t>
            </a:r>
            <a:r>
              <a:rPr lang="ja-JP" altLang="en-US" dirty="0" smtClean="0"/>
              <a:t>という</a:t>
            </a:r>
            <a:r>
              <a:rPr lang="ja-JP" altLang="en-US" dirty="0"/>
              <a:t>パラメータ</a:t>
            </a:r>
            <a:r>
              <a:rPr kumimoji="1" lang="ja-JP" altLang="en-US" dirty="0" smtClean="0"/>
              <a:t>について，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最適値を予測する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8674" y="3076385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右下の組み合わせが正答率高</a:t>
            </a:r>
            <a:r>
              <a:rPr lang="ja-JP" altLang="en-US" dirty="0"/>
              <a:t>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9375" y="4075409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右下あたりを調べれば，良さそう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2272" y="446437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真ん中の情報も少ないので，この辺も調べたい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5123801" y="1224401"/>
            <a:ext cx="2851477" cy="24233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915221" y="3689677"/>
            <a:ext cx="867156" cy="8049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3987985" y="3061663"/>
            <a:ext cx="1293023" cy="1029056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3"/>
          </p:cNvCxnSpPr>
          <p:nvPr/>
        </p:nvCxnSpPr>
        <p:spPr>
          <a:xfrm flipV="1">
            <a:off x="5991977" y="4224972"/>
            <a:ext cx="1939220" cy="424067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004514" y="5846361"/>
            <a:ext cx="6655312" cy="92333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既にある情報から、次にどの点を調べた方がいいかを予想し、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実際に評価をして、その結果を次の判断に利用するアルゴリズム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032" y="18150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ベイズ最適化とは？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783498" y="124339"/>
            <a:ext cx="4867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 smtClean="0"/>
              <a:t>パラメータの値の最適値を探索するアルゴリズム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58" y="708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（例）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2272" y="5039213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の予想から，正答率を計算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85570" y="2692331"/>
            <a:ext cx="82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87960" y="3600840"/>
            <a:ext cx="82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予想</a:t>
            </a:r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 rot="12916569">
            <a:off x="628936" y="852988"/>
            <a:ext cx="5758302" cy="5921158"/>
          </a:xfrm>
          <a:prstGeom prst="arc">
            <a:avLst>
              <a:gd name="adj1" fmla="val 17800750"/>
              <a:gd name="adj2" fmla="val 207077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170179" y="560477"/>
            <a:ext cx="2184595" cy="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928674" y="1488705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55697" y="1893925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組み合わせ（黒点）と</a:t>
            </a:r>
            <a:endParaRPr lang="en-US" altLang="ja-JP" dirty="0" smtClean="0"/>
          </a:p>
          <a:p>
            <a:r>
              <a:rPr lang="ja-JP" altLang="en-US" dirty="0" smtClean="0"/>
              <a:t>その値での正答率を与える</a:t>
            </a:r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1159" y="3553277"/>
            <a:ext cx="461665" cy="993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05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7715" y="155638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例題のベイズ最適化を使った探索模様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12057" y="524970"/>
            <a:ext cx="384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9" y="664029"/>
            <a:ext cx="6941771" cy="495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342058" y="5761495"/>
            <a:ext cx="6655312" cy="92333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既にある情報から、次にどの点を調べた方がいいかを予想し、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実際に評価をして、その結果を次の判断に利用するアルゴリズム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0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03" y="0"/>
            <a:ext cx="6622297" cy="496672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7475" y="106513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ベイズ</a:t>
            </a:r>
            <a:r>
              <a:rPr lang="ja-JP" altLang="en-US" dirty="0" smtClean="0"/>
              <a:t>最適化（もう少し詳しく）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6898" y="5823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（例）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98" y="951690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ある</a:t>
            </a:r>
            <a:r>
              <a:rPr kumimoji="1" lang="en-US" altLang="ja-JP" dirty="0" smtClean="0"/>
              <a:t>1</a:t>
            </a:r>
            <a:r>
              <a:rPr lang="ja-JP" altLang="en-US" dirty="0"/>
              <a:t>次元</a:t>
            </a:r>
            <a:r>
              <a:rPr kumimoji="1" lang="ja-JP" altLang="en-US" dirty="0" smtClean="0"/>
              <a:t>パラメータ </a:t>
            </a:r>
            <a:r>
              <a:rPr lang="en-US" altLang="ja-JP" dirty="0" smtClean="0"/>
              <a:t>x </a:t>
            </a:r>
            <a:r>
              <a:rPr lang="ja-JP" altLang="en-US" dirty="0" smtClean="0"/>
              <a:t>の最適化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898" y="1403872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評価値 </a:t>
            </a:r>
            <a:r>
              <a:rPr kumimoji="1" lang="en-US" altLang="ja-JP" dirty="0" smtClean="0"/>
              <a:t>y </a:t>
            </a:r>
            <a:r>
              <a:rPr kumimoji="1" lang="ja-JP" altLang="en-US" dirty="0" smtClean="0"/>
              <a:t>の値を見て探索する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4512" y="1972329"/>
            <a:ext cx="441097" cy="1073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 rot="16200000">
                <a:off x="2645084" y="23813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5084" y="2381385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 rot="5400000">
            <a:off x="4441225" y="151955"/>
            <a:ext cx="212529" cy="1230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3913226" y="582357"/>
                <a:ext cx="1128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26" y="582357"/>
                <a:ext cx="112889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60135" y="2194867"/>
                <a:ext cx="1177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：評価値</a:t>
                </a:r>
                <a:endParaRPr lang="ja-JP" altLang="en-US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" y="2194867"/>
                <a:ext cx="1177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3115" r="-414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 flipH="1">
            <a:off x="77489" y="2594718"/>
            <a:ext cx="157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・</a:t>
            </a:r>
            <a:r>
              <a:rPr kumimoji="1" lang="ja-JP" altLang="en-US" dirty="0" smtClean="0"/>
              <a:t>　観測点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135" y="296590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5">
                    <a:lumMod val="75000"/>
                  </a:schemeClr>
                </a:solidFill>
              </a:rPr>
              <a:t>青線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予測線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6150" y="3365752"/>
                <a:ext cx="2775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緑線 </a:t>
                </a:r>
                <a:r>
                  <a:rPr kumimoji="1" lang="en-US" altLang="ja-JP" dirty="0" smtClean="0"/>
                  <a:t>: </a:t>
                </a:r>
                <a:r>
                  <a:rPr kumimoji="1" lang="ja-JP" altLang="en-US" dirty="0" smtClean="0"/>
                  <a:t>次の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 smtClean="0"/>
                  <a:t>決める指標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0" y="3365752"/>
                <a:ext cx="277569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78" t="-13115" r="-153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60135" y="43813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5">
                    <a:lumMod val="75000"/>
                  </a:schemeClr>
                </a:solidFill>
              </a:rPr>
              <a:t>青領域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信頼区間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" y="3765603"/>
            <a:ext cx="2642941" cy="44088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/>
              <p:cNvSpPr/>
              <p:nvPr/>
            </p:nvSpPr>
            <p:spPr>
              <a:xfrm>
                <a:off x="4915330" y="5092546"/>
                <a:ext cx="300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/>
                  <a:t>指標から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 smtClean="0"/>
                      <m:t>次の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探索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を決定</a:t>
                </a:r>
                <a:endParaRPr lang="ja-JP" altLang="en-US" dirty="0"/>
              </a:p>
            </p:txBody>
          </p:sp>
        </mc:Choice>
        <mc:Fallback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30" y="5092546"/>
                <a:ext cx="300652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19" t="-13115" r="-1417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60667" y="507323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0" y="5437790"/>
            <a:ext cx="2968474" cy="126467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386315" y="5575156"/>
            <a:ext cx="3013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両端の</a:t>
            </a:r>
            <a:r>
              <a:rPr lang="ja-JP" altLang="en-US" dirty="0" smtClean="0">
                <a:solidFill>
                  <a:srgbClr val="FF0000"/>
                </a:solidFill>
              </a:rPr>
              <a:t>・</a:t>
            </a:r>
            <a:r>
              <a:rPr lang="ja-JP" altLang="en-US" dirty="0" smtClean="0"/>
              <a:t>が初期値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ここか</a:t>
            </a:r>
            <a:r>
              <a:rPr lang="ja-JP" altLang="en-US" dirty="0"/>
              <a:t>ら</a:t>
            </a:r>
            <a:r>
              <a:rPr lang="ja-JP" altLang="en-US" dirty="0" smtClean="0"/>
              <a:t>予測線の分布を生成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797205" y="5068458"/>
            <a:ext cx="82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7489" y="4966723"/>
            <a:ext cx="8715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5246034" y="1972329"/>
            <a:ext cx="0" cy="2716878"/>
          </a:xfrm>
          <a:prstGeom prst="line">
            <a:avLst/>
          </a:prstGeom>
          <a:ln w="25400">
            <a:solidFill>
              <a:srgbClr val="002060">
                <a:alpha val="4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/>
          <p:cNvSpPr/>
          <p:nvPr/>
        </p:nvSpPr>
        <p:spPr>
          <a:xfrm>
            <a:off x="3297090" y="5575156"/>
            <a:ext cx="417660" cy="44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5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02" y="0"/>
            <a:ext cx="6622297" cy="4889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514350"/>
            <a:ext cx="2651125" cy="144049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674512" y="1972329"/>
            <a:ext cx="441097" cy="1073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 rot="16200000">
                <a:off x="2645084" y="23813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5084" y="2381385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>
          <a:xfrm flipV="1">
            <a:off x="5246034" y="1972329"/>
            <a:ext cx="0" cy="2716878"/>
          </a:xfrm>
          <a:prstGeom prst="line">
            <a:avLst/>
          </a:prstGeom>
          <a:ln w="25400">
            <a:solidFill>
              <a:srgbClr val="002060">
                <a:alpha val="48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8195" y="483578"/>
            <a:ext cx="82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予想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7291" y="1048096"/>
                <a:ext cx="2235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探索点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での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値を</a:t>
                </a:r>
                <a:endParaRPr lang="en-US" altLang="ja-JP" dirty="0" smtClean="0"/>
              </a:p>
              <a:p>
                <a:r>
                  <a:rPr lang="ja-JP" altLang="en-US" dirty="0"/>
                  <a:t>調</a:t>
                </a:r>
                <a:r>
                  <a:rPr lang="ja-JP" altLang="en-US" dirty="0" smtClean="0"/>
                  <a:t>べればよさそ</a:t>
                </a:r>
                <a:r>
                  <a:rPr lang="ja-JP" altLang="en-US" dirty="0"/>
                  <a:t>う</a:t>
                </a:r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" y="1048096"/>
                <a:ext cx="223548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180" t="-8491" r="-2180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矢印 13"/>
          <p:cNvSpPr/>
          <p:nvPr/>
        </p:nvSpPr>
        <p:spPr>
          <a:xfrm>
            <a:off x="920494" y="2380358"/>
            <a:ext cx="478085" cy="563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58195" y="2973677"/>
            <a:ext cx="2837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予測線の分布が変化する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（</a:t>
            </a:r>
            <a:r>
              <a:rPr lang="ja-JP" altLang="en-US" dirty="0" smtClean="0"/>
              <a:t>両端の</a:t>
            </a:r>
            <a:r>
              <a:rPr lang="ja-JP" altLang="en-US" dirty="0" smtClean="0">
                <a:solidFill>
                  <a:srgbClr val="FF0000"/>
                </a:solidFill>
              </a:rPr>
              <a:t>・</a:t>
            </a:r>
            <a:r>
              <a:rPr lang="ja-JP" altLang="en-US" dirty="0" smtClean="0"/>
              <a:t>と新たな</a:t>
            </a:r>
            <a:r>
              <a:rPr lang="ja-JP" altLang="en-US" dirty="0" smtClean="0">
                <a:solidFill>
                  <a:srgbClr val="FF0000"/>
                </a:solidFill>
              </a:rPr>
              <a:t>・</a:t>
            </a:r>
            <a:r>
              <a:rPr lang="ja-JP" altLang="en-US" dirty="0" smtClean="0"/>
              <a:t>で予測）</a:t>
            </a:r>
            <a:endParaRPr lang="en-US" altLang="ja-JP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2" y="-33163"/>
            <a:ext cx="1743874" cy="1007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239184" y="1704947"/>
                <a:ext cx="1402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値を</a:t>
                </a:r>
                <a:r>
                  <a:rPr lang="ja-JP" altLang="en-US" dirty="0" smtClean="0"/>
                  <a:t>得る</a:t>
                </a:r>
                <a:endParaRPr lang="ja-JP" altLang="en-US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" y="1704947"/>
                <a:ext cx="140294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5000" r="-4348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575541" y="4905964"/>
            <a:ext cx="821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1" name="下矢印 20"/>
          <p:cNvSpPr/>
          <p:nvPr/>
        </p:nvSpPr>
        <p:spPr>
          <a:xfrm>
            <a:off x="906489" y="4009572"/>
            <a:ext cx="490111" cy="710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7013" y="491093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へ戻る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535136" y="5344459"/>
                <a:ext cx="3237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/>
                  <a:t>（指標から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 smtClean="0"/>
                      <m:t>次の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探索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 smtClean="0"/>
                  <a:t>決定）</a:t>
                </a:r>
                <a:endParaRPr lang="ja-JP" altLang="en-US" dirty="0"/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6" y="5344459"/>
                <a:ext cx="323736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95" t="-15000" r="-113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7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0"/>
            <a:ext cx="4608095" cy="345607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16" y="0"/>
            <a:ext cx="4680284" cy="35102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0212"/>
            <a:ext cx="4463716" cy="33477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94" y="3456070"/>
            <a:ext cx="4535905" cy="34019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5" y="369970"/>
            <a:ext cx="1838326" cy="9988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33" y="369969"/>
            <a:ext cx="1934578" cy="10511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5" y="3826041"/>
            <a:ext cx="1838326" cy="105115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80" y="3826040"/>
            <a:ext cx="1886452" cy="103052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9409" y="3142162"/>
            <a:ext cx="832792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事後分布（結果）に近いモデル式（</a:t>
            </a:r>
            <a:r>
              <a:rPr lang="ja-JP" altLang="en-US" sz="2800" dirty="0" smtClean="0">
                <a:solidFill>
                  <a:srgbClr val="FF0000"/>
                </a:solidFill>
              </a:rPr>
              <a:t>赤線</a:t>
            </a:r>
            <a:r>
              <a:rPr lang="ja-JP" altLang="en-US" sz="2800" dirty="0" smtClean="0"/>
              <a:t>）ができていく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36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41867" y="423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疑問点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1867" y="999067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あまり，結果に合わせに行くとか学習するのでは？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1867" y="375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41867" y="4358100"/>
            <a:ext cx="966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https://qiita.com/masasora/items/cc2f10cb79f8c0a6bbaa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609600" y="5049333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https://www.slideshare.net/issei_sato/bayesian-optimization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5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358</Words>
  <Application>Microsoft Office PowerPoint</Application>
  <PresentationFormat>画面に合わせる (4:3)</PresentationFormat>
  <Paragraphs>54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ikeda</dc:creator>
  <cp:lastModifiedBy>kei ikeda</cp:lastModifiedBy>
  <cp:revision>14</cp:revision>
  <dcterms:created xsi:type="dcterms:W3CDTF">2018-02-18T09:16:27Z</dcterms:created>
  <dcterms:modified xsi:type="dcterms:W3CDTF">2018-02-18T12:44:42Z</dcterms:modified>
</cp:coreProperties>
</file>