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A91D-79DD-4CA6-A0AE-6D8D0BFA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5E369-F205-48AB-AB21-7001912277A6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6780-EFB8-4ADD-A349-E174A4AD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C838-032A-4869-B745-BBF9D915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8EF3B-C7FA-4CA1-A3D5-895BF5E50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AF6B-8406-455D-B060-CCC6A85E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E7FD7-E9D1-4336-A875-3A73BA4AE6F9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275B-ECE3-4D6A-8B8F-C365CAA1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B173-8632-41D9-B7D8-83000657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DE7F-5715-4D92-9E51-BD52FAEF6B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DBD2-0192-4D3B-B982-83CB513B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E139-E06B-41CA-B734-1BE754375C52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35BE-60FC-41C8-B1E7-0CA829CA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6D7D-4EAD-432B-888D-83788DAF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E8D86-F87B-416B-AE37-0978B719DC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AA49-D6E8-4353-B115-445D5967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F57A-51DB-4A5D-85B1-7B3DD5CDE2FE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CBA66-CE1E-4D64-B49D-8E1D70FE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1AC5-D31F-41A4-8DD0-F723A30F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A3902-FB78-42B8-99A4-BFB1A59BD7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4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8C90-1C87-401D-B348-BA23A6A2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A47FF-7C08-4529-ABB2-60B256008A95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C3B0-17BA-4C5B-B10E-BA5B6A3F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EB90-F830-4439-8941-71A0BFAB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3D60-2D45-4495-A219-5BC2DBC5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D066E6-8776-4CCF-A1E3-BACBDDBF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E6224-55B7-49AB-81BC-9943E13BDCA1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67BC12-F09D-4D6B-B85F-173BEBD3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80CF85-1FC2-4829-B2B5-75B1259C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C0307-261E-4063-9216-6133B08231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0A8D44-0F2B-4DA0-B612-46234F8D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E3E9E-9726-49DC-AA63-16ACE95ACE85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1DF7D4-4150-456F-98B4-DAFF28D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89A767-23AD-4825-9BE4-AA69EB7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81A3-7911-428F-8033-D2DA09FFD4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1F5FB5-1E0D-4CBE-8973-05D7A3AC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BB05A-893B-4CFC-BAA7-F86EB6EFAFFC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D8F885-1510-4F22-81D9-DD8E2361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96850E-BA35-4500-B749-C5B43C04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AFA3C-76C0-417B-A42C-C160752314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0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EFFD57-1EB5-4C5A-B7C2-DB1BB908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1A93-E66C-410F-A7D2-C32AE514A21F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6F3724-073D-4888-A52D-184C7D4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B43920-B3F5-4F75-A562-C93DF64F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6368F-C005-4F8C-8DCD-B6F48308EE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0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D59DAE-BE2C-4745-8EA9-67D47DA7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53658-5B7E-46F1-8BC0-6E29FF9BF33D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792711-305D-46C0-BD88-5A32604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421EA1-B985-4028-893A-DD1E075B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61A76-3499-4F39-8955-509CF997D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9C2F00-3467-4FE2-A500-771899AA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B315D-1F39-4A70-8E53-7F1A068EEB78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BC25B9-02A8-491A-8535-B3D994AB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4D7E23-69E4-4C86-87E1-0DE66D6C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F5A1-9042-4459-AB0C-67C33A2539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6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B674CA9-0765-4172-8A88-96A842A442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  <a:endParaRPr lang="en-GB" altLang="th-TH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81FCFC-5B1D-4235-B152-9D13538E50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  <a:endParaRPr lang="en-GB" alt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8589-4259-40F4-B516-4D866EDA1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1A7943-2F01-4B3E-A475-60E105C24E7E}" type="datetimeFigureOut">
              <a:rPr lang="en-GB"/>
              <a:pPr>
                <a:defRPr/>
              </a:pPr>
              <a:t>18/07/2018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B4B8-A578-4117-AFEB-1FD16FF3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9FBF-6B68-4F26-8055-730E2A69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960BA1-C3FF-45B4-9453-5C40E515B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0CA0-6053-4506-B8E8-399A3C1B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01" y="3079120"/>
            <a:ext cx="9753601" cy="84455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วาดหมู่ดาวราศีและประมาณค่า</a:t>
            </a:r>
            <a:b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หาระยะห่างระหว่างดาว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6D72F9-C695-4868-BBC7-08A38DE2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3776663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93FAD-D413-44CB-A3F8-0C6E3B969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3" t="18094" r="32963" b="31050"/>
          <a:stretch/>
        </p:blipFill>
        <p:spPr>
          <a:xfrm>
            <a:off x="594037" y="2402936"/>
            <a:ext cx="5730698" cy="4947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6B377D-4E7B-41BD-9EB3-309729FE4108}"/>
              </a:ext>
            </a:extLst>
          </p:cNvPr>
          <p:cNvSpPr/>
          <p:nvPr/>
        </p:nvSpPr>
        <p:spPr>
          <a:xfrm>
            <a:off x="7293073" y="2402936"/>
            <a:ext cx="4257897" cy="6986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กลุ่มดาวปลา (</a:t>
            </a:r>
            <a:r>
              <a:rPr lang="en-US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Pisces)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ระยะห่างระหว่างดาว</a:t>
            </a: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15.29		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2)   6.40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6.00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3)   9.05</a:t>
            </a:r>
          </a:p>
          <a:p>
            <a:pPr marL="514350" indent="-514350">
              <a:buAutoNum type="arabicParenR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15.29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4)   5.09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10.77		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5)   8.60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5.38		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6)   7.07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13.34		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7)   9.21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12.64		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8)   9.21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11.66		1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9)   8.06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7.07		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20)   8.06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10.44		</a:t>
            </a: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5.00</a:t>
            </a:r>
          </a:p>
          <a:p>
            <a:pPr marL="514350" indent="-514350">
              <a:buAutoNum type="arabicParenR"/>
            </a:pP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60DC6-0066-4077-AD76-ED203D7C66D7}"/>
              </a:ext>
            </a:extLst>
          </p:cNvPr>
          <p:cNvSpPr/>
          <p:nvPr/>
        </p:nvSpPr>
        <p:spPr>
          <a:xfrm>
            <a:off x="2785120" y="5901624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30B90-29F5-4F9A-94C7-FDE24FA7B417}"/>
              </a:ext>
            </a:extLst>
          </p:cNvPr>
          <p:cNvSpPr/>
          <p:nvPr/>
        </p:nvSpPr>
        <p:spPr>
          <a:xfrm>
            <a:off x="4124325" y="6184744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1C031-2D6A-442E-9E56-8D913DF52349}"/>
              </a:ext>
            </a:extLst>
          </p:cNvPr>
          <p:cNvSpPr/>
          <p:nvPr/>
        </p:nvSpPr>
        <p:spPr>
          <a:xfrm>
            <a:off x="3764666" y="5723079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70C44-6696-4E40-92BF-C2478BCDB9CA}"/>
              </a:ext>
            </a:extLst>
          </p:cNvPr>
          <p:cNvSpPr/>
          <p:nvPr/>
        </p:nvSpPr>
        <p:spPr>
          <a:xfrm>
            <a:off x="3433347" y="5928779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D6898-D4F6-4E70-A113-AA4DA7542A52}"/>
              </a:ext>
            </a:extLst>
          </p:cNvPr>
          <p:cNvSpPr/>
          <p:nvPr/>
        </p:nvSpPr>
        <p:spPr>
          <a:xfrm>
            <a:off x="3292513" y="5498734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EB0ED-4090-491C-BB51-0F801EBE54AE}"/>
              </a:ext>
            </a:extLst>
          </p:cNvPr>
          <p:cNvSpPr/>
          <p:nvPr/>
        </p:nvSpPr>
        <p:spPr>
          <a:xfrm>
            <a:off x="2814514" y="5410717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75627-0157-498A-9D49-2C43BC1A4600}"/>
              </a:ext>
            </a:extLst>
          </p:cNvPr>
          <p:cNvSpPr/>
          <p:nvPr/>
        </p:nvSpPr>
        <p:spPr>
          <a:xfrm>
            <a:off x="2375174" y="5641550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A4321-398D-4168-83D8-C967A74BC01D}"/>
              </a:ext>
            </a:extLst>
          </p:cNvPr>
          <p:cNvSpPr/>
          <p:nvPr/>
        </p:nvSpPr>
        <p:spPr>
          <a:xfrm>
            <a:off x="4300993" y="4978513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A3E16-334E-4E23-B5FE-A7A5F023A27B}"/>
              </a:ext>
            </a:extLst>
          </p:cNvPr>
          <p:cNvSpPr/>
          <p:nvPr/>
        </p:nvSpPr>
        <p:spPr>
          <a:xfrm>
            <a:off x="3864521" y="5050013"/>
            <a:ext cx="536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5AE095-206C-4F8F-832D-893409907472}"/>
              </a:ext>
            </a:extLst>
          </p:cNvPr>
          <p:cNvSpPr/>
          <p:nvPr/>
        </p:nvSpPr>
        <p:spPr>
          <a:xfrm>
            <a:off x="4310221" y="5292133"/>
            <a:ext cx="51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3DF65-6246-46F6-B272-55AC8619D12F}"/>
              </a:ext>
            </a:extLst>
          </p:cNvPr>
          <p:cNvSpPr/>
          <p:nvPr/>
        </p:nvSpPr>
        <p:spPr>
          <a:xfrm>
            <a:off x="4094548" y="5588223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23A8-A2AB-4433-B275-F8515054C3F6}"/>
              </a:ext>
            </a:extLst>
          </p:cNvPr>
          <p:cNvSpPr/>
          <p:nvPr/>
        </p:nvSpPr>
        <p:spPr>
          <a:xfrm>
            <a:off x="4427305" y="5809938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069A97-EB1C-442B-8C1B-403D68738E11}"/>
              </a:ext>
            </a:extLst>
          </p:cNvPr>
          <p:cNvSpPr/>
          <p:nvPr/>
        </p:nvSpPr>
        <p:spPr>
          <a:xfrm>
            <a:off x="3848016" y="4050137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DA8D2-A2A3-4D36-863C-1214D2BF72E4}"/>
              </a:ext>
            </a:extLst>
          </p:cNvPr>
          <p:cNvSpPr/>
          <p:nvPr/>
        </p:nvSpPr>
        <p:spPr>
          <a:xfrm>
            <a:off x="4041751" y="4402030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B2961-8723-4123-8077-690F0F8DBE80}"/>
              </a:ext>
            </a:extLst>
          </p:cNvPr>
          <p:cNvSpPr/>
          <p:nvPr/>
        </p:nvSpPr>
        <p:spPr>
          <a:xfrm>
            <a:off x="4434378" y="4552820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14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A79AEB-A376-4780-90F6-1018F8F6B501}"/>
              </a:ext>
            </a:extLst>
          </p:cNvPr>
          <p:cNvSpPr/>
          <p:nvPr/>
        </p:nvSpPr>
        <p:spPr>
          <a:xfrm>
            <a:off x="3997906" y="4671135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9B8B4-16BD-4763-AA45-448501E699D5}"/>
              </a:ext>
            </a:extLst>
          </p:cNvPr>
          <p:cNvSpPr/>
          <p:nvPr/>
        </p:nvSpPr>
        <p:spPr>
          <a:xfrm>
            <a:off x="4655567" y="4083917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19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7DFB4B-7BD0-4394-A638-9AFB3EE2451A}"/>
              </a:ext>
            </a:extLst>
          </p:cNvPr>
          <p:cNvSpPr/>
          <p:nvPr/>
        </p:nvSpPr>
        <p:spPr>
          <a:xfrm>
            <a:off x="4520663" y="3716348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18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45BA4-3704-46E8-BE9A-344C2D396385}"/>
              </a:ext>
            </a:extLst>
          </p:cNvPr>
          <p:cNvSpPr/>
          <p:nvPr/>
        </p:nvSpPr>
        <p:spPr>
          <a:xfrm>
            <a:off x="3995038" y="3716349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17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AE701-0A7B-4F63-9E4D-BB12A15857B9}"/>
              </a:ext>
            </a:extLst>
          </p:cNvPr>
          <p:cNvSpPr/>
          <p:nvPr/>
        </p:nvSpPr>
        <p:spPr>
          <a:xfrm>
            <a:off x="4611722" y="4373907"/>
            <a:ext cx="439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326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ผลการทดลอง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6D72F9-C695-4868-BBC7-08A38DE2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3776663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9CE5-AC01-4D91-895D-69B28FC4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6" t="23059" r="25064" b="26427"/>
          <a:stretch/>
        </p:blipFill>
        <p:spPr>
          <a:xfrm>
            <a:off x="893762" y="2402949"/>
            <a:ext cx="5786302" cy="49477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2BEA8-106E-4412-A142-436A5073816D}"/>
              </a:ext>
            </a:extLst>
          </p:cNvPr>
          <p:cNvSpPr/>
          <p:nvPr/>
        </p:nvSpPr>
        <p:spPr>
          <a:xfrm>
            <a:off x="7326718" y="2402949"/>
            <a:ext cx="271901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กลุ่มดาวคันชั่ง (</a:t>
            </a:r>
            <a:r>
              <a:rPr lang="en-US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Libra)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ระยะห่างระหว่างดาว</a:t>
            </a: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21.02</a:t>
            </a: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40.50</a:t>
            </a:r>
          </a:p>
          <a:p>
            <a:pPr marL="514350" indent="-514350">
              <a:buAutoNum type="arabicParenR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21.02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77517-75F7-4FC5-A134-E9F424B9E705}"/>
              </a:ext>
            </a:extLst>
          </p:cNvPr>
          <p:cNvSpPr/>
          <p:nvPr/>
        </p:nvSpPr>
        <p:spPr>
          <a:xfrm>
            <a:off x="3957452" y="5210762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890DF-54FC-44C5-A47F-97E143830CEA}"/>
              </a:ext>
            </a:extLst>
          </p:cNvPr>
          <p:cNvSpPr/>
          <p:nvPr/>
        </p:nvSpPr>
        <p:spPr>
          <a:xfrm>
            <a:off x="2810173" y="4686599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B7AB8-A66D-4A3A-8C0C-EB3497B31DFB}"/>
              </a:ext>
            </a:extLst>
          </p:cNvPr>
          <p:cNvSpPr/>
          <p:nvPr/>
        </p:nvSpPr>
        <p:spPr>
          <a:xfrm>
            <a:off x="4686760" y="4686599"/>
            <a:ext cx="333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786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สรุปผลและอภิปราย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โครงงานนี้วาดหมู่ดาวราศีและประมาณค่าหาระยะห่างระหว่างหมู่ดาว บรรลุจุดประสงค์ที่ได้กำหนดไว้ คือ เพื่อเป็นสื่อความรู้แก่ผู้ที่สนใจที่จะใช้สมการในการวาดภาพหมู่ดาว และ ประมาณค่าเพื่อหาระยะห่างของดาว โดยใช้ภาษา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387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สมาชิกในกลุ่ม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ctr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ฐิติกร	ฉ่ำน้อย		รหัสนิสิต 58160564</a:t>
            </a:r>
          </a:p>
          <a:p>
            <a:pPr marL="0" indent="0" algn="ctr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กสิณบดี	วงศ์ทองเหลือ	รหัสนิสิต 58660001</a:t>
            </a:r>
          </a:p>
        </p:txBody>
      </p:sp>
    </p:spTree>
    <p:extLst>
      <p:ext uri="{BB962C8B-B14F-4D97-AF65-F5344CB8AC3E}">
        <p14:creationId xmlns:p14="http://schemas.microsoft.com/office/powerpoint/2010/main" val="56917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C576DC5-7730-45AB-803E-15B7660A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ที่มาและความสำคัญของปัญหา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25C1103-B9F7-4A3D-8C73-948426E4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การประมาณค่ามีอยู่หลายขั้นตอนหลากหลายวิธีด้วยกัน ซึ่งการประมาณค่าในครั้งนี้จะเป็นการประยุกต์ใช้ความรู้ที่ได้จากการศึกษาภายในห้องเรียนรวมถึงการศึกษาเพิ่มเติม นำมาประมาณค่าโดยการเขียนเป็นโปรแกรมที่สามารถแสดงค่าประมาณออกมาได้</a:t>
            </a:r>
            <a:endParaRPr lang="en-GB" altLang="th-TH" sz="32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  <a:endParaRPr lang="th-TH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เพื่อใช้สมการในการวาดหมู่ดาวราศีและระยะห่างระหว่างดาว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ประยุกต์ใช้ความรู้ที่ได้จากการเรียนทั้งหมดรวมถึงการศึกษาเพิ่มเติมมาปฏิบัติจริงและสร้างผล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เพื่อฝึกทักษะการปฏิบัติงานเป็นกลุ่มอย่างมีประสิทธิภาพ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เพื่อฝึกทักษะกระบวนการคิดวิเคราะห์การปฏิบัติงานอย่างเป็นขั้นตอน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3607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</p:spPr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สมมุติฐาน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สามารถประมาณค่าระยะทางระหว่างหมู่ดาวเพื่อวาดเป็นดาวราศี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สามารถฝึกทักษะอย่างมีประสิทธิภาพในการทำงานกลุ่ม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สามารถรู้ค่าประมาณค่าแบบจุดได้อย่างมีประสิทธิภาพ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169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ขั้นตอนการดำเนินงาน</a:t>
            </a:r>
            <a:endParaRPr lang="th-TH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คิดหัวข้อเรื่อง</a:t>
            </a: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ปรึกษาและขอคำแนะนำจากอาจารย์ที่ปรึกษาโครงงาน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ประชุมกลุ่มโครงงาน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ค้นคว้าและหาความรู้ในเรื่องของตน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แบ่งงานและค้นหาข้อมูลกับโครงงานที่จัดทำ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ประชุมวางแผนปฏิบัติงาน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เบื้องต้น</a:t>
            </a: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จัดทำโครงร่างเพื่อนำเสนอ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ลงมือปฏิบัติงาน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ตามแผนที่วางไว้</a:t>
            </a: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จัดทำเอกสารรายงานโครงงาน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ประเมิณผลการปฏิบัติงาน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นำเสนอโครงงานหน้าชั้นเรียน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9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สามารถนำทักษะที่ได้จากการปฏิบัติงานครั้งนี้ไปต่อยอด พัฒนาต่อไปในอนาคตได้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ได้รับความรู้เพิ่มเติมที่นอกเหนือจากการเรียนการสอนภายในห้องเรียน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14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เครื่องมือที่ใช้</a:t>
            </a:r>
            <a:endParaRPr lang="en-US" sz="5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</p:spPr>
        <p:txBody>
          <a:bodyPr/>
          <a:lstStyle/>
          <a:p>
            <a:pPr lvl="0"/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 3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</a:p>
          <a:p>
            <a:pPr mar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							-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numpy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- math</a:t>
            </a:r>
          </a:p>
          <a:p>
            <a:pPr mar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								-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matplotlib.pyplot</a:t>
            </a:r>
            <a:endParaRPr lang="th-TH" dirty="0"/>
          </a:p>
        </p:txBody>
      </p:sp>
      <p:pic>
        <p:nvPicPr>
          <p:cNvPr id="4098" name="Picture 2" descr="à¸à¸¥à¸à¸²à¸£à¸à¹à¸à¸«à¸²à¸£à¸¹à¸à¸ à¸²à¸à¸ªà¸³à¸«à¸£à¸±à¸ sublime text 3 png">
            <a:extLst>
              <a:ext uri="{FF2B5EF4-FFF2-40B4-BE49-F238E27FC236}">
                <a16:creationId xmlns:a16="http://schemas.microsoft.com/office/drawing/2014/main" id="{96C26ECF-2FE6-40BA-94A5-480F61DE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325278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à¸à¸¥à¸à¸²à¸£à¸à¹à¸à¸«à¸²à¸£à¸¹à¸à¸ à¸²à¸à¸ªà¸³à¸«à¸£à¸±à¸ python png">
            <a:extLst>
              <a:ext uri="{FF2B5EF4-FFF2-40B4-BE49-F238E27FC236}">
                <a16:creationId xmlns:a16="http://schemas.microsoft.com/office/drawing/2014/main" id="{8804E355-8CAE-4001-A4F7-3E29B1939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252787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1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ประโยชน์ที่คาดว่าจะได้รับ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12F7-D513-4EEF-9EE9-5DA63E6A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สามารถนำทักษะที่ได้จากการปฏิบัติงานครั้งนี้ไปต่อยอด พัฒนาต่อไปในอนาคตได้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ได้รับความรู้เพิ่มเติมที่นอกเหนือจากการเรียนการสอนภายในห้องเรียน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287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75D-1815-46A3-835E-DEA39DDF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ระยะเวลาการดำเนินงาน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8248C6-FC58-4981-87EF-CB090D57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50762"/>
              </p:ext>
            </p:extLst>
          </p:nvPr>
        </p:nvGraphicFramePr>
        <p:xfrm>
          <a:off x="2708486" y="2405063"/>
          <a:ext cx="7587827" cy="6505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560">
                  <a:extLst>
                    <a:ext uri="{9D8B030D-6E8A-4147-A177-3AD203B41FA5}">
                      <a16:colId xmlns:a16="http://schemas.microsoft.com/office/drawing/2014/main" val="2718621712"/>
                    </a:ext>
                  </a:extLst>
                </a:gridCol>
                <a:gridCol w="1963991">
                  <a:extLst>
                    <a:ext uri="{9D8B030D-6E8A-4147-A177-3AD203B41FA5}">
                      <a16:colId xmlns:a16="http://schemas.microsoft.com/office/drawing/2014/main" val="1290015560"/>
                    </a:ext>
                  </a:extLst>
                </a:gridCol>
                <a:gridCol w="2529276">
                  <a:extLst>
                    <a:ext uri="{9D8B030D-6E8A-4147-A177-3AD203B41FA5}">
                      <a16:colId xmlns:a16="http://schemas.microsoft.com/office/drawing/2014/main" val="718735676"/>
                    </a:ext>
                  </a:extLst>
                </a:gridCol>
              </a:tblGrid>
              <a:tr h="652324">
                <a:tc rowSpan="2">
                  <a:txBody>
                    <a:bodyPr/>
                    <a:lstStyle/>
                    <a:p>
                      <a:pPr indent="-12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การดำเนินงาน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866" marR="101866" marT="50933" marB="50933">
                    <a:solidFill>
                      <a:srgbClr val="634C7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ระยะเวลาดำเนินงาน (สัปดาห์ที่)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endParaRPr lang="th-TH" sz="29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01866" marR="101866" marT="50933" marB="50933">
                    <a:solidFill>
                      <a:srgbClr val="634C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84166"/>
                  </a:ext>
                </a:extLst>
              </a:tr>
              <a:tr h="59307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๑</a:t>
                      </a:r>
                      <a:endParaRPr lang="th-TH" sz="29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9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๒</a:t>
                      </a:r>
                    </a:p>
                  </a:txBody>
                  <a:tcPr marL="145861" marR="145861" marT="72930" marB="72930"/>
                </a:tc>
                <a:extLst>
                  <a:ext uri="{0D108BD9-81ED-4DB2-BD59-A6C34878D82A}">
                    <a16:rowId xmlns:a16="http://schemas.microsoft.com/office/drawing/2014/main" val="3495351880"/>
                  </a:ext>
                </a:extLst>
              </a:tr>
              <a:tr h="983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การเตรียมแนวทางการศึกษา กรอบแนวคิด</a:t>
                      </a:r>
                      <a:endParaRPr lang="en-US" sz="22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>
                    <a:solidFill>
                      <a:srgbClr val="634C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endParaRPr lang="en-US" sz="1800" dirty="0">
                        <a:effectLst/>
                        <a:latin typeface="Wingdings 2" panose="05020102010507070707" pitchFamily="18" charset="2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effectLst/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extLst>
                  <a:ext uri="{0D108BD9-81ED-4DB2-BD59-A6C34878D82A}">
                    <a16:rowId xmlns:a16="http://schemas.microsoft.com/office/drawing/2014/main" val="3264112322"/>
                  </a:ext>
                </a:extLst>
              </a:tr>
              <a:tr h="644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ศึกษาค้นคว้าหาข้อมูล</a:t>
                      </a:r>
                      <a:endParaRPr lang="en-US" sz="22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>
                    <a:solidFill>
                      <a:srgbClr val="634C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endParaRPr lang="en-US" sz="1800" dirty="0">
                        <a:effectLst/>
                        <a:latin typeface="Wingdings 2" panose="05020102010507070707" pitchFamily="18" charset="2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effectLst/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extLst>
                  <a:ext uri="{0D108BD9-81ED-4DB2-BD59-A6C34878D82A}">
                    <a16:rowId xmlns:a16="http://schemas.microsoft.com/office/drawing/2014/main" val="51314845"/>
                  </a:ext>
                </a:extLst>
              </a:tr>
              <a:tr h="983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รายงานความก้าวหน้าของผลงาน</a:t>
                      </a:r>
                      <a:endParaRPr lang="en-US" sz="22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>
                    <a:solidFill>
                      <a:srgbClr val="634C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endParaRPr lang="en-US" sz="1800" dirty="0">
                        <a:effectLst/>
                        <a:latin typeface="Wingdings 2" panose="05020102010507070707" pitchFamily="18" charset="2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endParaRPr lang="th-TH" sz="2600" dirty="0"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45861" marR="145861" marT="72930" marB="72930"/>
                </a:tc>
                <a:extLst>
                  <a:ext uri="{0D108BD9-81ED-4DB2-BD59-A6C34878D82A}">
                    <a16:rowId xmlns:a16="http://schemas.microsoft.com/office/drawing/2014/main" val="1606602042"/>
                  </a:ext>
                </a:extLst>
              </a:tr>
              <a:tr h="644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เขียนภาษา </a:t>
                      </a:r>
                      <a:r>
                        <a:rPr lang="en-US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python</a:t>
                      </a:r>
                      <a:endParaRPr lang="en-US" sz="22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>
                    <a:solidFill>
                      <a:srgbClr val="634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900">
                        <a:effectLst/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r>
                        <a:rPr lang="en-US" sz="22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 </a:t>
                      </a:r>
                      <a:endParaRPr lang="th-TH" sz="2900" dirty="0"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extLst>
                  <a:ext uri="{0D108BD9-81ED-4DB2-BD59-A6C34878D82A}">
                    <a16:rowId xmlns:a16="http://schemas.microsoft.com/office/drawing/2014/main" val="819769597"/>
                  </a:ext>
                </a:extLst>
              </a:tr>
              <a:tr h="9835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ตรวจสอบความถูกต้องของงานวิจัย</a:t>
                      </a:r>
                      <a:endParaRPr lang="en-US" sz="22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>
                    <a:solidFill>
                      <a:srgbClr val="634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900">
                        <a:effectLst/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r>
                        <a:rPr lang="en-US" sz="22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 </a:t>
                      </a:r>
                      <a:endParaRPr lang="th-TH" sz="2900" dirty="0"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extLst>
                  <a:ext uri="{0D108BD9-81ED-4DB2-BD59-A6C34878D82A}">
                    <a16:rowId xmlns:a16="http://schemas.microsoft.com/office/drawing/2014/main" val="4165400549"/>
                  </a:ext>
                </a:extLst>
              </a:tr>
              <a:tr h="980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6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ส่งต้นฉบับผลงานที่สมบูรณ์</a:t>
                      </a:r>
                      <a:endParaRPr lang="en-US" sz="2200" dirty="0">
                        <a:effectLst/>
                        <a:latin typeface="TH Sarabun New" panose="020B0500040200020003" pitchFamily="34" charset="-34"/>
                        <a:ea typeface="Times New Roman" panose="02020603050405020304" pitchFamily="18" charset="0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>
                    <a:solidFill>
                      <a:srgbClr val="634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900">
                        <a:effectLst/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P</a:t>
                      </a:r>
                      <a:r>
                        <a:rPr lang="en-US" sz="2200" dirty="0">
                          <a:effectLst/>
                          <a:latin typeface="Wingdings 2" panose="05020102010507070707" pitchFamily="18" charset="2"/>
                          <a:cs typeface="TH Sarabun New" panose="020B0500040200020003" pitchFamily="34" charset="-34"/>
                        </a:rPr>
                        <a:t> </a:t>
                      </a:r>
                      <a:endParaRPr lang="th-TH" sz="2900" dirty="0">
                        <a:latin typeface="Wingdings 2" panose="05020102010507070707" pitchFamily="18" charset="2"/>
                        <a:cs typeface="TH Sarabun New" panose="020B0500040200020003" pitchFamily="34" charset="-34"/>
                      </a:endParaRPr>
                    </a:p>
                  </a:txBody>
                  <a:tcPr marL="101292" marR="101292" marT="101292" marB="101292"/>
                </a:tc>
                <a:extLst>
                  <a:ext uri="{0D108BD9-81ED-4DB2-BD59-A6C34878D82A}">
                    <a16:rowId xmlns:a16="http://schemas.microsoft.com/office/drawing/2014/main" val="24633675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36D72F9-C695-4868-BBC7-08A38DE2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3776663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2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3FFA94F7-D5F5-4102-99BD-8DA1E900B48C}" vid="{C86E5BF6-92A9-46F5-BF1F-6F080E0701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Free-Cosmos-PPT-Template</Template>
  <TotalTime>124</TotalTime>
  <Words>344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TH Sarabun New</vt:lpstr>
      <vt:lpstr>Times New Roman</vt:lpstr>
      <vt:lpstr>Wingdings 2</vt:lpstr>
      <vt:lpstr>Office Theme</vt:lpstr>
      <vt:lpstr>วาดหมู่ดาวราศีและประมาณค่า หาระยะห่างระหว่างดาว</vt:lpstr>
      <vt:lpstr>ที่มาและความสำคัญของปัญหา</vt:lpstr>
      <vt:lpstr>วัตถุประสงค์</vt:lpstr>
      <vt:lpstr>สมมุติฐาน</vt:lpstr>
      <vt:lpstr>ขั้นตอนการดำเนินงาน</vt:lpstr>
      <vt:lpstr>ประโยชน์ที่คาดว่าจะได้รับ</vt:lpstr>
      <vt:lpstr>เครื่องมือที่ใช้</vt:lpstr>
      <vt:lpstr>ประโยชน์ที่คาดว่าจะได้รับ</vt:lpstr>
      <vt:lpstr>ระยะเวลาการดำเนินงาน</vt:lpstr>
      <vt:lpstr>ผลการทดลอง</vt:lpstr>
      <vt:lpstr>ผลการทดลอง</vt:lpstr>
      <vt:lpstr>สรุปผลและอภิปราย</vt:lpstr>
      <vt:lpstr>สมาชิกในกลุ่ม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การประมาณค่าระยะทาง ระหว่างหมู่ดาวเพื่อวาดเป็นดาวราศี</dc:title>
  <dc:creator>ฐิติกร ฉ่ำน้อย</dc:creator>
  <cp:lastModifiedBy>Kasinbadee Wongthongluea</cp:lastModifiedBy>
  <cp:revision>17</cp:revision>
  <dcterms:created xsi:type="dcterms:W3CDTF">2018-07-17T20:08:20Z</dcterms:created>
  <dcterms:modified xsi:type="dcterms:W3CDTF">2018-07-18T06:48:33Z</dcterms:modified>
</cp:coreProperties>
</file>