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6" r:id="rId10"/>
    <p:sldId id="263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224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aymentsdata.cms.gov/dataset/General-Payment-Data-Detailed-Dataset-2017-Reporti/a3u6-h38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C6D0293-A60E-834F-B185-030A6B9013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34703" r="9090" b="17514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3479182-6B94-A746-AF4D-7186DB6EA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 dirty="0"/>
              <a:t>Project 3 | Sunshine data + predictive analytics </a:t>
            </a:r>
          </a:p>
          <a:p>
            <a:r>
              <a:rPr lang="en-US" dirty="0"/>
              <a:t>Orthofix international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37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D769E2-0747-4394-A02E-D286971D9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C15543-9D0D-492A-8701-D6D3986AE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26DC3-378F-4692-A55B-F54DDA772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25141E-D7CC-4B46-BD5C-558F254A2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0551E9-D60E-4CB0-9518-F34F5235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78BAD1-3B1A-4FA8-9EE7-FF736F5B6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AE55F6-7358-4C83-9B8F-28E67D38F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D28A91E-A641-4E45-825C-8A61FA6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9C2178A-05FC-4F45-904F-21067DA21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94E1560-AEA5-4A5A-97AB-218E0B795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B4A5C9-2B8A-4B53-8853-5A4F7B76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A23674-C9EA-43DC-BC84-292A36F8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742E62-D0CA-4DEC-815B-5ED27845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DD3D29-FB68-4A1C-B0DE-CAF42F284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822E8D-300D-45E7-9F98-BDEC74361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6AF491-AF58-4D3E-8AE6-8D851803D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50D8A4E-61E3-4B28-94FB-7F0C032F3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187CEFC-9032-481B-B8CA-A323593D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CB87468-9225-4E6A-A5B7-B47F08B34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F8E0E9-7537-B04A-96A6-F5486FCD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Approach 1: Linear Regression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F455B0-B6A7-4415-B21A-9F1F1B8CB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Payment Analysis off all types of payments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Vs.</a:t>
            </a:r>
          </a:p>
          <a:p>
            <a:r>
              <a:rPr lang="en-US" dirty="0">
                <a:solidFill>
                  <a:schemeClr val="bg1"/>
                </a:solidFill>
              </a:rPr>
              <a:t>Payment Analysis of Royalties Payments</a:t>
            </a:r>
          </a:p>
          <a:p>
            <a:r>
              <a:rPr lang="en-US" dirty="0">
                <a:solidFill>
                  <a:schemeClr val="bg1"/>
                </a:solidFill>
              </a:rPr>
              <a:t>Conclusion: Not a good linear progression model for predicting spend on royalties alone.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2EC03A-42DD-164F-A4A6-C0E03D5EB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" r="3877"/>
          <a:stretch/>
        </p:blipFill>
        <p:spPr>
          <a:xfrm>
            <a:off x="7418226" y="645107"/>
            <a:ext cx="4125317" cy="271038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296B8E7-1A3F-4C7F-A120-29E90E593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A980D1-63A9-134A-9C77-B980DBC37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872" r="4" b="4"/>
          <a:stretch/>
        </p:blipFill>
        <p:spPr>
          <a:xfrm>
            <a:off x="7418226" y="3520086"/>
            <a:ext cx="4125317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D33-C6DF-A547-A533-1F3A1C64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26E-A052-B141-AF2B-158EAF183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regression model was developed to answer the following prediction: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Given a month, will the payment amounts increase or decrease? </a:t>
            </a:r>
          </a:p>
          <a:p>
            <a:r>
              <a:rPr lang="en-US" dirty="0">
                <a:solidFill>
                  <a:schemeClr val="tx1"/>
                </a:solidFill>
              </a:rPr>
              <a:t>The mean accuracy score on the test dataset was 0.88 = 88%</a:t>
            </a:r>
          </a:p>
          <a:p>
            <a:r>
              <a:rPr lang="en-US" dirty="0">
                <a:solidFill>
                  <a:schemeClr val="tx1"/>
                </a:solidFill>
              </a:rPr>
              <a:t>Conclusion: We were able to develop a model to predict whether or not the amount spent would increase/decrease w/ high accuracy </a:t>
            </a:r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but we believe this predictor alone is not enough to provide meaningful insight.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30161" b="-130161"/>
          <a:stretch>
            <a:fillRect/>
          </a:stretch>
        </p:blipFill>
        <p:spPr>
          <a:xfrm>
            <a:off x="6221044" y="1743409"/>
            <a:ext cx="4824412" cy="3416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37" y="4407641"/>
            <a:ext cx="5222892" cy="8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E7FF-93B7-3C43-9C7E-6C639917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3: Time Series </a:t>
            </a:r>
            <a:r>
              <a:rPr lang="en-US" dirty="0" err="1"/>
              <a:t>Arima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943C-9CDC-5447-9E2B-3EF3727C5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1B837-134C-1446-88A8-62E4EEBF219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Moving Average. A model that uses the dependency between an observation and a residual error from a moving average model applied to lagged observations.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4D96-B636-AB4B-B629-70F02F815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BA6664-79AD-724E-900E-AB131F44549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Autoregression. A model that uses the dependent relationship between an observation and some number of lagged observations.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D533A8-A9C1-D941-A23E-889F332B9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DD43A8-33DB-E14D-8D6C-42639CC4317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Integrated. The use of differencing of raw observations (e.g. subtracting an observation from an observation at the previous time step) in order to make the time series stationary.</a:t>
            </a:r>
          </a:p>
        </p:txBody>
      </p:sp>
    </p:spTree>
    <p:extLst>
      <p:ext uri="{BB962C8B-B14F-4D97-AF65-F5344CB8AC3E}">
        <p14:creationId xmlns:p14="http://schemas.microsoft.com/office/powerpoint/2010/main" val="392755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D769E2-0747-4394-A02E-D286971D9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15543-9D0D-492A-8701-D6D3986AE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726DC3-378F-4692-A55B-F54DDA772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25141E-D7CC-4B46-BD5C-558F254A2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90551E9-D60E-4CB0-9518-F34F5235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78BAD1-3B1A-4FA8-9EE7-FF736F5B6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AE55F6-7358-4C83-9B8F-28E67D38F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D28A91E-A641-4E45-825C-8A61FA6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2178A-05FC-4F45-904F-21067DA21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94E1560-AEA5-4A5A-97AB-218E0B795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4A5C9-2B8A-4B53-8853-5A4F7B76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A23674-C9EA-43DC-BC84-292A36F8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742E62-D0CA-4DEC-815B-5ED27845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DD3D29-FB68-4A1C-B0DE-CAF42F284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4822E8D-300D-45E7-9F98-BDEC74361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6AF491-AF58-4D3E-8AE6-8D851803D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50D8A4E-61E3-4B28-94FB-7F0C032F3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187CEFC-9032-481B-B8CA-A323593D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CB87468-9225-4E6A-A5B7-B47F08B34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E2C991-539B-5647-AE76-5A33B6E2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Approach 3: Continued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37A85E-2783-4773-91A4-7A694040B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Look at the pattern and trend.</a:t>
            </a:r>
          </a:p>
          <a:p>
            <a:r>
              <a:rPr lang="en-US" dirty="0">
                <a:solidFill>
                  <a:schemeClr val="bg1"/>
                </a:solidFill>
              </a:rPr>
              <a:t>Blue line is the Projection</a:t>
            </a:r>
          </a:p>
        </p:txBody>
      </p:sp>
      <p:pic>
        <p:nvPicPr>
          <p:cNvPr id="11" name="Content Placeholder 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9527074-F2AA-5E41-8CAD-3DCA46AA5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79" r="-3" b="10003"/>
          <a:stretch/>
        </p:blipFill>
        <p:spPr>
          <a:xfrm>
            <a:off x="7418226" y="645107"/>
            <a:ext cx="4125317" cy="271038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296B8E7-1A3F-4C7F-A120-29E90E593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FB646FE4-8496-AB49-9175-ECB1400DC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12209" r="-3" b="13967"/>
          <a:stretch/>
        </p:blipFill>
        <p:spPr>
          <a:xfrm>
            <a:off x="7418226" y="3520086"/>
            <a:ext cx="4125317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1A05-6EAA-3D46-A882-23DA2E47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424D6-509B-0244-BCF4-C70F1CDDE5E4}"/>
              </a:ext>
            </a:extLst>
          </p:cNvPr>
          <p:cNvSpPr txBox="1"/>
          <p:nvPr/>
        </p:nvSpPr>
        <p:spPr>
          <a:xfrm>
            <a:off x="1048871" y="2626659"/>
            <a:ext cx="10578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Sunshine Act – government regulation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Sunshine Act, a.k.a. the National Physician Payment Transparency Program (Open Payments), is a section of the Patient Protection and Affordable Care Act of 2010. It requires pharmaceutical and medical device companies report certain payments to the Federal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Pain Points with this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CMS Government open-sourced data site is very clunky and hard to navigate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Open-sourced data is not uniform and/or cleaned very well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Its hard for a user to get a quick answer re: physician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 Check for a company to see what they paid a physician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purposes of this MVP we selected Orthofix International with payment period of 2017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 3700 records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7967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BC584-61BD-5C4C-8DEF-C4D9FC0A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3621-F546-264E-86A6-BA14CC71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hlinkClick r:id="rId3"/>
              </a:rPr>
              <a:t>https://openpaymentsdata.cms.gov/dataset/General-Payment-Data-Detailed-Dataset-2017-Reporti/a3u6-h38p</a:t>
            </a:r>
            <a:endParaRPr lang="en-US" sz="1800" dirty="0"/>
          </a:p>
          <a:p>
            <a:r>
              <a:rPr lang="en-US" sz="18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CSV Export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55E90-DC05-9742-885A-87F3D0F6E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25" y="1113063"/>
            <a:ext cx="467551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24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r>
              <a:rPr lang="en-US" dirty="0"/>
              <a:t>Preview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48DC04-043D-3A4F-8620-00F4F3AE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49" y="1113063"/>
            <a:ext cx="569693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3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28E2-0F5E-4A40-97A6-BBCC56B3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3E2E-F8FA-7042-8B97-A96C87F3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 </a:t>
            </a:r>
          </a:p>
          <a:p>
            <a:pPr lvl="1"/>
            <a:r>
              <a:rPr lang="en-US" dirty="0"/>
              <a:t>Time series regression</a:t>
            </a:r>
          </a:p>
          <a:p>
            <a:pPr lvl="2"/>
            <a:r>
              <a:rPr lang="en-US" dirty="0"/>
              <a:t>ETL</a:t>
            </a:r>
          </a:p>
          <a:p>
            <a:pPr lvl="2"/>
            <a:r>
              <a:rPr lang="en-US" dirty="0"/>
              <a:t>DB Set Up</a:t>
            </a:r>
          </a:p>
          <a:p>
            <a:r>
              <a:rPr lang="en-US" dirty="0"/>
              <a:t>Omar</a:t>
            </a:r>
          </a:p>
          <a:p>
            <a:pPr lvl="1"/>
            <a:r>
              <a:rPr lang="en-US" dirty="0"/>
              <a:t>Middle &amp; Front-end</a:t>
            </a:r>
          </a:p>
          <a:p>
            <a:pPr lvl="2"/>
            <a:r>
              <a:rPr lang="en-US" dirty="0"/>
              <a:t>Flask App</a:t>
            </a:r>
          </a:p>
          <a:p>
            <a:pPr lvl="2"/>
            <a:r>
              <a:rPr lang="en-US" dirty="0"/>
              <a:t>Python Script</a:t>
            </a:r>
          </a:p>
          <a:p>
            <a:pPr lvl="2"/>
            <a:r>
              <a:rPr lang="en-US" dirty="0"/>
              <a:t>Pie Plot &amp; table viz</a:t>
            </a:r>
          </a:p>
          <a:p>
            <a:r>
              <a:rPr lang="en-US" dirty="0"/>
              <a:t>Grant</a:t>
            </a:r>
          </a:p>
          <a:p>
            <a:pPr lvl="1"/>
            <a:r>
              <a:rPr lang="en-US" dirty="0"/>
              <a:t>Linear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/>
              <a:t>Python, </a:t>
            </a:r>
            <a:r>
              <a:rPr lang="en-US" dirty="0" err="1"/>
              <a:t>Matplot</a:t>
            </a:r>
            <a:r>
              <a:rPr lang="en-US" dirty="0"/>
              <a:t>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A9D-3A50-7D46-8591-C785A830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&amp; obstacles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73ACD-8F89-3647-945A-5E2B82359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&amp; Resource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newly learned and underdeveloped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8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C39E-D604-4B4A-8184-BF9A4E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tech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D0572-BEA2-5740-B2C8-2D032D87F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Pandas - </a:t>
            </a:r>
            <a:r>
              <a:rPr lang="en-US" dirty="0" err="1"/>
              <a:t>etl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Matplot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2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C2E0BD-B350-B042-98D8-4D850182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8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2C062-32E4-0947-8A2A-FF3FC575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High-level approach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694E-FA76-6645-B151-B905ED53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75DF0-5CF5-FE43-BD3B-C73631CB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146447"/>
            <a:ext cx="6470907" cy="45619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714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PowerPoint Presentation</vt:lpstr>
      <vt:lpstr>overview</vt:lpstr>
      <vt:lpstr>Data Sources</vt:lpstr>
      <vt:lpstr>App</vt:lpstr>
      <vt:lpstr>team roles</vt:lpstr>
      <vt:lpstr>lessons learned &amp; obstacles</vt:lpstr>
      <vt:lpstr>leveraged tech</vt:lpstr>
      <vt:lpstr>Models</vt:lpstr>
      <vt:lpstr>High-level approach</vt:lpstr>
      <vt:lpstr>Approach 1: Linear Regression</vt:lpstr>
      <vt:lpstr>Approach 2: Logistic Regression</vt:lpstr>
      <vt:lpstr>Approach 3: Time Series Arima</vt:lpstr>
      <vt:lpstr>Approach 3: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Hewlett</dc:creator>
  <cp:lastModifiedBy>Grant Hewlett</cp:lastModifiedBy>
  <cp:revision>1</cp:revision>
  <dcterms:created xsi:type="dcterms:W3CDTF">2019-04-27T14:49:40Z</dcterms:created>
  <dcterms:modified xsi:type="dcterms:W3CDTF">2019-04-27T14:49:47Z</dcterms:modified>
</cp:coreProperties>
</file>