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java.util.regex</a:t>
            </a:r>
            <a:r>
              <a:rPr lang="en-US" b="1" dirty="0">
                <a:latin typeface="Consolas" panose="020B0609020204030204" pitchFamily="49" charset="0"/>
              </a:rPr>
              <a:t>.*;</a:t>
            </a:r>
          </a:p>
          <a:p>
            <a:pPr defTabSz="914309">
              <a:spcAft>
                <a:spcPts val="0"/>
              </a:spcAft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Appl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</a:t>
            </a:r>
            <a:r>
              <a:rPr lang="en-US" dirty="0">
                <a:latin typeface="Consolas" panose="020B0609020204030204" pitchFamily="49" charset="0"/>
              </a:rPr>
              <a:t>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//String pattern = "[a-z]+";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//String text = "Now is the time";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//String pattern = "&lt;.*&gt;";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//String pattern = "&lt;[^&gt;]*&gt;";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//String text = "&lt;p&gt;&lt;b&gt;Beginning with bold text&lt;/b&gt; next, text body,&lt;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&gt;italic text&lt;/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&gt; end of text.&lt;/p&gt;";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sv-SE" dirty="0">
                <a:latin typeface="Consolas" panose="020B0609020204030204" pitchFamily="49" charset="0"/>
              </a:rPr>
              <a:t>String </a:t>
            </a:r>
            <a:r>
              <a:rPr lang="sv-SE" dirty="0" err="1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sv-SE" dirty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2A00FF"/>
                </a:solidFill>
                <a:latin typeface="Consolas" panose="020B0609020204030204" pitchFamily="49" charset="0"/>
              </a:rPr>
              <a:t>"\\w+(\\.\\w+)*@(\\w+\\.)+\\w+"</a:t>
            </a:r>
            <a:r>
              <a:rPr lang="sv-SE" dirty="0">
                <a:latin typeface="Consolas" panose="020B0609020204030204" pitchFamily="49" charset="0"/>
              </a:rPr>
              <a:t>;</a:t>
            </a:r>
          </a:p>
          <a:p>
            <a:pPr marL="533400"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my.mail@ua.ua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8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Pattern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Pattern.</a:t>
            </a:r>
            <a:r>
              <a:rPr lang="en-US" i="1" dirty="0" err="1">
                <a:latin typeface="Consolas" panose="020B0609020204030204" pitchFamily="49" charset="0"/>
              </a:rPr>
              <a:t>compile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en-US" i="1" dirty="0">
                <a:latin typeface="Consolas" panose="020B0609020204030204" pitchFamily="49" charset="0"/>
              </a:rPr>
              <a:t>);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Matcher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</a:rPr>
              <a:t>.matcher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57200" defTabSz="914309">
              <a:spcAft>
                <a:spcPts val="0"/>
              </a:spcAft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marL="457200"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.matches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"Matches the entire text string"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.reset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dirty="0" err="1">
                <a:latin typeface="Consolas" panose="020B0609020204030204" pitchFamily="49" charset="0"/>
              </a:rPr>
              <a:t>.substring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.start</a:t>
            </a:r>
            <a:r>
              <a:rPr lang="en-US" dirty="0">
                <a:latin typeface="Consolas" panose="020B0609020204030204" pitchFamily="49" charset="0"/>
              </a:rPr>
              <a:t>(),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.end</a:t>
            </a:r>
            <a:r>
              <a:rPr lang="en-US" dirty="0">
                <a:latin typeface="Consolas" panose="020B0609020204030204" pitchFamily="49" charset="0"/>
              </a:rPr>
              <a:t>())+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57200"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266700"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9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309">
              <a:spcAft>
                <a:spcPts val="0"/>
              </a:spcAft>
              <a:defRPr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regular expression</a:t>
            </a:r>
            <a:r>
              <a:rPr lang="en-US" altLang="en-US" sz="2400" dirty="0"/>
              <a:t> is a kind of pattern that can be applied to text (</a:t>
            </a:r>
            <a:r>
              <a:rPr lang="en-US" altLang="en-US" sz="2400" dirty="0">
                <a:solidFill>
                  <a:schemeClr val="hlink"/>
                </a:solidFill>
              </a:rPr>
              <a:t>Strings</a:t>
            </a:r>
            <a:r>
              <a:rPr lang="en-US" altLang="en-US" sz="2400" dirty="0"/>
              <a:t>, in Java)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altLang="en-US" sz="2400" dirty="0"/>
              <a:t>A regular expression either </a:t>
            </a:r>
            <a:r>
              <a:rPr lang="en-US" altLang="en-US" sz="2400" dirty="0">
                <a:solidFill>
                  <a:schemeClr val="hlink"/>
                </a:solidFill>
              </a:rPr>
              <a:t>matches</a:t>
            </a:r>
            <a:r>
              <a:rPr lang="en-US" altLang="en-US" sz="2400" dirty="0"/>
              <a:t> the text (or </a:t>
            </a:r>
            <a:r>
              <a:rPr lang="en-US" altLang="en-US" sz="2400" dirty="0">
                <a:solidFill>
                  <a:schemeClr val="hlink"/>
                </a:solidFill>
              </a:rPr>
              <a:t>part</a:t>
            </a:r>
            <a:r>
              <a:rPr lang="en-US" altLang="en-US" sz="2400" dirty="0"/>
              <a:t> of the text), or it fails to match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altLang="en-US" sz="2400" dirty="0"/>
              <a:t>If a regular expression matches a part of the text, then you can easily </a:t>
            </a:r>
            <a:r>
              <a:rPr lang="en-US" altLang="en-US" sz="2400" b="1" dirty="0">
                <a:solidFill>
                  <a:schemeClr val="hlink"/>
                </a:solidFill>
              </a:rPr>
              <a:t>find</a:t>
            </a:r>
            <a:r>
              <a:rPr lang="en-US" altLang="en-US" sz="2400" dirty="0"/>
              <a:t> out which part</a:t>
            </a:r>
          </a:p>
          <a:p>
            <a:pPr marL="541338" lvl="2" indent="-228600" defTabSz="914309">
              <a:spcAft>
                <a:spcPts val="0"/>
              </a:spcAft>
              <a:defRPr/>
            </a:pPr>
            <a:r>
              <a:rPr lang="en-US" altLang="en-US" dirty="0"/>
              <a:t>Beginning with Java 1.4, Java has a regular expression package, </a:t>
            </a:r>
            <a:r>
              <a:rPr lang="en-US" altLang="en-US" dirty="0" err="1">
                <a:solidFill>
                  <a:schemeClr val="hlink"/>
                </a:solidFill>
              </a:rPr>
              <a:t>java.util.regex</a:t>
            </a:r>
            <a:endParaRPr lang="en-US" altLang="en-US" dirty="0">
              <a:solidFill>
                <a:schemeClr val="hlink"/>
              </a:solidFill>
            </a:endParaRPr>
          </a:p>
          <a:p>
            <a:pPr defTabSz="914309">
              <a:spcAft>
                <a:spcPts val="0"/>
              </a:spcAft>
              <a:defRPr/>
            </a:pPr>
            <a:r>
              <a:rPr lang="en-US" altLang="en-US" sz="2400" dirty="0"/>
              <a:t>The regular expression </a:t>
            </a:r>
            <a:r>
              <a:rPr lang="en-US" altLang="en-US" sz="2400" dirty="0">
                <a:solidFill>
                  <a:schemeClr val="hlink"/>
                </a:solidFill>
              </a:rPr>
              <a:t>"[a-z]+"</a:t>
            </a:r>
            <a:r>
              <a:rPr lang="en-US" altLang="en-US" sz="2400" dirty="0"/>
              <a:t> will match a sequence of one or more lowercase letters</a:t>
            </a:r>
          </a:p>
          <a:p>
            <a:pPr marL="541338" lvl="2" indent="-228600" defTabSz="914309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hlink"/>
                </a:solidFill>
              </a:rPr>
              <a:t>[a-z]</a:t>
            </a:r>
            <a:r>
              <a:rPr lang="en-US" altLang="en-US" dirty="0"/>
              <a:t> means any character from </a:t>
            </a:r>
            <a:r>
              <a:rPr lang="en-US" altLang="en-US" dirty="0">
                <a:solidFill>
                  <a:schemeClr val="hlink"/>
                </a:solidFill>
              </a:rPr>
              <a:t>a</a:t>
            </a:r>
            <a:r>
              <a:rPr lang="en-US" altLang="en-US" dirty="0"/>
              <a:t> through </a:t>
            </a:r>
            <a:r>
              <a:rPr lang="en-US" altLang="en-US" dirty="0">
                <a:solidFill>
                  <a:schemeClr val="hlink"/>
                </a:solidFill>
              </a:rPr>
              <a:t>z</a:t>
            </a:r>
            <a:r>
              <a:rPr lang="en-US" altLang="en-US" dirty="0"/>
              <a:t>, inclusive</a:t>
            </a:r>
          </a:p>
          <a:p>
            <a:pPr marL="541338" lvl="2" indent="-228600" defTabSz="914309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hlink"/>
                </a:solidFill>
              </a:rPr>
              <a:t>+</a:t>
            </a:r>
            <a:r>
              <a:rPr lang="en-US" altLang="en-US" dirty="0"/>
              <a:t> means “one or more”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6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914309">
              <a:lnSpc>
                <a:spcPct val="105000"/>
              </a:lnSpc>
              <a:spcAft>
                <a:spcPts val="0"/>
              </a:spcAft>
              <a:defRPr/>
            </a:pPr>
            <a:r>
              <a:rPr lang="en-US" altLang="en-US" sz="2400" dirty="0"/>
              <a:t>Suppose we apply</a:t>
            </a:r>
            <a:r>
              <a:rPr lang="en-US" altLang="en-US" sz="2400" b="1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this</a:t>
            </a:r>
            <a:r>
              <a:rPr lang="en-US" altLang="en-US" sz="2400" b="1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pattern to the String</a:t>
            </a:r>
          </a:p>
          <a:p>
            <a:pPr defTabSz="914309">
              <a:lnSpc>
                <a:spcPct val="105000"/>
              </a:lnSpc>
              <a:spcAft>
                <a:spcPts val="0"/>
              </a:spcAft>
              <a:buNone/>
              <a:defRPr/>
            </a:pPr>
            <a:r>
              <a:rPr lang="en-US" altLang="en-US" sz="2400" dirty="0">
                <a:solidFill>
                  <a:srgbClr val="336600"/>
                </a:solidFill>
              </a:rPr>
              <a:t>	</a:t>
            </a:r>
            <a:r>
              <a:rPr lang="en-US" altLang="en-US" sz="2400" dirty="0">
                <a:solidFill>
                  <a:srgbClr val="0033CC"/>
                </a:solidFill>
              </a:rPr>
              <a:t>"Now is the time"</a:t>
            </a:r>
          </a:p>
          <a:p>
            <a:pPr defTabSz="914309">
              <a:lnSpc>
                <a:spcPct val="105000"/>
              </a:lnSpc>
              <a:spcAft>
                <a:spcPts val="0"/>
              </a:spcAft>
              <a:defRPr/>
            </a:pPr>
            <a:r>
              <a:rPr lang="en-US" altLang="en-US" sz="2400" dirty="0"/>
              <a:t>First, you must </a:t>
            </a:r>
            <a:r>
              <a:rPr lang="en-US" altLang="en-US" sz="2400" i="1" dirty="0"/>
              <a:t>compile</a:t>
            </a:r>
            <a:r>
              <a:rPr lang="en-US" altLang="en-US" sz="2400" dirty="0"/>
              <a:t> the pattern</a:t>
            </a:r>
          </a:p>
          <a:p>
            <a:pPr marL="742950" lvl="1" defTabSz="914309">
              <a:lnSpc>
                <a:spcPct val="105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.*;</a:t>
            </a:r>
          </a:p>
          <a:p>
            <a:pPr marL="742950" lvl="1" defTabSz="914309">
              <a:lnSpc>
                <a:spcPct val="105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Pattern p =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Pattern.compile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</a:rPr>
              <a:t>"[a-z]+"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);</a:t>
            </a:r>
          </a:p>
          <a:p>
            <a:pPr defTabSz="914309">
              <a:lnSpc>
                <a:spcPct val="105000"/>
              </a:lnSpc>
              <a:spcAft>
                <a:spcPts val="0"/>
              </a:spcAft>
              <a:defRPr/>
            </a:pPr>
            <a:r>
              <a:rPr lang="en-US" altLang="en-US" sz="2400" dirty="0"/>
              <a:t>Next, you must create a </a:t>
            </a:r>
            <a:r>
              <a:rPr lang="en-US" altLang="en-US" sz="2400" i="1" dirty="0"/>
              <a:t>matcher</a:t>
            </a:r>
            <a:r>
              <a:rPr lang="en-US" altLang="en-US" sz="2400" dirty="0"/>
              <a:t> for a specific piece of text by sending a message to your pattern</a:t>
            </a:r>
          </a:p>
          <a:p>
            <a:pPr marL="742950" lvl="1" defTabSz="914309">
              <a:lnSpc>
                <a:spcPct val="105000"/>
              </a:lnSpc>
              <a:spcAft>
                <a:spcPts val="0"/>
              </a:spcAft>
              <a:buFontTx/>
              <a:buChar char=" "/>
              <a:defRPr/>
            </a:pP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Matcher m = </a:t>
            </a:r>
            <a:r>
              <a:rPr lang="en-US" altLang="en-US" sz="2400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p.matcher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33CC"/>
                </a:solidFill>
              </a:rPr>
              <a:t>"Now is the time"</a:t>
            </a:r>
            <a:r>
              <a:rPr lang="en-US" altLang="en-US" sz="2400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2400" dirty="0">
                <a:solidFill>
                  <a:schemeClr val="accent5"/>
                </a:solidFill>
              </a:rPr>
              <a:t>;</a:t>
            </a:r>
          </a:p>
          <a:p>
            <a:pPr defTabSz="914309">
              <a:lnSpc>
                <a:spcPct val="105000"/>
              </a:lnSpc>
              <a:spcAft>
                <a:spcPts val="0"/>
              </a:spcAft>
              <a:defRPr/>
            </a:pPr>
            <a:r>
              <a:rPr lang="en-US" altLang="en-US" sz="2400" dirty="0"/>
              <a:t>Neither </a:t>
            </a:r>
            <a:r>
              <a:rPr lang="en-US" altLang="en-US" sz="2400" dirty="0">
                <a:solidFill>
                  <a:schemeClr val="hlink"/>
                </a:solidFill>
              </a:rPr>
              <a:t>Pattern</a:t>
            </a:r>
            <a:r>
              <a:rPr lang="en-US" altLang="en-US" sz="2400" dirty="0"/>
              <a:t> nor </a:t>
            </a:r>
            <a:r>
              <a:rPr lang="en-US" altLang="en-US" sz="2400" dirty="0">
                <a:solidFill>
                  <a:schemeClr val="hlink"/>
                </a:solidFill>
              </a:rPr>
              <a:t>Matcher</a:t>
            </a:r>
            <a:r>
              <a:rPr lang="en-US" altLang="en-US" sz="2400" dirty="0"/>
              <a:t> has a public constructor; you create these by using methods in the </a:t>
            </a:r>
            <a:r>
              <a:rPr lang="en-US" altLang="en-US" sz="2400" dirty="0">
                <a:solidFill>
                  <a:schemeClr val="hlink"/>
                </a:solidFill>
              </a:rPr>
              <a:t>Pattern</a:t>
            </a:r>
            <a:r>
              <a:rPr lang="en-US" altLang="en-US" sz="2400" dirty="0"/>
              <a:t> class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06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309">
              <a:spcAft>
                <a:spcPts val="0"/>
              </a:spcAft>
              <a:buClr>
                <a:schemeClr val="bg2"/>
              </a:buClr>
              <a:defRPr/>
            </a:pPr>
            <a:r>
              <a:rPr lang="en-US" altLang="en-US" dirty="0"/>
              <a:t>Now that we have a matcher </a:t>
            </a:r>
            <a:r>
              <a:rPr lang="en-US" altLang="en-US" dirty="0">
                <a:solidFill>
                  <a:schemeClr val="hlink"/>
                </a:solidFill>
              </a:rPr>
              <a:t>m</a:t>
            </a:r>
            <a:r>
              <a:rPr lang="en-US" altLang="en-US" dirty="0"/>
              <a:t>: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342900" indent="-342900" defTabSz="914309"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m.matches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returns true if the pattern matches the entire text string, and false otherwise</a:t>
            </a:r>
          </a:p>
          <a:p>
            <a:pPr marL="342900" indent="-342900" defTabSz="914309"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m.lookingAt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returns true if the pattern matches at the beginning of the text string, and false otherwise</a:t>
            </a:r>
          </a:p>
          <a:p>
            <a:pPr marL="342900" indent="-342900" defTabSz="914309"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m.find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returns true if the pattern matches </a:t>
            </a:r>
            <a:r>
              <a:rPr lang="en-US" altLang="en-US" b="1" dirty="0">
                <a:solidFill>
                  <a:schemeClr val="accent4">
                    <a:lumMod val="10000"/>
                  </a:schemeClr>
                </a:solidFill>
              </a:rPr>
              <a:t>any part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of the text string, and false otherwise</a:t>
            </a:r>
          </a:p>
          <a:p>
            <a:pPr marL="361950" defTabSz="914309">
              <a:spcAft>
                <a:spcPts val="0"/>
              </a:spcAft>
              <a:buClr>
                <a:schemeClr val="bg2"/>
              </a:buClr>
              <a:defRPr/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If called again, </a:t>
            </a: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m.find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will start searching from where the last match was found</a:t>
            </a:r>
          </a:p>
          <a:p>
            <a:pPr marL="361950" defTabSz="914309">
              <a:spcAft>
                <a:spcPts val="0"/>
              </a:spcAft>
              <a:buClr>
                <a:schemeClr val="bg2"/>
              </a:buClr>
              <a:defRPr/>
            </a:pP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m.find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will return true for as many matches as there are </a:t>
            </a:r>
            <a:r>
              <a:rPr lang="en-US" altLang="en-US" dirty="0"/>
              <a:t>in the string; after that, it will return </a:t>
            </a:r>
            <a:r>
              <a:rPr lang="en-US" altLang="en-US" dirty="0">
                <a:solidFill>
                  <a:schemeClr val="hlink"/>
                </a:solidFill>
              </a:rPr>
              <a:t>false</a:t>
            </a:r>
            <a:r>
              <a:rPr lang="en-US" altLang="en-US" dirty="0"/>
              <a:t> </a:t>
            </a:r>
          </a:p>
          <a:p>
            <a:pPr marL="361950" defTabSz="914309">
              <a:spcAft>
                <a:spcPts val="0"/>
              </a:spcAft>
              <a:buClr>
                <a:schemeClr val="bg2"/>
              </a:buClr>
              <a:defRPr/>
            </a:pP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When </a:t>
            </a:r>
            <a:r>
              <a:rPr lang="en-US" altLang="en-US" dirty="0" err="1">
                <a:solidFill>
                  <a:schemeClr val="accent4">
                    <a:lumMod val="10000"/>
                  </a:schemeClr>
                </a:solidFill>
                <a:latin typeface="Consolas" panose="020B0609020204030204" pitchFamily="49" charset="0"/>
              </a:rPr>
              <a:t>m.find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returns false, matcher m will be </a:t>
            </a:r>
            <a:r>
              <a:rPr lang="en-US" altLang="en-US" i="1" dirty="0">
                <a:solidFill>
                  <a:schemeClr val="accent4">
                    <a:lumMod val="10000"/>
                  </a:schemeClr>
                </a:solidFill>
              </a:rPr>
              <a:t>reset</a:t>
            </a:r>
            <a:r>
              <a:rPr lang="en-US" altLang="en-US" dirty="0">
                <a:solidFill>
                  <a:schemeClr val="accent4">
                    <a:lumMod val="10000"/>
                  </a:schemeClr>
                </a:solidFill>
              </a:rPr>
              <a:t> to the beginning of the text string (and may be used 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java.util.regex</a:t>
            </a:r>
            <a:r>
              <a:rPr lang="en-US" b="1" dirty="0">
                <a:latin typeface="Consolas" panose="020B0609020204030204" pitchFamily="49" charset="0"/>
              </a:rPr>
              <a:t>.*;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Appl</a:t>
            </a: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 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"[a-z]+"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 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"Now is the time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     Pattern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Pattern.</a:t>
            </a:r>
            <a:r>
              <a:rPr lang="en-US" i="1" dirty="0" err="1">
                <a:latin typeface="Consolas" panose="020B0609020204030204" pitchFamily="49" charset="0"/>
              </a:rPr>
              <a:t>compile</a:t>
            </a:r>
            <a:r>
              <a:rPr lang="en-US" i="1" dirty="0"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pattern</a:t>
            </a:r>
            <a:r>
              <a:rPr lang="en-US" i="1" dirty="0">
                <a:latin typeface="Consolas" panose="020B0609020204030204" pitchFamily="49" charset="0"/>
              </a:rPr>
              <a:t>);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     Matcher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latin typeface="Consolas" panose="020B0609020204030204" pitchFamily="49" charset="0"/>
              </a:rPr>
              <a:t>.matcher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while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</a:rPr>
              <a:t>()) {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latin typeface="Consolas" panose="020B0609020204030204" pitchFamily="49" charset="0"/>
              </a:rPr>
              <a:t>.substring(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.start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latin typeface="Consolas" panose="020B0609020204030204" pitchFamily="49" charset="0"/>
              </a:rPr>
              <a:t>.end</a:t>
            </a:r>
            <a:r>
              <a:rPr lang="en-US" dirty="0">
                <a:latin typeface="Consolas" panose="020B0609020204030204" pitchFamily="49" charset="0"/>
              </a:rPr>
              <a:t>())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defTabSz="914309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4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defTabSz="914309" eaLnBrk="1" fontAlgn="auto" hangingPunct="1">
              <a:spcBef>
                <a:spcPct val="1500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 err="1">
                <a:solidFill>
                  <a:schemeClr val="hlink"/>
                </a:solidFill>
              </a:rPr>
              <a:t>abc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exactly </a:t>
            </a:r>
            <a:r>
              <a:rPr lang="en-US" altLang="en-US" sz="2400" dirty="0">
                <a:solidFill>
                  <a:schemeClr val="hlink"/>
                </a:solidFill>
              </a:rPr>
              <a:t>this sequence</a:t>
            </a:r>
            <a:r>
              <a:rPr lang="en-US" altLang="en-US" sz="2400" dirty="0"/>
              <a:t> of three letter</a:t>
            </a:r>
          </a:p>
          <a:p>
            <a:pPr defTabSz="914309" eaLnBrk="1" fontAlgn="auto" hangingPunct="1">
              <a:spcBef>
                <a:spcPct val="1500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altLang="en-US" sz="2400" dirty="0"/>
          </a:p>
          <a:p>
            <a:pPr defTabSz="914309" eaLnBrk="1" fontAlgn="auto" hangingPunct="1">
              <a:spcBef>
                <a:spcPct val="1500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[</a:t>
            </a:r>
            <a:r>
              <a:rPr lang="en-US" altLang="en-US" sz="2400" dirty="0" err="1">
                <a:solidFill>
                  <a:schemeClr val="hlink"/>
                </a:solidFill>
              </a:rPr>
              <a:t>abc</a:t>
            </a:r>
            <a:r>
              <a:rPr lang="en-US" altLang="en-US" sz="2400" dirty="0">
                <a:solidFill>
                  <a:schemeClr val="hlink"/>
                </a:solidFill>
              </a:rPr>
              <a:t>]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any </a:t>
            </a:r>
            <a:r>
              <a:rPr lang="en-US" altLang="en-US" sz="2400" i="1" dirty="0"/>
              <a:t>one</a:t>
            </a:r>
            <a:r>
              <a:rPr lang="en-US" altLang="en-US" sz="2400" dirty="0"/>
              <a:t> of the letters </a:t>
            </a:r>
            <a:r>
              <a:rPr lang="en-US" altLang="en-US" sz="2400" dirty="0">
                <a:solidFill>
                  <a:schemeClr val="hlink"/>
                </a:solidFill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hlink"/>
                </a:solidFill>
              </a:rPr>
              <a:t>b</a:t>
            </a:r>
            <a:r>
              <a:rPr lang="en-US" altLang="en-US" sz="2400" dirty="0"/>
              <a:t>, or </a:t>
            </a:r>
            <a:r>
              <a:rPr lang="en-US" altLang="en-US" sz="2400" dirty="0">
                <a:solidFill>
                  <a:schemeClr val="hlink"/>
                </a:solidFill>
              </a:rPr>
              <a:t>c</a:t>
            </a:r>
          </a:p>
          <a:p>
            <a:pPr defTabSz="914309" eaLnBrk="1" fontAlgn="auto" hangingPunct="1">
              <a:spcBef>
                <a:spcPct val="1500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altLang="en-US" sz="2400" dirty="0">
              <a:solidFill>
                <a:srgbClr val="FFFF7F"/>
              </a:solidFill>
            </a:endParaRPr>
          </a:p>
          <a:p>
            <a:pPr defTabSz="914309" eaLnBrk="1" fontAlgn="auto" hangingPunct="1">
              <a:spcBef>
                <a:spcPct val="1500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[^</a:t>
            </a:r>
            <a:r>
              <a:rPr lang="en-US" altLang="en-US" sz="2400" dirty="0" err="1">
                <a:solidFill>
                  <a:schemeClr val="hlink"/>
                </a:solidFill>
              </a:rPr>
              <a:t>abc</a:t>
            </a:r>
            <a:r>
              <a:rPr lang="en-US" altLang="en-US" sz="2400" dirty="0">
                <a:solidFill>
                  <a:schemeClr val="hlink"/>
                </a:solidFill>
              </a:rPr>
              <a:t>]</a:t>
            </a:r>
            <a:r>
              <a:rPr lang="en-US" alt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dirty="0"/>
              <a:t>any character </a:t>
            </a:r>
            <a:r>
              <a:rPr lang="en-US" altLang="en-US" sz="2400" i="1" dirty="0"/>
              <a:t>except</a:t>
            </a:r>
            <a:r>
              <a:rPr lang="en-US" altLang="en-US" sz="2400" dirty="0"/>
              <a:t> one of the letters </a:t>
            </a:r>
            <a:r>
              <a:rPr lang="en-US" altLang="en-US" sz="2400" dirty="0">
                <a:solidFill>
                  <a:schemeClr val="hlink"/>
                </a:solidFill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hlink"/>
                </a:solidFill>
              </a:rPr>
              <a:t>b</a:t>
            </a:r>
            <a:r>
              <a:rPr lang="en-US" altLang="en-US" sz="2400" dirty="0"/>
              <a:t>, or </a:t>
            </a:r>
            <a:r>
              <a:rPr lang="en-US" altLang="en-US" sz="2400" dirty="0">
                <a:solidFill>
                  <a:schemeClr val="hlink"/>
                </a:solidFill>
              </a:rPr>
              <a:t>c</a:t>
            </a:r>
          </a:p>
          <a:p>
            <a:pPr marL="742950" lvl="1" defTabSz="914309" eaLnBrk="1" fontAlgn="auto" hangingPunct="1">
              <a:spcBef>
                <a:spcPct val="15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			(immediately within an open bracket, </a:t>
            </a:r>
            <a:r>
              <a:rPr lang="en-US" altLang="en-US" sz="2400" b="1" dirty="0">
                <a:solidFill>
                  <a:schemeClr val="hlink"/>
                </a:solidFill>
              </a:rPr>
              <a:t>^</a:t>
            </a:r>
            <a:r>
              <a:rPr lang="en-US" altLang="en-US" sz="2400" dirty="0"/>
              <a:t> mean 			“not,” but anywhere else it just means the 			character </a:t>
            </a:r>
            <a:r>
              <a:rPr lang="en-US" altLang="en-US" sz="2400" b="1" dirty="0">
                <a:solidFill>
                  <a:schemeClr val="hlink"/>
                </a:solidFill>
              </a:rPr>
              <a:t>^</a:t>
            </a:r>
            <a:r>
              <a:rPr lang="en-US" altLang="en-US" sz="2400" dirty="0"/>
              <a:t>)</a:t>
            </a:r>
            <a:r>
              <a:rPr lang="en-US" altLang="en-US" sz="2400" b="1" dirty="0">
                <a:solidFill>
                  <a:srgbClr val="FFFF7F"/>
                </a:solidFill>
              </a:rPr>
              <a:t/>
            </a:r>
            <a:br>
              <a:rPr lang="en-US" altLang="en-US" sz="2400" b="1" dirty="0">
                <a:solidFill>
                  <a:srgbClr val="FFFF7F"/>
                </a:solidFill>
              </a:rPr>
            </a:br>
            <a:endParaRPr lang="en-US" altLang="en-US" sz="2400" dirty="0">
              <a:solidFill>
                <a:srgbClr val="FFFF7F"/>
              </a:solidFill>
            </a:endParaRPr>
          </a:p>
          <a:p>
            <a:pPr defTabSz="914309" eaLnBrk="1" fontAlgn="auto" hangingPunct="1">
              <a:spcBef>
                <a:spcPct val="1500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[a-z]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any </a:t>
            </a:r>
            <a:r>
              <a:rPr lang="en-US" altLang="en-US" sz="2400" i="1" dirty="0"/>
              <a:t>one</a:t>
            </a:r>
            <a:r>
              <a:rPr lang="en-US" altLang="en-US" sz="2400" dirty="0"/>
              <a:t> character from </a:t>
            </a:r>
            <a:r>
              <a:rPr lang="en-US" altLang="en-US" sz="2400" dirty="0">
                <a:solidFill>
                  <a:schemeClr val="hlink"/>
                </a:solidFill>
              </a:rPr>
              <a:t>a</a:t>
            </a:r>
            <a:r>
              <a:rPr lang="en-US" altLang="en-US" sz="2400" dirty="0"/>
              <a:t> through </a:t>
            </a:r>
            <a:r>
              <a:rPr lang="en-US" altLang="en-US" sz="2400" dirty="0">
                <a:solidFill>
                  <a:schemeClr val="hlink"/>
                </a:solidFill>
              </a:rPr>
              <a:t>z</a:t>
            </a:r>
            <a:r>
              <a:rPr lang="en-US" altLang="en-US" sz="2400" dirty="0"/>
              <a:t>, inclusive</a:t>
            </a:r>
            <a:br>
              <a:rPr lang="en-US" altLang="en-US" sz="2400" dirty="0"/>
            </a:br>
            <a:endParaRPr lang="en-US" altLang="en-US" sz="2400" dirty="0"/>
          </a:p>
          <a:p>
            <a:pPr defTabSz="914309" eaLnBrk="1" fontAlgn="auto" hangingPunct="1">
              <a:spcBef>
                <a:spcPct val="1500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[a-zA-Z0-9]	</a:t>
            </a:r>
            <a:r>
              <a:rPr lang="en-US" altLang="en-US" sz="2400" dirty="0"/>
              <a:t>any </a:t>
            </a:r>
            <a:r>
              <a:rPr lang="en-US" altLang="en-US" sz="2400" i="1" dirty="0"/>
              <a:t>one</a:t>
            </a:r>
            <a:r>
              <a:rPr lang="en-US" altLang="en-US" sz="2400" dirty="0"/>
              <a:t> letter or digit</a:t>
            </a:r>
          </a:p>
        </p:txBody>
      </p:sp>
    </p:spTree>
    <p:extLst>
      <p:ext uri="{BB962C8B-B14F-4D97-AF65-F5344CB8AC3E}">
        <p14:creationId xmlns:p14="http://schemas.microsoft.com/office/powerpoint/2010/main" val="173441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defTabSz="914309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2400" dirty="0"/>
              <a:t>If one pattern is </a:t>
            </a:r>
            <a:r>
              <a:rPr lang="en-US" altLang="en-US" sz="2400" dirty="0">
                <a:solidFill>
                  <a:schemeClr val="hlink"/>
                </a:solidFill>
              </a:rPr>
              <a:t>followed</a:t>
            </a:r>
            <a:r>
              <a:rPr lang="en-US" altLang="en-US" sz="2400" dirty="0"/>
              <a:t> by another, the two patterns must match consecutively</a:t>
            </a:r>
          </a:p>
          <a:p>
            <a:pPr marL="457200" lvl="2" indent="-228600" defTabSz="914309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dirty="0"/>
              <a:t>For example, </a:t>
            </a:r>
            <a:r>
              <a:rPr lang="en-US" altLang="en-US" dirty="0">
                <a:solidFill>
                  <a:schemeClr val="hlink"/>
                </a:solidFill>
              </a:rPr>
              <a:t>[A-</a:t>
            </a:r>
            <a:r>
              <a:rPr lang="en-US" altLang="en-US" dirty="0" err="1">
                <a:solidFill>
                  <a:schemeClr val="hlink"/>
                </a:solidFill>
              </a:rPr>
              <a:t>Za</a:t>
            </a:r>
            <a:r>
              <a:rPr lang="en-US" altLang="en-US" dirty="0">
                <a:solidFill>
                  <a:schemeClr val="hlink"/>
                </a:solidFill>
              </a:rPr>
              <a:t>-z]+[0-9]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will match one or more letters immediately followed by one digit</a:t>
            </a:r>
          </a:p>
          <a:p>
            <a:pPr marL="457200" lvl="2" indent="-228600" defTabSz="914309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2400" dirty="0"/>
              <a:t>The vertical bar, </a:t>
            </a:r>
            <a:r>
              <a:rPr lang="en-US" altLang="en-US" sz="2400" dirty="0">
                <a:solidFill>
                  <a:schemeClr val="hlink"/>
                </a:solidFill>
              </a:rPr>
              <a:t>|</a:t>
            </a:r>
            <a:r>
              <a:rPr lang="en-US" altLang="en-US" sz="2400" dirty="0"/>
              <a:t>, is used to separate alternatives</a:t>
            </a:r>
          </a:p>
          <a:p>
            <a:pPr marL="457200" lvl="2" indent="-228600" defTabSz="914309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dirty="0"/>
              <a:t>For example, the pattern </a:t>
            </a:r>
            <a:r>
              <a:rPr lang="en-US" altLang="en-US" dirty="0" err="1">
                <a:solidFill>
                  <a:schemeClr val="hlink"/>
                </a:solidFill>
              </a:rPr>
              <a:t>abc|xyz</a:t>
            </a:r>
            <a:r>
              <a:rPr lang="en-US" altLang="en-US" dirty="0"/>
              <a:t> will match either </a:t>
            </a:r>
            <a:r>
              <a:rPr lang="en-US" altLang="en-US" dirty="0" err="1">
                <a:solidFill>
                  <a:schemeClr val="hlink"/>
                </a:solidFill>
              </a:rPr>
              <a:t>abc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hlink"/>
                </a:solidFill>
              </a:rPr>
              <a:t>xyz</a:t>
            </a:r>
          </a:p>
          <a:p>
            <a:pPr marL="361950" defTabSz="914309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b="1" dirty="0">
                <a:solidFill>
                  <a:schemeClr val="hlink"/>
                </a:solidFill>
              </a:rPr>
              <a:t>?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optional, </a:t>
            </a: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dirty="0"/>
              <a:t> occurs once or not at all</a:t>
            </a:r>
            <a:endParaRPr lang="en-US" altLang="en-US" sz="2400" dirty="0">
              <a:solidFill>
                <a:srgbClr val="FFFF7F"/>
              </a:solidFill>
            </a:endParaRPr>
          </a:p>
          <a:p>
            <a:pPr marL="361950" defTabSz="914309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b="1" dirty="0">
                <a:solidFill>
                  <a:schemeClr val="hlink"/>
                </a:solidFill>
              </a:rPr>
              <a:t>*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dirty="0"/>
              <a:t> occurs zero or more times</a:t>
            </a:r>
            <a:endParaRPr lang="en-US" altLang="en-US" sz="2400" dirty="0">
              <a:solidFill>
                <a:srgbClr val="FFFF7F"/>
              </a:solidFill>
            </a:endParaRPr>
          </a:p>
          <a:p>
            <a:pPr marL="361950" defTabSz="914309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b="1" dirty="0">
                <a:solidFill>
                  <a:schemeClr val="hlink"/>
                </a:solidFill>
              </a:rPr>
              <a:t>+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dirty="0"/>
              <a:t> occurs one or more times</a:t>
            </a:r>
            <a:endParaRPr lang="en-US" altLang="en-US" sz="2400" dirty="0">
              <a:solidFill>
                <a:srgbClr val="FFFF7F"/>
              </a:solidFill>
            </a:endParaRPr>
          </a:p>
          <a:p>
            <a:pPr marL="361950" defTabSz="914309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b="1" dirty="0">
                <a:solidFill>
                  <a:schemeClr val="hlink"/>
                </a:solidFill>
              </a:rPr>
              <a:t>{</a:t>
            </a:r>
            <a:r>
              <a:rPr lang="en-US" altLang="en-US" sz="2400" dirty="0">
                <a:solidFill>
                  <a:schemeClr val="hlink"/>
                </a:solidFill>
              </a:rPr>
              <a:t>n</a:t>
            </a:r>
            <a:r>
              <a:rPr lang="en-US" altLang="en-US" sz="2400" b="1" dirty="0">
                <a:solidFill>
                  <a:schemeClr val="hlink"/>
                </a:solidFill>
              </a:rPr>
              <a:t>}</a:t>
            </a:r>
            <a:r>
              <a:rPr lang="en-US" altLang="en-US" sz="2400" dirty="0">
                <a:solidFill>
                  <a:srgbClr val="FFFF7F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dirty="0"/>
              <a:t> occurs exactly </a:t>
            </a:r>
            <a:r>
              <a:rPr lang="en-US" altLang="en-US" sz="2400" dirty="0">
                <a:solidFill>
                  <a:schemeClr val="hlink"/>
                </a:solidFill>
              </a:rPr>
              <a:t>n</a:t>
            </a:r>
            <a:r>
              <a:rPr lang="en-US" altLang="en-US" sz="2400" dirty="0"/>
              <a:t> times</a:t>
            </a:r>
          </a:p>
          <a:p>
            <a:pPr marL="361950" defTabSz="914309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b="1" dirty="0">
                <a:solidFill>
                  <a:schemeClr val="hlink"/>
                </a:solidFill>
              </a:rPr>
              <a:t>{</a:t>
            </a:r>
            <a:r>
              <a:rPr lang="en-US" altLang="en-US" sz="2400" dirty="0">
                <a:solidFill>
                  <a:schemeClr val="hlink"/>
                </a:solidFill>
              </a:rPr>
              <a:t>n</a:t>
            </a:r>
            <a:r>
              <a:rPr lang="en-US" altLang="en-US" sz="2400" b="1" dirty="0">
                <a:solidFill>
                  <a:schemeClr val="hlink"/>
                </a:solidFill>
              </a:rPr>
              <a:t>,}</a:t>
            </a:r>
            <a:r>
              <a:rPr lang="en-US" altLang="en-US" sz="2400" dirty="0">
                <a:solidFill>
                  <a:srgbClr val="FFFF7F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dirty="0"/>
              <a:t> occurs </a:t>
            </a:r>
            <a:r>
              <a:rPr lang="en-US" altLang="en-US" sz="2400" dirty="0">
                <a:solidFill>
                  <a:schemeClr val="hlink"/>
                </a:solidFill>
              </a:rPr>
              <a:t>n</a:t>
            </a:r>
            <a:r>
              <a:rPr lang="en-US" altLang="en-US" sz="2400" dirty="0"/>
              <a:t> or more times</a:t>
            </a:r>
            <a:endParaRPr lang="en-US" altLang="en-US" sz="2400" dirty="0">
              <a:solidFill>
                <a:srgbClr val="FFFF7F"/>
              </a:solidFill>
            </a:endParaRPr>
          </a:p>
          <a:p>
            <a:pPr marL="361950" defTabSz="914309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b="1" dirty="0">
                <a:solidFill>
                  <a:schemeClr val="hlink"/>
                </a:solidFill>
              </a:rPr>
              <a:t>{</a:t>
            </a:r>
            <a:r>
              <a:rPr lang="en-US" altLang="en-US" sz="2400" dirty="0">
                <a:solidFill>
                  <a:schemeClr val="hlink"/>
                </a:solidFill>
              </a:rPr>
              <a:t>n</a:t>
            </a:r>
            <a:r>
              <a:rPr lang="en-US" altLang="en-US" sz="2400" b="1" dirty="0">
                <a:solidFill>
                  <a:schemeClr val="hlink"/>
                </a:solidFill>
              </a:rPr>
              <a:t>, </a:t>
            </a:r>
            <a:r>
              <a:rPr lang="en-US" altLang="en-US" sz="2400" dirty="0">
                <a:solidFill>
                  <a:schemeClr val="hlink"/>
                </a:solidFill>
              </a:rPr>
              <a:t>m</a:t>
            </a:r>
            <a:r>
              <a:rPr lang="en-US" altLang="en-US" sz="2400" b="1" dirty="0">
                <a:solidFill>
                  <a:schemeClr val="hlink"/>
                </a:solidFill>
              </a:rPr>
              <a:t>}</a:t>
            </a:r>
            <a:r>
              <a:rPr lang="en-US" altLang="en-US" sz="2400" dirty="0">
                <a:solidFill>
                  <a:srgbClr val="FFFF7F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X</a:t>
            </a:r>
            <a:r>
              <a:rPr lang="en-US" altLang="en-US" sz="2400" dirty="0"/>
              <a:t> occurs at least </a:t>
            </a:r>
            <a:r>
              <a:rPr lang="en-US" altLang="en-US" sz="2400" dirty="0">
                <a:solidFill>
                  <a:schemeClr val="hlink"/>
                </a:solidFill>
              </a:rPr>
              <a:t>n</a:t>
            </a:r>
            <a:r>
              <a:rPr lang="en-US" altLang="en-US" sz="2400" dirty="0"/>
              <a:t> but not more than </a:t>
            </a:r>
            <a:r>
              <a:rPr lang="en-US" altLang="en-US" sz="2400" dirty="0">
                <a:solidFill>
                  <a:schemeClr val="hlink"/>
                </a:solidFill>
              </a:rPr>
              <a:t>m</a:t>
            </a:r>
            <a:r>
              <a:rPr lang="en-US" altLang="en-US" sz="2400" dirty="0"/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88900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361950" defTabSz="714375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.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any one character except a line terminator</a:t>
            </a:r>
          </a:p>
          <a:p>
            <a:pPr marL="361950" defTabSz="714375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\d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a digit: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[0-9]</a:t>
            </a:r>
          </a:p>
          <a:p>
            <a:pPr marL="361950" defTabSz="714375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\D</a:t>
            </a:r>
            <a:r>
              <a:rPr lang="en-US" altLang="en-US" sz="2400" dirty="0">
                <a:solidFill>
                  <a:srgbClr val="FFFF7F"/>
                </a:solidFill>
              </a:rPr>
              <a:t>	</a:t>
            </a:r>
            <a:r>
              <a:rPr lang="en-US" altLang="en-US" sz="2400" dirty="0"/>
              <a:t>a non-digit: </a:t>
            </a:r>
            <a:r>
              <a:rPr lang="en-US" altLang="en-US" sz="2400" dirty="0">
                <a:solidFill>
                  <a:schemeClr val="hlink"/>
                </a:solidFill>
              </a:rPr>
              <a:t>[^0-9]</a:t>
            </a:r>
          </a:p>
          <a:p>
            <a:pPr marL="361950" defTabSz="714375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\s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a whitespace character: </a:t>
            </a:r>
            <a:r>
              <a:rPr lang="en-US" altLang="en-US" sz="2400" dirty="0">
                <a:solidFill>
                  <a:schemeClr val="hlink"/>
                </a:solidFill>
              </a:rPr>
              <a:t>[  \t\n\x0B\f\r]</a:t>
            </a:r>
          </a:p>
          <a:p>
            <a:pPr marL="361950" defTabSz="714375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\S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a non-whitespace character: </a:t>
            </a:r>
            <a:r>
              <a:rPr lang="en-US" altLang="en-US" sz="2400" dirty="0">
                <a:solidFill>
                  <a:schemeClr val="hlink"/>
                </a:solidFill>
              </a:rPr>
              <a:t>[^\s]</a:t>
            </a:r>
            <a:endParaRPr lang="en-US" altLang="en-US" sz="2400" dirty="0"/>
          </a:p>
          <a:p>
            <a:pPr marL="361950" defTabSz="714375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\w</a:t>
            </a:r>
            <a:r>
              <a:rPr lang="en-US" altLang="en-US" sz="2400" dirty="0">
                <a:solidFill>
                  <a:srgbClr val="FFFF7F"/>
                </a:solidFill>
              </a:rPr>
              <a:t>	</a:t>
            </a:r>
            <a:r>
              <a:rPr lang="en-US" altLang="en-US" sz="2400" dirty="0"/>
              <a:t>a word character:</a:t>
            </a:r>
            <a:r>
              <a:rPr lang="en-US" altLang="en-US" sz="2400" dirty="0">
                <a:solidFill>
                  <a:srgbClr val="FFFF7F"/>
                </a:solidFill>
              </a:rPr>
              <a:t> </a:t>
            </a:r>
            <a:r>
              <a:rPr lang="en-US" altLang="en-US" sz="2400" dirty="0">
                <a:solidFill>
                  <a:schemeClr val="hlink"/>
                </a:solidFill>
              </a:rPr>
              <a:t>[a-zA-Z_0-9]</a:t>
            </a:r>
          </a:p>
          <a:p>
            <a:pPr marL="361950" defTabSz="714375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\W</a:t>
            </a:r>
            <a:r>
              <a:rPr lang="en-US" alt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dirty="0"/>
              <a:t>a non-word character: </a:t>
            </a:r>
            <a:r>
              <a:rPr lang="en-US" altLang="en-US" sz="2400" dirty="0">
                <a:solidFill>
                  <a:schemeClr val="hlink"/>
                </a:solidFill>
              </a:rPr>
              <a:t>[^\w]</a:t>
            </a:r>
          </a:p>
          <a:p>
            <a:pPr marL="361950" defTabSz="714375" eaLnBrk="1" fontAlgn="auto" hangingPunct="1">
              <a:spcAft>
                <a:spcPts val="0"/>
              </a:spcAft>
              <a:buClr>
                <a:srgbClr val="FFFF7F"/>
              </a:buClr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^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the beginning of a line</a:t>
            </a:r>
          </a:p>
          <a:p>
            <a:pPr marL="361950" defTabSz="714375" eaLnBrk="1" fontAlgn="auto" hangingPunct="1">
              <a:spcAft>
                <a:spcPts val="0"/>
              </a:spcAft>
              <a:buClr>
                <a:srgbClr val="FFFF7F"/>
              </a:buClr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$</a:t>
            </a:r>
            <a:r>
              <a:rPr lang="en-US" altLang="en-US" sz="2400" b="1" dirty="0">
                <a:solidFill>
                  <a:schemeClr val="accent2"/>
                </a:solidFill>
              </a:rPr>
              <a:t>	</a:t>
            </a:r>
            <a:r>
              <a:rPr lang="en-US" altLang="en-US" sz="2400" dirty="0">
                <a:solidFill>
                  <a:srgbClr val="FFFF7F"/>
                </a:solidFill>
              </a:rPr>
              <a:t>	</a:t>
            </a:r>
            <a:r>
              <a:rPr lang="en-US" altLang="en-US" sz="2400" dirty="0"/>
              <a:t>the end of a line</a:t>
            </a:r>
            <a:endParaRPr lang="en-US" altLang="en-US" sz="2400" dirty="0">
              <a:solidFill>
                <a:srgbClr val="FFFF7F"/>
              </a:solidFill>
            </a:endParaRPr>
          </a:p>
          <a:p>
            <a:pPr marL="361950" defTabSz="714375" eaLnBrk="1" fontAlgn="auto" hangingPunct="1">
              <a:spcAft>
                <a:spcPts val="0"/>
              </a:spcAft>
              <a:buClr>
                <a:srgbClr val="FFFF7F"/>
              </a:buClr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\b</a:t>
            </a:r>
            <a:r>
              <a:rPr lang="en-US" altLang="en-US" sz="2400" dirty="0">
                <a:solidFill>
                  <a:srgbClr val="FFFF7F"/>
                </a:solidFill>
              </a:rPr>
              <a:t>		</a:t>
            </a:r>
            <a:r>
              <a:rPr lang="en-US" altLang="en-US" sz="2400" dirty="0"/>
              <a:t>a word boundary</a:t>
            </a:r>
            <a:endParaRPr lang="en-US" altLang="en-US" sz="2400" dirty="0">
              <a:solidFill>
                <a:srgbClr val="FFFF7F"/>
              </a:solidFill>
            </a:endParaRPr>
          </a:p>
          <a:p>
            <a:pPr marL="361950" defTabSz="714375" eaLnBrk="1" fontAlgn="auto" hangingPunct="1">
              <a:spcAft>
                <a:spcPts val="0"/>
              </a:spcAft>
              <a:buClr>
                <a:srgbClr val="FFFF7F"/>
              </a:buClr>
              <a:defRPr/>
            </a:pPr>
            <a:r>
              <a:rPr lang="en-US" altLang="en-US" sz="2400" b="1" dirty="0">
                <a:solidFill>
                  <a:schemeClr val="hlink"/>
                </a:solidFill>
              </a:rPr>
              <a:t>\B</a:t>
            </a:r>
            <a:r>
              <a:rPr lang="en-US" altLang="en-US" sz="2400" dirty="0">
                <a:solidFill>
                  <a:srgbClr val="FFFF7F"/>
                </a:solidFill>
              </a:rPr>
              <a:t>	</a:t>
            </a:r>
            <a:r>
              <a:rPr lang="en-US" altLang="en-US" sz="2400" dirty="0"/>
              <a:t>not a word boundary</a:t>
            </a:r>
          </a:p>
        </p:txBody>
      </p:sp>
    </p:spTree>
    <p:extLst>
      <p:ext uri="{BB962C8B-B14F-4D97-AF65-F5344CB8AC3E}">
        <p14:creationId xmlns:p14="http://schemas.microsoft.com/office/powerpoint/2010/main" val="329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Regular</a:t>
            </a:r>
            <a:r>
              <a:rPr lang="ru-RU" altLang="en-US" dirty="0"/>
              <a:t> </a:t>
            </a:r>
            <a:r>
              <a:rPr lang="ru-RU" altLang="en-US" dirty="0" err="1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914309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400" dirty="0"/>
              <a:t>In some implementations, a quantifier in regular expressions corresponds to the </a:t>
            </a:r>
            <a:r>
              <a:rPr lang="en-US" altLang="en-US" sz="2400" dirty="0">
                <a:solidFill>
                  <a:schemeClr val="hlink"/>
                </a:solidFill>
              </a:rPr>
              <a:t>maximum line</a:t>
            </a:r>
            <a:r>
              <a:rPr lang="en-US" altLang="en-US" sz="2400" dirty="0"/>
              <a:t> length is possible</a:t>
            </a:r>
          </a:p>
          <a:p>
            <a:pPr defTabSz="914309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400" dirty="0"/>
              <a:t>For example, often expect that the expression (</a:t>
            </a:r>
            <a:r>
              <a:rPr lang="en-US" altLang="en-US" sz="2400" dirty="0">
                <a:latin typeface="Courier New" panose="02070309020205020404" pitchFamily="49" charset="0"/>
              </a:rPr>
              <a:t>&lt;.*&gt;</a:t>
            </a:r>
            <a:r>
              <a:rPr lang="en-US" altLang="en-US" sz="2400" dirty="0"/>
              <a:t>) will be found in the text tag HTML. However, if the text is more than one HTML-tag, this expression matches the entire string containing a set of tags.</a:t>
            </a:r>
          </a:p>
          <a:p>
            <a:pPr defTabSz="914309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	&lt;p&gt;&lt;b&gt;Beginning with bold text&lt;/b&gt; next, text body,&lt;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&gt;italic text&lt;/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&gt; end of text.&lt;/p&gt;</a:t>
            </a:r>
          </a:p>
          <a:p>
            <a:pPr defTabSz="914309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400" dirty="0"/>
              <a:t>Solved problem:</a:t>
            </a:r>
          </a:p>
          <a:p>
            <a:pPr marL="1143000" lvl="2" indent="-228600" defTabSz="914309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Take into account characters that are not relevant to the desired pattern (</a:t>
            </a:r>
            <a:r>
              <a:rPr lang="en-US" altLang="en-US" dirty="0">
                <a:latin typeface="Courier New" panose="02070309020205020404" pitchFamily="49" charset="0"/>
              </a:rPr>
              <a:t>&lt;[^&gt;]*&gt;</a:t>
            </a:r>
            <a:r>
              <a:rPr lang="en-US" altLang="en-US" dirty="0"/>
              <a:t> for the above case)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564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 Light</vt:lpstr>
      <vt:lpstr>Arial</vt:lpstr>
      <vt:lpstr>Calibri</vt:lpstr>
      <vt:lpstr>Consolas</vt:lpstr>
      <vt:lpstr>Courier New</vt:lpstr>
      <vt:lpstr>Retrospect</vt:lpstr>
      <vt:lpstr>Regular Expression 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</dc:title>
  <dc:creator>Microsoft Office User</dc:creator>
  <cp:lastModifiedBy>Microsoft Office User</cp:lastModifiedBy>
  <cp:revision>1</cp:revision>
  <dcterms:created xsi:type="dcterms:W3CDTF">2017-03-28T06:42:49Z</dcterms:created>
  <dcterms:modified xsi:type="dcterms:W3CDTF">2017-03-28T06:49:54Z</dcterms:modified>
</cp:coreProperties>
</file>