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346" r:id="rId6"/>
    <p:sldId id="392" r:id="rId7"/>
    <p:sldId id="348" r:id="rId8"/>
    <p:sldId id="349" r:id="rId9"/>
    <p:sldId id="359" r:id="rId10"/>
    <p:sldId id="360" r:id="rId11"/>
    <p:sldId id="361" r:id="rId12"/>
    <p:sldId id="362" r:id="rId13"/>
    <p:sldId id="393" r:id="rId14"/>
    <p:sldId id="355" r:id="rId15"/>
    <p:sldId id="366" r:id="rId16"/>
    <p:sldId id="363" r:id="rId17"/>
    <p:sldId id="364" r:id="rId18"/>
    <p:sldId id="367" r:id="rId19"/>
    <p:sldId id="350" r:id="rId20"/>
    <p:sldId id="351" r:id="rId21"/>
    <p:sldId id="352" r:id="rId22"/>
    <p:sldId id="353" r:id="rId23"/>
    <p:sldId id="356" r:id="rId24"/>
    <p:sldId id="370" r:id="rId25"/>
    <p:sldId id="369" r:id="rId26"/>
    <p:sldId id="358" r:id="rId27"/>
    <p:sldId id="357" r:id="rId28"/>
    <p:sldId id="394" r:id="rId29"/>
    <p:sldId id="371" r:id="rId30"/>
    <p:sldId id="383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90" r:id="rId41"/>
    <p:sldId id="384" r:id="rId42"/>
    <p:sldId id="385" r:id="rId43"/>
    <p:sldId id="386" r:id="rId44"/>
    <p:sldId id="387" r:id="rId45"/>
    <p:sldId id="388" r:id="rId46"/>
    <p:sldId id="389" r:id="rId47"/>
    <p:sldId id="395" r:id="rId48"/>
    <p:sldId id="396" r:id="rId49"/>
    <p:sldId id="391" r:id="rId50"/>
    <p:sldId id="345" r:id="rId51"/>
  </p:sldIdLst>
  <p:sldSz cx="9144000" cy="5143500" type="screen16x9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3693AC"/>
    <a:srgbClr val="646464"/>
    <a:srgbClr val="797979"/>
    <a:srgbClr val="628FC6"/>
    <a:srgbClr val="335A89"/>
    <a:srgbClr val="345C8C"/>
    <a:srgbClr val="28466A"/>
    <a:srgbClr val="5787C1"/>
    <a:srgbClr val="679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238" autoAdjust="0"/>
  </p:normalViewPr>
  <p:slideViewPr>
    <p:cSldViewPr snapToGrid="0">
      <p:cViewPr varScale="1">
        <p:scale>
          <a:sx n="95" d="100"/>
          <a:sy n="95" d="100"/>
        </p:scale>
        <p:origin x="91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CE40-5C23-47D9-9BFE-CC3684F51D6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BBD69-A73D-421F-8D4B-6EF4DBEC6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3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5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 userDrawn="1"/>
        </p:nvSpPr>
        <p:spPr>
          <a:xfrm>
            <a:off x="8826333" y="4846241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60A992B3-371E-4874-BD0E-771B90284F09}" type="slidenum">
              <a:rPr lang="zh-TW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algn="ctr"/>
              <a:t>‹#›</a:t>
            </a:fld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3714750" y="4768705"/>
            <a:ext cx="1714500" cy="261610"/>
          </a:xfrm>
          <a:prstGeom prst="rect">
            <a:avLst/>
          </a:prstGeom>
        </p:spPr>
        <p:txBody>
          <a:bodyPr anchor="ctr"/>
          <a:lstStyle>
            <a:lvl1pPr algn="r" defTabSz="4572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kumimoji="1" lang="en-US" altLang="zh-TW" sz="800" b="0" i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The Passion</a:t>
            </a:r>
            <a:r>
              <a:rPr kumimoji="1" lang="en-US" altLang="zh-TW" sz="800" b="0" i="0" baseline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of Doing Great Things</a:t>
            </a:r>
            <a:endParaRPr kumimoji="1" lang="zh-TW" altLang="en-US" sz="800" b="0" i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圖片 4" descr="低多邊形粉紅背景">
            <a:extLst>
              <a:ext uri="{FF2B5EF4-FFF2-40B4-BE49-F238E27FC236}">
                <a16:creationId xmlns:a16="http://schemas.microsoft.com/office/drawing/2014/main" id="{8CD17FCE-4C10-4F0C-97FA-A675620D9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1" t="41296" r="287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 userDrawn="1"/>
        </p:nvSpPr>
        <p:spPr>
          <a:xfrm>
            <a:off x="8826333" y="4846241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60A992B3-371E-4874-BD0E-771B90284F09}" type="slidenum">
              <a:rPr lang="zh-TW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algn="ctr"/>
              <a:t>‹#›</a:t>
            </a:fld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3714750" y="4768705"/>
            <a:ext cx="1714500" cy="261610"/>
          </a:xfrm>
          <a:prstGeom prst="rect">
            <a:avLst/>
          </a:prstGeom>
        </p:spPr>
        <p:txBody>
          <a:bodyPr anchor="ctr"/>
          <a:lstStyle>
            <a:lvl1pPr algn="r" defTabSz="4572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kumimoji="1" lang="en-US" altLang="zh-TW" sz="800" b="0" i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The Passion</a:t>
            </a:r>
            <a:r>
              <a:rPr kumimoji="1" lang="en-US" altLang="zh-TW" sz="800" b="0" i="0" baseline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of Doing Great Things</a:t>
            </a:r>
            <a:endParaRPr kumimoji="1" lang="zh-TW" altLang="en-US" sz="800" b="0" i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538F42D-BA46-47A9-9B94-CE4E3D88186E}"/>
              </a:ext>
            </a:extLst>
          </p:cNvPr>
          <p:cNvGrpSpPr/>
          <p:nvPr userDrawn="1"/>
        </p:nvGrpSpPr>
        <p:grpSpPr>
          <a:xfrm>
            <a:off x="1" y="0"/>
            <a:ext cx="9143467" cy="4701112"/>
            <a:chOff x="1" y="0"/>
            <a:chExt cx="9143467" cy="470111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9D8970C-BB7B-4E82-A8DC-003C1FF3009C}"/>
                </a:ext>
              </a:extLst>
            </p:cNvPr>
            <p:cNvSpPr/>
            <p:nvPr/>
          </p:nvSpPr>
          <p:spPr>
            <a:xfrm>
              <a:off x="1" y="0"/>
              <a:ext cx="9139425" cy="4701109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流程圖: 人工輸入 7">
              <a:extLst>
                <a:ext uri="{FF2B5EF4-FFF2-40B4-BE49-F238E27FC236}">
                  <a16:creationId xmlns:a16="http://schemas.microsoft.com/office/drawing/2014/main" id="{4E78AA90-E3FF-49DA-A900-C2AA201A483B}"/>
                </a:ext>
              </a:extLst>
            </p:cNvPr>
            <p:cNvSpPr/>
            <p:nvPr/>
          </p:nvSpPr>
          <p:spPr>
            <a:xfrm rot="16200000" flipH="1">
              <a:off x="5874623" y="1432267"/>
              <a:ext cx="4701111" cy="1836579"/>
            </a:xfrm>
            <a:prstGeom prst="flowChartManualInpu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2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  <a:latin typeface="Trebuchet MS" panose="020B0603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826333" y="4846241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60A992B3-371E-4874-BD0E-771B90284F09}" type="slidenum">
              <a:rPr lang="zh-TW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algn="ctr"/>
              <a:t>‹#›</a:t>
            </a:fld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3714750" y="4768705"/>
            <a:ext cx="1714500" cy="261610"/>
          </a:xfrm>
          <a:prstGeom prst="rect">
            <a:avLst/>
          </a:prstGeom>
        </p:spPr>
        <p:txBody>
          <a:bodyPr anchor="ctr"/>
          <a:lstStyle>
            <a:lvl1pPr algn="r" defTabSz="4572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kumimoji="1" lang="en-US" altLang="zh-TW" sz="800" b="0" i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The Passion</a:t>
            </a:r>
            <a:r>
              <a:rPr kumimoji="1" lang="en-US" altLang="zh-TW" sz="800" b="0" i="0" baseline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of Doing Great Things</a:t>
            </a:r>
            <a:endParaRPr kumimoji="1" lang="zh-TW" altLang="en-US" sz="800" b="0" i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  <a:latin typeface="Trebuchet MS" panose="020B0603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826333" y="4846241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60A992B3-371E-4874-BD0E-771B90284F09}" type="slidenum">
              <a:rPr lang="zh-TW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algn="ctr"/>
              <a:t>‹#›</a:t>
            </a:fld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3714750" y="4768705"/>
            <a:ext cx="1714500" cy="261610"/>
          </a:xfrm>
          <a:prstGeom prst="rect">
            <a:avLst/>
          </a:prstGeom>
        </p:spPr>
        <p:txBody>
          <a:bodyPr anchor="ctr"/>
          <a:lstStyle>
            <a:lvl1pPr algn="r" defTabSz="4572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kumimoji="1" lang="en-US" altLang="zh-TW" sz="800" b="0" i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The Passion</a:t>
            </a:r>
            <a:r>
              <a:rPr kumimoji="1" lang="en-US" altLang="zh-TW" sz="800" b="0" i="0" baseline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of Doing Great Things</a:t>
            </a:r>
            <a:endParaRPr kumimoji="1" lang="zh-TW" altLang="en-US" sz="800" b="0" i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84FE10-5959-4566-92F4-CCF2E2BDD523}"/>
              </a:ext>
            </a:extLst>
          </p:cNvPr>
          <p:cNvSpPr/>
          <p:nvPr userDrawn="1"/>
        </p:nvSpPr>
        <p:spPr>
          <a:xfrm>
            <a:off x="1" y="990600"/>
            <a:ext cx="9139425" cy="365760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流程圖: 人工輸入 8">
            <a:extLst>
              <a:ext uri="{FF2B5EF4-FFF2-40B4-BE49-F238E27FC236}">
                <a16:creationId xmlns:a16="http://schemas.microsoft.com/office/drawing/2014/main" id="{88ED8D31-A52A-44EB-9247-3640A95729E6}"/>
              </a:ext>
            </a:extLst>
          </p:cNvPr>
          <p:cNvSpPr/>
          <p:nvPr userDrawn="1"/>
        </p:nvSpPr>
        <p:spPr>
          <a:xfrm rot="16200000" flipH="1">
            <a:off x="6396379" y="1901111"/>
            <a:ext cx="3657602" cy="1836579"/>
          </a:xfrm>
          <a:prstGeom prst="flowChartManualInpu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0554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0" r:id="rId3"/>
    <p:sldLayoutId id="2147483663" r:id="rId4"/>
    <p:sldLayoutId id="2147483659" r:id="rId5"/>
    <p:sldLayoutId id="214748365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i="1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ynthiachuang.github.io/Fix-LF-Would-Be-Replaced-by-CRLF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" TargetMode="External"/><Relationship Id="rId2" Type="http://schemas.openxmlformats.org/officeDocument/2006/relationships/hyperlink" Target="https://backlog.com/git-tutorial/tw/reference/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75718" y="1807616"/>
            <a:ext cx="5177431" cy="130210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i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l" defTabSz="457200" fontAlgn="base">
              <a:spcAft>
                <a:spcPct val="0"/>
              </a:spcAft>
              <a:defRPr/>
            </a:pPr>
            <a:r>
              <a:rPr lang="en-US" altLang="zh-TW" dirty="0">
                <a:ea typeface="新細明體" pitchFamily="18" charset="-120"/>
                <a:cs typeface="+mn-cs"/>
              </a:rPr>
              <a:t>Git</a:t>
            </a:r>
            <a:r>
              <a:rPr lang="zh-TW" altLang="en-US" dirty="0">
                <a:ea typeface="新細明體" pitchFamily="18" charset="-120"/>
                <a:cs typeface="+mn-cs"/>
              </a:rPr>
              <a:t>安裝與基本使用</a:t>
            </a:r>
            <a:endParaRPr lang="en-US" altLang="zh-TW" dirty="0">
              <a:ea typeface="新細明體" pitchFamily="18" charset="-120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313447-9494-4F38-BB26-09A938B5732B}"/>
              </a:ext>
            </a:extLst>
          </p:cNvPr>
          <p:cNvSpPr txBox="1"/>
          <p:nvPr/>
        </p:nvSpPr>
        <p:spPr>
          <a:xfrm>
            <a:off x="1013460" y="417576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2021.05.07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01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71F34-4725-4729-A8B3-0F40F715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87" y="2143125"/>
            <a:ext cx="8229600" cy="857250"/>
          </a:xfrm>
        </p:spPr>
        <p:txBody>
          <a:bodyPr/>
          <a:lstStyle/>
          <a:p>
            <a:pPr algn="l"/>
            <a:r>
              <a:rPr lang="en-US" altLang="zh-TW" dirty="0"/>
              <a:t>Git</a:t>
            </a:r>
            <a:r>
              <a:rPr lang="zh-TW" altLang="en-US" dirty="0"/>
              <a:t>環境設定</a:t>
            </a:r>
          </a:p>
        </p:txBody>
      </p:sp>
    </p:spTree>
    <p:extLst>
      <p:ext uri="{BB962C8B-B14F-4D97-AF65-F5344CB8AC3E}">
        <p14:creationId xmlns:p14="http://schemas.microsoft.com/office/powerpoint/2010/main" val="304649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D73F7-ACD6-46B7-AB23-39CA492A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332030-711C-45B1-A720-CB1C5B40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5" y="895048"/>
            <a:ext cx="5867400" cy="923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92A5E4-E204-4B8C-89AE-010843CE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1" y="2461798"/>
            <a:ext cx="3200400" cy="4191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8D6702D-22D3-411B-8B25-BEB9E5F7C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1" y="3085656"/>
            <a:ext cx="4391025" cy="16097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7C2C24-6841-41A7-B3E8-9007A01C448C}"/>
              </a:ext>
            </a:extLst>
          </p:cNvPr>
          <p:cNvSpPr/>
          <p:nvPr/>
        </p:nvSpPr>
        <p:spPr>
          <a:xfrm>
            <a:off x="457200" y="3413552"/>
            <a:ext cx="3743011" cy="419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0A4196-10C9-4A1A-AF75-8CDFCC2DF733}"/>
              </a:ext>
            </a:extLst>
          </p:cNvPr>
          <p:cNvSpPr txBox="1"/>
          <p:nvPr/>
        </p:nvSpPr>
        <p:spPr>
          <a:xfrm>
            <a:off x="573175" y="43207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user.name &amp; email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30F91C-B7DC-4A2D-BCAA-A360C38BB6C6}"/>
              </a:ext>
            </a:extLst>
          </p:cNvPr>
          <p:cNvSpPr txBox="1"/>
          <p:nvPr/>
        </p:nvSpPr>
        <p:spPr>
          <a:xfrm>
            <a:off x="499903" y="2038261"/>
            <a:ext cx="745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設定好後輸入</a:t>
            </a:r>
            <a:r>
              <a:rPr lang="en-US" altLang="zh-TW" dirty="0"/>
              <a:t>git config -</a:t>
            </a:r>
            <a:r>
              <a:rPr lang="zh-TW" altLang="en-US" dirty="0"/>
              <a:t> </a:t>
            </a:r>
            <a:r>
              <a:rPr lang="en-US" altLang="zh-TW" dirty="0"/>
              <a:t>-global - -list </a:t>
            </a:r>
            <a:r>
              <a:rPr lang="zh-TW" altLang="en-US" dirty="0"/>
              <a:t>就可以看到你剛剛設定的資訊了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846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8D47E-42DD-421D-97A6-3CF7AC01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FA8124-1BDB-4B0B-B330-E471DA7474D1}"/>
              </a:ext>
            </a:extLst>
          </p:cNvPr>
          <p:cNvSpPr txBox="1"/>
          <p:nvPr/>
        </p:nvSpPr>
        <p:spPr>
          <a:xfrm>
            <a:off x="457200" y="168812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$ git config --global </a:t>
            </a:r>
            <a:r>
              <a:rPr lang="en-US" altLang="zh-TW" b="0" i="0" dirty="0" err="1"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core.quotepath</a:t>
            </a:r>
            <a:r>
              <a:rPr lang="en-US" altLang="zh-TW" b="0" i="0" dirty="0"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off</a:t>
            </a:r>
          </a:p>
          <a:p>
            <a:r>
              <a:rPr lang="zh-TW" altLang="en-US" dirty="0"/>
              <a:t>可以讓含有中文的檔名可以正確顯示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避免 </a:t>
            </a:r>
            <a:r>
              <a:rPr lang="en-US" altLang="zh-TW" dirty="0"/>
              <a:t>"</a:t>
            </a:r>
            <a:r>
              <a:rPr lang="en-US" altLang="zh-TW" dirty="0" err="1"/>
              <a:t>fatal:LF</a:t>
            </a:r>
            <a:r>
              <a:rPr lang="en-US" altLang="zh-TW" dirty="0"/>
              <a:t> would be replaced by CRLF" </a:t>
            </a:r>
            <a:r>
              <a:rPr lang="zh-TW" altLang="en-US" dirty="0"/>
              <a:t>的錯誤訊息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https://cynthiachuang.github.io/Fix-LF-Would-Be-Replaced-by-CRLF/</a:t>
            </a:r>
            <a:endParaRPr lang="en-US" altLang="zh-TW" dirty="0"/>
          </a:p>
          <a:p>
            <a:r>
              <a:rPr lang="en-US" altLang="zh-TW" dirty="0"/>
              <a:t>$ git config --global </a:t>
            </a:r>
            <a:r>
              <a:rPr lang="en-US" altLang="zh-TW" dirty="0" err="1"/>
              <a:t>core.autocrlf</a:t>
            </a:r>
            <a:r>
              <a:rPr lang="en-US" altLang="zh-TW" dirty="0"/>
              <a:t>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22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DE2A6-852E-4730-A7EA-B5EC9CE7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7F8569-55A0-49BD-9B05-A64B9AC3D991}"/>
              </a:ext>
            </a:extLst>
          </p:cNvPr>
          <p:cNvSpPr txBox="1"/>
          <p:nvPr/>
        </p:nvSpPr>
        <p:spPr>
          <a:xfrm>
            <a:off x="457200" y="1886633"/>
            <a:ext cx="8008536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將本機現有的專案上傳到遠端主機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將遠端主機現有的專案複製到本地端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398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F6903-4A0B-463F-A36F-18FAD65B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9250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將本機現有的專案上傳到遠端主機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D0B0FF-A550-4C65-9907-FF137EBD725C}"/>
              </a:ext>
            </a:extLst>
          </p:cNvPr>
          <p:cNvSpPr txBox="1"/>
          <p:nvPr/>
        </p:nvSpPr>
        <p:spPr>
          <a:xfrm>
            <a:off x="319087" y="923468"/>
            <a:ext cx="767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打開你的專案資料夾位置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-US" altLang="zh-TW" dirty="0"/>
              <a:t>D:/)</a:t>
            </a:r>
            <a:r>
              <a:rPr lang="zh-TW" altLang="en-US" dirty="0"/>
              <a:t>，打開</a:t>
            </a:r>
            <a:r>
              <a:rPr lang="en-US" altLang="zh-TW" dirty="0"/>
              <a:t>Git Bash (</a:t>
            </a:r>
            <a:r>
              <a:rPr lang="zh-TW" altLang="en-US" dirty="0"/>
              <a:t>右鍵</a:t>
            </a:r>
            <a:r>
              <a:rPr lang="en-US" altLang="zh-TW" dirty="0"/>
              <a:t>-&gt;Git Bash here)</a:t>
            </a:r>
          </a:p>
          <a:p>
            <a:r>
              <a:rPr lang="zh-TW" altLang="en-US" dirty="0"/>
              <a:t>或是直接如下</a:t>
            </a:r>
            <a:r>
              <a:rPr lang="en-US" altLang="zh-TW" dirty="0"/>
              <a:t>key in “git bash”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8C0164-79F7-4697-BA0C-7DE33E93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505825" cy="9715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FFDBCD-B7E8-4F13-8783-8EAF0A9A223F}"/>
              </a:ext>
            </a:extLst>
          </p:cNvPr>
          <p:cNvSpPr txBox="1"/>
          <p:nvPr/>
        </p:nvSpPr>
        <p:spPr>
          <a:xfrm>
            <a:off x="319087" y="2812906"/>
            <a:ext cx="512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初始化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en-US" altLang="zh-TW" dirty="0"/>
              <a:t> &lt;</a:t>
            </a:r>
            <a:r>
              <a:rPr lang="zh-TW" altLang="en-US" dirty="0"/>
              <a:t>你的專案資料夾名稱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BCFF1602-4D8C-44DA-96C5-F249ED1C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78"/>
          <a:stretch/>
        </p:blipFill>
        <p:spPr>
          <a:xfrm>
            <a:off x="319087" y="3178721"/>
            <a:ext cx="7800975" cy="16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41B23-4951-4780-A411-491A3060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AA33DD-D3AA-43DC-884F-AD74CB5A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2" y="1299325"/>
            <a:ext cx="7277100" cy="17811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AC01AB-D074-48EE-98A0-79F02FC41A9C}"/>
              </a:ext>
            </a:extLst>
          </p:cNvPr>
          <p:cNvSpPr txBox="1"/>
          <p:nvPr/>
        </p:nvSpPr>
        <p:spPr>
          <a:xfrm>
            <a:off x="551612" y="3396343"/>
            <a:ext cx="69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初始化成功後會在專案資料夾裡面有一個</a:t>
            </a:r>
            <a:r>
              <a:rPr lang="en-US" altLang="zh-TW" dirty="0"/>
              <a:t>.git</a:t>
            </a:r>
            <a:r>
              <a:rPr lang="zh-TW" altLang="en-US" dirty="0"/>
              <a:t>的隱藏資料夾</a:t>
            </a:r>
          </a:p>
        </p:txBody>
      </p:sp>
    </p:spTree>
    <p:extLst>
      <p:ext uri="{BB962C8B-B14F-4D97-AF65-F5344CB8AC3E}">
        <p14:creationId xmlns:p14="http://schemas.microsoft.com/office/powerpoint/2010/main" val="83028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840B5DC-8ABD-428E-80E5-999210B6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13"/>
            <a:ext cx="9144000" cy="32602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CA5DA8F-21FE-4677-8654-226709EFC5A0}"/>
              </a:ext>
            </a:extLst>
          </p:cNvPr>
          <p:cNvSpPr txBox="1"/>
          <p:nvPr/>
        </p:nvSpPr>
        <p:spPr>
          <a:xfrm>
            <a:off x="130629" y="324897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https://gitlab.axiomtek.com.tw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C78D27-F23D-470A-9E4C-3B0C18897BB6}"/>
              </a:ext>
            </a:extLst>
          </p:cNvPr>
          <p:cNvSpPr txBox="1"/>
          <p:nvPr/>
        </p:nvSpPr>
        <p:spPr>
          <a:xfrm>
            <a:off x="6563249" y="2461222"/>
            <a:ext cx="14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建立新專案</a:t>
            </a:r>
          </a:p>
        </p:txBody>
      </p:sp>
    </p:spTree>
    <p:extLst>
      <p:ext uri="{BB962C8B-B14F-4D97-AF65-F5344CB8AC3E}">
        <p14:creationId xmlns:p14="http://schemas.microsoft.com/office/powerpoint/2010/main" val="195225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C3529-0419-4F52-AA84-E9608A2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6D6FA20-EA26-44AB-AF9E-FCB07FD0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8" y="205978"/>
            <a:ext cx="8773749" cy="43154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93314B4-5FDD-4184-8185-8EA144FDB2BB}"/>
              </a:ext>
            </a:extLst>
          </p:cNvPr>
          <p:cNvSpPr txBox="1"/>
          <p:nvPr/>
        </p:nvSpPr>
        <p:spPr>
          <a:xfrm>
            <a:off x="2161165" y="96218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建立空白專案</a:t>
            </a:r>
          </a:p>
        </p:txBody>
      </p:sp>
    </p:spTree>
    <p:extLst>
      <p:ext uri="{BB962C8B-B14F-4D97-AF65-F5344CB8AC3E}">
        <p14:creationId xmlns:p14="http://schemas.microsoft.com/office/powerpoint/2010/main" val="215513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2B5F1-1351-4649-9DDD-4020B7E1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5AF1C6A-5567-43D8-96C1-915A06C0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1" y="428326"/>
            <a:ext cx="7249537" cy="42868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B700EB9-2419-41B4-9F9E-FE127D9C37C8}"/>
              </a:ext>
            </a:extLst>
          </p:cNvPr>
          <p:cNvSpPr txBox="1"/>
          <p:nvPr/>
        </p:nvSpPr>
        <p:spPr>
          <a:xfrm>
            <a:off x="2411604" y="974690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專案名稱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C3BCFD-E8B8-4A78-94E7-94EF49188F46}"/>
              </a:ext>
            </a:extLst>
          </p:cNvPr>
          <p:cNvSpPr txBox="1"/>
          <p:nvPr/>
        </p:nvSpPr>
        <p:spPr>
          <a:xfrm>
            <a:off x="2011345" y="2379472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專案描述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3FFAA5-CB8D-4B46-8CC2-0F709B6085A1}"/>
              </a:ext>
            </a:extLst>
          </p:cNvPr>
          <p:cNvSpPr txBox="1"/>
          <p:nvPr/>
        </p:nvSpPr>
        <p:spPr>
          <a:xfrm>
            <a:off x="8879" y="2956928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開放權限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1870AB-37FE-4DC9-9024-C26CEEA523EA}"/>
              </a:ext>
            </a:extLst>
          </p:cNvPr>
          <p:cNvSpPr txBox="1"/>
          <p:nvPr/>
        </p:nvSpPr>
        <p:spPr>
          <a:xfrm>
            <a:off x="1718267" y="3177991"/>
            <a:ext cx="316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私人</a:t>
            </a:r>
            <a:r>
              <a:rPr lang="en-US" altLang="zh-TW" sz="1400" dirty="0">
                <a:solidFill>
                  <a:srgbClr val="FF0000"/>
                </a:solidFill>
              </a:rPr>
              <a:t>repository</a:t>
            </a:r>
            <a:r>
              <a:rPr lang="zh-TW" altLang="en-US" sz="1400" dirty="0">
                <a:solidFill>
                  <a:srgbClr val="FF0000"/>
                </a:solidFill>
              </a:rPr>
              <a:t>，只能授權給</a:t>
            </a:r>
            <a:r>
              <a:rPr lang="en-US" altLang="zh-TW" sz="1400" dirty="0">
                <a:solidFill>
                  <a:srgbClr val="FF0000"/>
                </a:solidFill>
              </a:rPr>
              <a:t>Group</a:t>
            </a:r>
            <a:r>
              <a:rPr lang="zh-TW" altLang="en-US" sz="1400" dirty="0">
                <a:solidFill>
                  <a:srgbClr val="FF0000"/>
                </a:solidFill>
              </a:rPr>
              <a:t>成員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D7C5F4-C40D-476A-ADC5-CFB2CE712FC4}"/>
              </a:ext>
            </a:extLst>
          </p:cNvPr>
          <p:cNvSpPr txBox="1"/>
          <p:nvPr/>
        </p:nvSpPr>
        <p:spPr>
          <a:xfrm>
            <a:off x="1719941" y="3547323"/>
            <a:ext cx="189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開放給</a:t>
            </a:r>
            <a:r>
              <a:rPr lang="en-US" altLang="zh-TW" sz="1400" dirty="0">
                <a:solidFill>
                  <a:srgbClr val="FF0000"/>
                </a:solidFill>
              </a:rPr>
              <a:t>Gitlab</a:t>
            </a:r>
            <a:r>
              <a:rPr lang="zh-TW" altLang="en-US" sz="1400" dirty="0">
                <a:solidFill>
                  <a:srgbClr val="FF0000"/>
                </a:solidFill>
              </a:rPr>
              <a:t>會員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CB255B-D425-4168-8B48-1FD702EFBD50}"/>
              </a:ext>
            </a:extLst>
          </p:cNvPr>
          <p:cNvSpPr txBox="1"/>
          <p:nvPr/>
        </p:nvSpPr>
        <p:spPr>
          <a:xfrm>
            <a:off x="1718267" y="3861033"/>
            <a:ext cx="189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完全公開</a:t>
            </a:r>
          </a:p>
        </p:txBody>
      </p:sp>
    </p:spTree>
    <p:extLst>
      <p:ext uri="{BB962C8B-B14F-4D97-AF65-F5344CB8AC3E}">
        <p14:creationId xmlns:p14="http://schemas.microsoft.com/office/powerpoint/2010/main" val="166705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0507A-CE24-47C1-BB3B-0FF1CFDF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F454B15-6E5A-40A5-B72B-1A6B8489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928458"/>
            <a:ext cx="7430537" cy="32865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D971DC-010C-478F-8D05-24D5AA991D95}"/>
              </a:ext>
            </a:extLst>
          </p:cNvPr>
          <p:cNvSpPr/>
          <p:nvPr/>
        </p:nvSpPr>
        <p:spPr>
          <a:xfrm>
            <a:off x="856731" y="1356527"/>
            <a:ext cx="2851111" cy="429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5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B5D13F2-6FFD-4DB6-85F3-9072E14DDFBA}"/>
              </a:ext>
            </a:extLst>
          </p:cNvPr>
          <p:cNvSpPr txBox="1"/>
          <p:nvPr/>
        </p:nvSpPr>
        <p:spPr>
          <a:xfrm>
            <a:off x="462579" y="570155"/>
            <a:ext cx="8208085" cy="333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常用基本指令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參考教學連結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4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EF78B-14D9-4918-BD7F-36782B0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5F47A3-CDCE-434F-8CD0-F3BE0101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00" y="634603"/>
            <a:ext cx="7439025" cy="39719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8412DBB-FFB7-4FDC-BA48-902B6151E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09"/>
          <a:stretch/>
        </p:blipFill>
        <p:spPr>
          <a:xfrm>
            <a:off x="5069131" y="956646"/>
            <a:ext cx="3141994" cy="22955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1BC6D97-BCD1-45AE-AEBC-291B1D6E6CBE}"/>
              </a:ext>
            </a:extLst>
          </p:cNvPr>
          <p:cNvSpPr/>
          <p:nvPr/>
        </p:nvSpPr>
        <p:spPr>
          <a:xfrm>
            <a:off x="5491162" y="1894858"/>
            <a:ext cx="2617857" cy="5427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95DB7B-EB1E-48A6-AC6A-B02A2CC5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121"/>
            <a:ext cx="4448175" cy="1019175"/>
          </a:xfrm>
          <a:prstGeom prst="rect">
            <a:avLst/>
          </a:prstGeom>
        </p:spPr>
      </p:pic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F98ED76-CCFD-4507-B2C7-2AD4475A1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69"/>
          <a:stretch/>
        </p:blipFill>
        <p:spPr>
          <a:xfrm>
            <a:off x="457200" y="2778450"/>
            <a:ext cx="7772400" cy="16170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2057A1E-A54E-4076-AE4B-239EC4053914}"/>
              </a:ext>
            </a:extLst>
          </p:cNvPr>
          <p:cNvSpPr txBox="1"/>
          <p:nvPr/>
        </p:nvSpPr>
        <p:spPr>
          <a:xfrm>
            <a:off x="457200" y="302862"/>
            <a:ext cx="721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進到專案資料夾裡面開啟</a:t>
            </a:r>
            <a:r>
              <a:rPr lang="en-US" altLang="zh-TW" dirty="0"/>
              <a:t>git bash</a:t>
            </a:r>
            <a:r>
              <a:rPr lang="zh-TW" altLang="en-US" dirty="0"/>
              <a:t>，或是直接下</a:t>
            </a:r>
            <a:r>
              <a:rPr lang="en-US" altLang="zh-TW" dirty="0"/>
              <a:t>”cd &lt;</a:t>
            </a:r>
            <a:r>
              <a:rPr lang="zh-TW" altLang="en-US" dirty="0"/>
              <a:t>專案資料夾</a:t>
            </a:r>
            <a:r>
              <a:rPr lang="en-US" altLang="zh-TW" dirty="0"/>
              <a:t>&gt;”</a:t>
            </a:r>
            <a:r>
              <a:rPr lang="zh-TW" altLang="en-US" dirty="0"/>
              <a:t>進去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1C4807-47A2-446D-99A0-861C8EF72D5D}"/>
              </a:ext>
            </a:extLst>
          </p:cNvPr>
          <p:cNvSpPr txBox="1"/>
          <p:nvPr/>
        </p:nvSpPr>
        <p:spPr>
          <a:xfrm>
            <a:off x="378488" y="2348200"/>
            <a:ext cx="721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 </a:t>
            </a:r>
            <a:r>
              <a:rPr lang="en-US" altLang="zh-TW" dirty="0"/>
              <a:t>git remote add &lt;repository</a:t>
            </a:r>
            <a:r>
              <a:rPr lang="zh-TW" altLang="en-US" dirty="0"/>
              <a:t>自定義名稱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剛剛</a:t>
            </a:r>
            <a:r>
              <a:rPr lang="en-US" altLang="zh-TW" dirty="0"/>
              <a:t>copy</a:t>
            </a:r>
            <a:r>
              <a:rPr lang="zh-TW" altLang="en-US" dirty="0"/>
              <a:t>的</a:t>
            </a:r>
            <a:r>
              <a:rPr lang="en-US" altLang="zh-TW" dirty="0" err="1"/>
              <a:t>url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243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FBAA3-DF6C-48BA-A1C6-182DDC4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將遠端主機的專案複製到本機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73E0DE-CF1A-4EE3-A6AF-D6EC1B62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27" y="1597688"/>
            <a:ext cx="5620326" cy="30056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0DE3A70-80BE-42D2-983D-4C501299B45D}"/>
              </a:ext>
            </a:extLst>
          </p:cNvPr>
          <p:cNvSpPr txBox="1"/>
          <p:nvPr/>
        </p:nvSpPr>
        <p:spPr>
          <a:xfrm>
            <a:off x="457200" y="1071379"/>
            <a:ext cx="69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將剛剛建立的空白專案的</a:t>
            </a:r>
            <a:r>
              <a:rPr lang="en-US" altLang="zh-TW" dirty="0" err="1"/>
              <a:t>url</a:t>
            </a:r>
            <a:r>
              <a:rPr lang="zh-TW" altLang="en-US" dirty="0"/>
              <a:t>複製下來</a:t>
            </a:r>
          </a:p>
        </p:txBody>
      </p:sp>
    </p:spTree>
    <p:extLst>
      <p:ext uri="{BB962C8B-B14F-4D97-AF65-F5344CB8AC3E}">
        <p14:creationId xmlns:p14="http://schemas.microsoft.com/office/powerpoint/2010/main" val="271760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9EC2-D445-422C-BFD5-9C05267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597E27-39D6-401E-AED0-ACB08497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34883"/>
            <a:ext cx="9077325" cy="4095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459B8B3-73AC-4CCB-83BB-8AD292D9AFBD}"/>
              </a:ext>
            </a:extLst>
          </p:cNvPr>
          <p:cNvSpPr txBox="1"/>
          <p:nvPr/>
        </p:nvSpPr>
        <p:spPr>
          <a:xfrm>
            <a:off x="364933" y="3058186"/>
            <a:ext cx="56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$ git clone &lt;repository&gt; &lt;directory&gt;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0D3BEB-10BC-40DF-A8BA-ABA15CAA2F8D}"/>
              </a:ext>
            </a:extLst>
          </p:cNvPr>
          <p:cNvSpPr/>
          <p:nvPr/>
        </p:nvSpPr>
        <p:spPr>
          <a:xfrm>
            <a:off x="1145512" y="2134908"/>
            <a:ext cx="6390752" cy="3369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247490-7204-422A-9588-863B34CF3A8D}"/>
              </a:ext>
            </a:extLst>
          </p:cNvPr>
          <p:cNvSpPr/>
          <p:nvPr/>
        </p:nvSpPr>
        <p:spPr>
          <a:xfrm>
            <a:off x="1948545" y="3047619"/>
            <a:ext cx="1575916" cy="3369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FF4E4B-7F46-4610-8CEA-F52481619827}"/>
              </a:ext>
            </a:extLst>
          </p:cNvPr>
          <p:cNvSpPr/>
          <p:nvPr/>
        </p:nvSpPr>
        <p:spPr>
          <a:xfrm>
            <a:off x="7593362" y="2124860"/>
            <a:ext cx="1299429" cy="33698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EF6FEC-82AE-420C-9FF8-EBA4A9CF8A4C}"/>
              </a:ext>
            </a:extLst>
          </p:cNvPr>
          <p:cNvSpPr/>
          <p:nvPr/>
        </p:nvSpPr>
        <p:spPr>
          <a:xfrm>
            <a:off x="3623427" y="3060906"/>
            <a:ext cx="1299429" cy="33698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494F174-3EB1-4A54-B564-3FCCF327199F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736503" y="2471895"/>
            <a:ext cx="1604385" cy="575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F5C8EA9-8D1F-411B-B10C-97AF147A6EF2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4922856" y="2461847"/>
            <a:ext cx="3320221" cy="7675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0AE15FD-A492-4100-B687-4784C972749F}"/>
              </a:ext>
            </a:extLst>
          </p:cNvPr>
          <p:cNvSpPr/>
          <p:nvPr/>
        </p:nvSpPr>
        <p:spPr>
          <a:xfrm>
            <a:off x="2736503" y="1817494"/>
            <a:ext cx="579453" cy="33698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A94A6BE-7961-4CE8-88FA-93B7A8B2013A}"/>
              </a:ext>
            </a:extLst>
          </p:cNvPr>
          <p:cNvSpPr txBox="1"/>
          <p:nvPr/>
        </p:nvSpPr>
        <p:spPr>
          <a:xfrm>
            <a:off x="2736502" y="1467059"/>
            <a:ext cx="52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目前所在位置</a:t>
            </a:r>
            <a:r>
              <a:rPr lang="en-US" altLang="zh-TW" dirty="0"/>
              <a:t>(</a:t>
            </a:r>
            <a:r>
              <a:rPr lang="zh-TW" altLang="en-US" dirty="0"/>
              <a:t>假設想把專案放在</a:t>
            </a:r>
            <a:r>
              <a:rPr lang="en-US" altLang="zh-TW" dirty="0"/>
              <a:t>D:/)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41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A5C93-CE7F-4ED1-AD7F-F54CAE7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84175BD-E0B0-4A23-A7B8-55E43F64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10742"/>
            <a:ext cx="8465946" cy="41789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5607BB-A777-43B2-8C04-A8FF318527FC}"/>
              </a:ext>
            </a:extLst>
          </p:cNvPr>
          <p:cNvSpPr txBox="1"/>
          <p:nvPr/>
        </p:nvSpPr>
        <p:spPr>
          <a:xfrm>
            <a:off x="95250" y="4384913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執行之後就會在</a:t>
            </a:r>
            <a:r>
              <a:rPr lang="en-US" altLang="zh-TW" dirty="0"/>
              <a:t>D:/</a:t>
            </a:r>
            <a:r>
              <a:rPr lang="zh-TW" altLang="en-US" dirty="0"/>
              <a:t>看到你剛剛複製下來的專案資料夾了</a:t>
            </a:r>
          </a:p>
        </p:txBody>
      </p:sp>
    </p:spTree>
    <p:extLst>
      <p:ext uri="{BB962C8B-B14F-4D97-AF65-F5344CB8AC3E}">
        <p14:creationId xmlns:p14="http://schemas.microsoft.com/office/powerpoint/2010/main" val="418702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71F34-4725-4729-A8B3-0F40F715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87" y="2143125"/>
            <a:ext cx="8229600" cy="857250"/>
          </a:xfrm>
        </p:spPr>
        <p:txBody>
          <a:bodyPr/>
          <a:lstStyle/>
          <a:p>
            <a:pPr algn="l"/>
            <a:r>
              <a:rPr lang="en-US" altLang="zh-TW" dirty="0"/>
              <a:t>Git</a:t>
            </a:r>
            <a:r>
              <a:rPr lang="zh-TW" altLang="en-US" dirty="0"/>
              <a:t>基本指令</a:t>
            </a:r>
          </a:p>
        </p:txBody>
      </p:sp>
    </p:spTree>
    <p:extLst>
      <p:ext uri="{BB962C8B-B14F-4D97-AF65-F5344CB8AC3E}">
        <p14:creationId xmlns:p14="http://schemas.microsoft.com/office/powerpoint/2010/main" val="422763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FCFA3-88C7-4849-8A21-540E1A5D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版本控制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413575-A825-4453-8963-0C27A23E7972}"/>
              </a:ext>
            </a:extLst>
          </p:cNvPr>
          <p:cNvSpPr txBox="1"/>
          <p:nvPr/>
        </p:nvSpPr>
        <p:spPr>
          <a:xfrm>
            <a:off x="457200" y="1301479"/>
            <a:ext cx="6003887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版本的演進，是線性的演進，因此我們通常會有一個稱為 </a:t>
            </a:r>
            <a:r>
              <a:rPr lang="en-US" altLang="zh-TW" dirty="0"/>
              <a:t>master </a:t>
            </a:r>
            <a:r>
              <a:rPr lang="zh-TW" altLang="en-US" dirty="0"/>
              <a:t>的主線。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而開發過程所發現的</a:t>
            </a:r>
            <a:r>
              <a:rPr lang="en-US" altLang="zh-TW" dirty="0"/>
              <a:t>issue</a:t>
            </a:r>
            <a:r>
              <a:rPr lang="zh-TW" altLang="en-US" dirty="0"/>
              <a:t>或是需要新增的功能，我們會希望在不影響 </a:t>
            </a:r>
            <a:r>
              <a:rPr lang="en-US" altLang="zh-TW" dirty="0"/>
              <a:t>master </a:t>
            </a:r>
            <a:r>
              <a:rPr lang="zh-TW" altLang="en-US" dirty="0"/>
              <a:t>的情況下，複製 </a:t>
            </a:r>
            <a:r>
              <a:rPr lang="en-US" altLang="zh-TW" dirty="0"/>
              <a:t>master </a:t>
            </a:r>
            <a:r>
              <a:rPr lang="zh-TW" altLang="en-US" dirty="0"/>
              <a:t>衍生出一個分支</a:t>
            </a:r>
            <a:r>
              <a:rPr lang="en-US" altLang="zh-TW" dirty="0"/>
              <a:t>(branch)</a:t>
            </a:r>
            <a:r>
              <a:rPr lang="zh-TW" altLang="en-US" dirty="0"/>
              <a:t>進行開發，等到分支開發完成、測試穩定之後，才會與 </a:t>
            </a:r>
            <a:r>
              <a:rPr lang="en-US" altLang="zh-TW" dirty="0"/>
              <a:t>master </a:t>
            </a:r>
            <a:r>
              <a:rPr lang="zh-TW" altLang="en-US" dirty="0"/>
              <a:t>主線合併</a:t>
            </a:r>
            <a:r>
              <a:rPr lang="en-US" altLang="zh-TW" dirty="0"/>
              <a:t>(merge)</a:t>
            </a:r>
            <a:r>
              <a:rPr lang="zh-TW" altLang="en-US" dirty="0"/>
              <a:t>，演化出全新的版本，如圖所示。</a:t>
            </a:r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3F18029B-83BC-477B-B497-5C2F807108E0}"/>
              </a:ext>
            </a:extLst>
          </p:cNvPr>
          <p:cNvSpPr/>
          <p:nvPr/>
        </p:nvSpPr>
        <p:spPr>
          <a:xfrm>
            <a:off x="6943410" y="1715460"/>
            <a:ext cx="168311" cy="1731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7A286249-64D7-4957-A421-CCAB99F6E059}"/>
              </a:ext>
            </a:extLst>
          </p:cNvPr>
          <p:cNvSpPr/>
          <p:nvPr/>
        </p:nvSpPr>
        <p:spPr>
          <a:xfrm>
            <a:off x="6943410" y="2291788"/>
            <a:ext cx="168311" cy="1731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CCB20F53-EEC9-4ACD-A704-E2DF781AE3F0}"/>
              </a:ext>
            </a:extLst>
          </p:cNvPr>
          <p:cNvSpPr/>
          <p:nvPr/>
        </p:nvSpPr>
        <p:spPr>
          <a:xfrm>
            <a:off x="6955969" y="2904902"/>
            <a:ext cx="168311" cy="1731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0917B0F6-A013-4309-924B-BA2A33F1B675}"/>
              </a:ext>
            </a:extLst>
          </p:cNvPr>
          <p:cNvSpPr/>
          <p:nvPr/>
        </p:nvSpPr>
        <p:spPr>
          <a:xfrm>
            <a:off x="6943409" y="3560049"/>
            <a:ext cx="168311" cy="1731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93789B22-A463-4214-A701-EDACD3B619A2}"/>
              </a:ext>
            </a:extLst>
          </p:cNvPr>
          <p:cNvSpPr/>
          <p:nvPr/>
        </p:nvSpPr>
        <p:spPr>
          <a:xfrm>
            <a:off x="7688663" y="1300224"/>
            <a:ext cx="168311" cy="173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FD0BE4BC-7513-4951-BDA7-FE532B922ECC}"/>
              </a:ext>
            </a:extLst>
          </p:cNvPr>
          <p:cNvSpPr/>
          <p:nvPr/>
        </p:nvSpPr>
        <p:spPr>
          <a:xfrm>
            <a:off x="7688662" y="2636655"/>
            <a:ext cx="168311" cy="173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7B770089-F54F-4A2B-B36F-82D1506EE13C}"/>
              </a:ext>
            </a:extLst>
          </p:cNvPr>
          <p:cNvSpPr/>
          <p:nvPr/>
        </p:nvSpPr>
        <p:spPr>
          <a:xfrm>
            <a:off x="7715462" y="4730449"/>
            <a:ext cx="168311" cy="173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2EEBD7C9-EBEA-4050-BAB5-F91C29ABC58F}"/>
              </a:ext>
            </a:extLst>
          </p:cNvPr>
          <p:cNvSpPr/>
          <p:nvPr/>
        </p:nvSpPr>
        <p:spPr>
          <a:xfrm>
            <a:off x="7690759" y="3919539"/>
            <a:ext cx="168311" cy="173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1D5815A-7348-4B62-9947-1007E32A6A0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772818" y="1473350"/>
            <a:ext cx="1" cy="1163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EB44EDB-7C79-43CF-805E-DBDBB223182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7772818" y="2809781"/>
            <a:ext cx="2097" cy="1109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F5E9CA3-F546-48AD-8662-CDB4F18787BE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7774915" y="4092665"/>
            <a:ext cx="24703" cy="637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A481877-1BD2-4543-8E67-ED4DF2FE7FE8}"/>
              </a:ext>
            </a:extLst>
          </p:cNvPr>
          <p:cNvCxnSpPr>
            <a:endCxn id="5" idx="7"/>
          </p:cNvCxnSpPr>
          <p:nvPr/>
        </p:nvCxnSpPr>
        <p:spPr>
          <a:xfrm flipH="1">
            <a:off x="7027566" y="1421578"/>
            <a:ext cx="661097" cy="29388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F6BAB42-3EEF-4C42-9BD2-78F897DAD5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68059" y="1863232"/>
            <a:ext cx="0" cy="4539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F6AF659-5663-4FDC-9C7C-5757B0032F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68059" y="2439560"/>
            <a:ext cx="12559" cy="49069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8F00262-A914-4631-812A-864C259B784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H="1">
            <a:off x="6968058" y="3052674"/>
            <a:ext cx="12560" cy="532729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AF60300-95B1-4B5B-AA40-617C0E991151}"/>
              </a:ext>
            </a:extLst>
          </p:cNvPr>
          <p:cNvCxnSpPr>
            <a:stCxn id="8" idx="5"/>
            <a:endCxn id="13" idx="2"/>
          </p:cNvCxnSpPr>
          <p:nvPr/>
        </p:nvCxnSpPr>
        <p:spPr>
          <a:xfrm>
            <a:off x="7087071" y="3707821"/>
            <a:ext cx="603688" cy="29828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7E94DDE9-7262-4929-97BC-0B297000BC36}"/>
              </a:ext>
            </a:extLst>
          </p:cNvPr>
          <p:cNvSpPr/>
          <p:nvPr/>
        </p:nvSpPr>
        <p:spPr>
          <a:xfrm>
            <a:off x="7688661" y="632009"/>
            <a:ext cx="168311" cy="17312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BC8392B8-569B-4284-9193-231DE44F60E4}"/>
              </a:ext>
            </a:extLst>
          </p:cNvPr>
          <p:cNvCxnSpPr>
            <a:endCxn id="10" idx="0"/>
          </p:cNvCxnSpPr>
          <p:nvPr/>
        </p:nvCxnSpPr>
        <p:spPr>
          <a:xfrm>
            <a:off x="7772816" y="802616"/>
            <a:ext cx="3" cy="497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944A42E-97A0-4065-B884-5D6DBBBE188D}"/>
              </a:ext>
            </a:extLst>
          </p:cNvPr>
          <p:cNvSpPr txBox="1"/>
          <p:nvPr/>
        </p:nvSpPr>
        <p:spPr>
          <a:xfrm>
            <a:off x="7368850" y="20597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9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226677A-7EA2-4E05-8F08-A6E07D05B73F}"/>
              </a:ext>
            </a:extLst>
          </p:cNvPr>
          <p:cNvSpPr/>
          <p:nvPr/>
        </p:nvSpPr>
        <p:spPr>
          <a:xfrm>
            <a:off x="6637778" y="1564402"/>
            <a:ext cx="2049022" cy="1681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93920B-9E9B-4CBC-A27E-D6EDABAD5C75}"/>
              </a:ext>
            </a:extLst>
          </p:cNvPr>
          <p:cNvSpPr/>
          <p:nvPr/>
        </p:nvSpPr>
        <p:spPr>
          <a:xfrm>
            <a:off x="723481" y="1598907"/>
            <a:ext cx="5104562" cy="16467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CB911-C860-44C1-B040-A3E1A5F2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1A69D2-D520-4E2B-915F-53620FFBE917}"/>
              </a:ext>
            </a:extLst>
          </p:cNvPr>
          <p:cNvSpPr/>
          <p:nvPr/>
        </p:nvSpPr>
        <p:spPr>
          <a:xfrm>
            <a:off x="914402" y="2307980"/>
            <a:ext cx="1416815" cy="67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新增修改</a:t>
            </a:r>
            <a:endParaRPr lang="en-US" altLang="zh-TW" dirty="0"/>
          </a:p>
          <a:p>
            <a:pPr algn="ctr"/>
            <a:r>
              <a:rPr lang="zh-TW" altLang="en-US" dirty="0"/>
              <a:t>專案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BAAA0B-62E2-4DED-BD26-AE51A31FAEE2}"/>
              </a:ext>
            </a:extLst>
          </p:cNvPr>
          <p:cNvSpPr/>
          <p:nvPr/>
        </p:nvSpPr>
        <p:spPr>
          <a:xfrm>
            <a:off x="2656951" y="2307980"/>
            <a:ext cx="1302099" cy="67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0B4FE3-3CFD-41CB-8CF7-F06AE25980EE}"/>
              </a:ext>
            </a:extLst>
          </p:cNvPr>
          <p:cNvSpPr/>
          <p:nvPr/>
        </p:nvSpPr>
        <p:spPr>
          <a:xfrm>
            <a:off x="4284784" y="2307980"/>
            <a:ext cx="1302099" cy="67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commit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BDED1CA-B354-4206-AE09-91A5A0D7C2BF}"/>
              </a:ext>
            </a:extLst>
          </p:cNvPr>
          <p:cNvSpPr/>
          <p:nvPr/>
        </p:nvSpPr>
        <p:spPr>
          <a:xfrm>
            <a:off x="5770689" y="2246120"/>
            <a:ext cx="1251858" cy="857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push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2DC646-3006-479F-8D27-5BA13DBEC39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31217" y="2644600"/>
            <a:ext cx="3257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DBE1E55-B9FC-49ED-9ACD-3716EA3655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59050" y="2644600"/>
            <a:ext cx="3257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2AC798-EF9B-4B09-A557-105B5B5CF53E}"/>
              </a:ext>
            </a:extLst>
          </p:cNvPr>
          <p:cNvSpPr txBox="1"/>
          <p:nvPr/>
        </p:nvSpPr>
        <p:spPr>
          <a:xfrm>
            <a:off x="2819818" y="1731429"/>
            <a:ext cx="14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Local</a:t>
            </a:r>
            <a:r>
              <a:rPr lang="zh-TW" altLang="en-US" dirty="0"/>
              <a:t>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1EF155-5CFF-4FCF-8733-251FE6B17210}"/>
              </a:ext>
            </a:extLst>
          </p:cNvPr>
          <p:cNvSpPr txBox="1"/>
          <p:nvPr/>
        </p:nvSpPr>
        <p:spPr>
          <a:xfrm>
            <a:off x="7022547" y="2202418"/>
            <a:ext cx="14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Gitlab Server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3CB26CE-FB51-413F-9CE9-F46FDEF02B41}"/>
              </a:ext>
            </a:extLst>
          </p:cNvPr>
          <p:cNvGrpSpPr/>
          <p:nvPr/>
        </p:nvGrpSpPr>
        <p:grpSpPr>
          <a:xfrm>
            <a:off x="1379764" y="3188439"/>
            <a:ext cx="6384472" cy="950919"/>
            <a:chOff x="1379764" y="3188439"/>
            <a:chExt cx="6384472" cy="950919"/>
          </a:xfrm>
        </p:grpSpPr>
        <p:sp>
          <p:nvSpPr>
            <p:cNvPr id="12" name="箭號: 迴轉箭號 11">
              <a:extLst>
                <a:ext uri="{FF2B5EF4-FFF2-40B4-BE49-F238E27FC236}">
                  <a16:creationId xmlns:a16="http://schemas.microsoft.com/office/drawing/2014/main" id="{6B30557D-2F92-46B7-9A53-05BD5FEA4F58}"/>
                </a:ext>
              </a:extLst>
            </p:cNvPr>
            <p:cNvSpPr/>
            <p:nvPr/>
          </p:nvSpPr>
          <p:spPr>
            <a:xfrm rot="10800000">
              <a:off x="1379764" y="3188439"/>
              <a:ext cx="6384472" cy="931998"/>
            </a:xfrm>
            <a:prstGeom prst="uturnArrow">
              <a:avLst>
                <a:gd name="adj1" fmla="val 31469"/>
                <a:gd name="adj2" fmla="val 25000"/>
                <a:gd name="adj3" fmla="val 27157"/>
                <a:gd name="adj4" fmla="val 21109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04DECB2-1620-47F7-9FBC-F2B174CB768F}"/>
                </a:ext>
              </a:extLst>
            </p:cNvPr>
            <p:cNvSpPr txBox="1"/>
            <p:nvPr/>
          </p:nvSpPr>
          <p:spPr>
            <a:xfrm>
              <a:off x="4284784" y="3770026"/>
              <a:ext cx="1266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pull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067DF-39CC-4D52-BF98-6AD367C0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status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168728-BFA6-4D48-A058-9F780563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42458"/>
            <a:ext cx="7829550" cy="30670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33618A-9CFD-47D5-93C0-77E3C21A4201}"/>
              </a:ext>
            </a:extLst>
          </p:cNvPr>
          <p:cNvSpPr txBox="1"/>
          <p:nvPr/>
        </p:nvSpPr>
        <p:spPr>
          <a:xfrm>
            <a:off x="420459" y="1240234"/>
            <a:ext cx="79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在剛剛的專案資料夾新增一個</a:t>
            </a:r>
            <a:r>
              <a:rPr lang="en-US" altLang="zh-TW" dirty="0"/>
              <a:t>”index.html”</a:t>
            </a:r>
            <a:r>
              <a:rPr lang="zh-TW" altLang="en-US" dirty="0"/>
              <a:t>，再輸入</a:t>
            </a:r>
            <a:r>
              <a:rPr lang="en-US" altLang="zh-TW" dirty="0"/>
              <a:t>”git status”</a:t>
            </a:r>
            <a:r>
              <a:rPr lang="zh-TW" altLang="en-US" dirty="0"/>
              <a:t>後呈現畫面如下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DEDD3D-0842-4662-BD52-9F6269180102}"/>
              </a:ext>
            </a:extLst>
          </p:cNvPr>
          <p:cNvSpPr txBox="1"/>
          <p:nvPr/>
        </p:nvSpPr>
        <p:spPr>
          <a:xfrm>
            <a:off x="2054888" y="2485096"/>
            <a:ext cx="18740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目前在</a:t>
            </a:r>
            <a:r>
              <a:rPr lang="en-US" altLang="zh-TW" sz="1200" dirty="0"/>
              <a:t>master</a:t>
            </a:r>
            <a:r>
              <a:rPr lang="zh-TW" altLang="en-US" sz="1200" dirty="0"/>
              <a:t>這條主分支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7A94A-D6AF-457C-8784-B484D0084AC4}"/>
              </a:ext>
            </a:extLst>
          </p:cNvPr>
          <p:cNvSpPr txBox="1"/>
          <p:nvPr/>
        </p:nvSpPr>
        <p:spPr>
          <a:xfrm>
            <a:off x="1867420" y="2894987"/>
            <a:ext cx="138824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還沒有任何提交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581280-EEF5-4BCE-B4F1-15D33E38999A}"/>
              </a:ext>
            </a:extLst>
          </p:cNvPr>
          <p:cNvSpPr txBox="1"/>
          <p:nvPr/>
        </p:nvSpPr>
        <p:spPr>
          <a:xfrm>
            <a:off x="2266844" y="3612569"/>
            <a:ext cx="174244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尚未加入追蹤的檔案</a:t>
            </a:r>
          </a:p>
        </p:txBody>
      </p:sp>
    </p:spTree>
    <p:extLst>
      <p:ext uri="{BB962C8B-B14F-4D97-AF65-F5344CB8AC3E}">
        <p14:creationId xmlns:p14="http://schemas.microsoft.com/office/powerpoint/2010/main" val="216435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57FAA-C8F4-4F8D-A640-21A4F1E7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495"/>
            <a:ext cx="8229600" cy="857250"/>
          </a:xfrm>
        </p:spPr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add &lt;</a:t>
            </a:r>
            <a:r>
              <a:rPr lang="zh-TW" altLang="en-US" dirty="0"/>
              <a:t>檔名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DC9CCA5-CEC0-4710-B57C-C9187268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4" y="830438"/>
            <a:ext cx="7647999" cy="43130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A40BD0-017C-4614-BBB3-24755207D523}"/>
              </a:ext>
            </a:extLst>
          </p:cNvPr>
          <p:cNvSpPr/>
          <p:nvPr/>
        </p:nvSpPr>
        <p:spPr>
          <a:xfrm>
            <a:off x="6219929" y="3607787"/>
            <a:ext cx="2672862" cy="141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/>
              <a:t>這時候再輸入</a:t>
            </a:r>
            <a:r>
              <a:rPr lang="en-US" altLang="zh-TW" sz="1200" dirty="0"/>
              <a:t>git add index.html</a:t>
            </a:r>
          </a:p>
          <a:p>
            <a:r>
              <a:rPr lang="zh-TW" altLang="en-US" sz="1200" dirty="0"/>
              <a:t>之後再輸入</a:t>
            </a:r>
            <a:r>
              <a:rPr lang="en-US" altLang="zh-TW" sz="1200" dirty="0"/>
              <a:t>git status</a:t>
            </a:r>
          </a:p>
          <a:p>
            <a:r>
              <a:rPr lang="zh-TW" altLang="en-US" sz="1200" dirty="0"/>
              <a:t>就可以看到剛剛紅字的檔案變成綠色的，表示這個檔案已經被</a:t>
            </a:r>
            <a:r>
              <a:rPr lang="en-US" altLang="zh-TW" sz="1200" dirty="0"/>
              <a:t>track</a:t>
            </a:r>
            <a:r>
              <a:rPr lang="zh-TW" altLang="en-US" sz="1200" dirty="0"/>
              <a:t>了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(</a:t>
            </a:r>
            <a:r>
              <a:rPr lang="zh-TW" altLang="en-US" sz="1200" dirty="0"/>
              <a:t>也可以使用 </a:t>
            </a:r>
            <a:r>
              <a:rPr lang="en-US" altLang="zh-TW" sz="1200" dirty="0"/>
              <a:t>git add . </a:t>
            </a:r>
            <a:r>
              <a:rPr lang="zh-TW" altLang="en-US" sz="1200" dirty="0"/>
              <a:t>將所有</a:t>
            </a:r>
            <a:r>
              <a:rPr lang="en-US" altLang="zh-TW" sz="1200" dirty="0"/>
              <a:t>Untracked</a:t>
            </a:r>
            <a:r>
              <a:rPr lang="zh-TW" altLang="en-US" sz="1200" dirty="0"/>
              <a:t>的檔案一次加入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070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5160C-B873-4D36-9509-E76B2FA4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Git</a:t>
            </a:r>
            <a:r>
              <a:rPr kumimoji="0" lang="zh-TW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11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1AA96-D1A3-4F2E-925C-7764433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commit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6E99F87-1206-4EFC-B244-9B9FA86B5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0000"/>
          <a:stretch/>
        </p:blipFill>
        <p:spPr>
          <a:xfrm>
            <a:off x="657225" y="1471612"/>
            <a:ext cx="7829550" cy="2200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2471A92-983D-4612-9043-45059AF0E2CC}"/>
              </a:ext>
            </a:extLst>
          </p:cNvPr>
          <p:cNvSpPr txBox="1"/>
          <p:nvPr/>
        </p:nvSpPr>
        <p:spPr>
          <a:xfrm>
            <a:off x="657225" y="1063228"/>
            <a:ext cx="401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$git commit -m “</a:t>
            </a:r>
            <a:r>
              <a:rPr lang="zh-TW" altLang="en-US" dirty="0"/>
              <a:t>註解內容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6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D8A13-DBF3-49A2-B06D-3F880691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log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B70626-A1B6-4DF1-BBC7-A0827672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4" y="1709559"/>
            <a:ext cx="6115050" cy="1790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394801-9CD7-4784-9129-315A8BA4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4" y="4070865"/>
            <a:ext cx="5810250" cy="6191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8B501F-C6D7-4CB6-B13C-A85F5CD969E1}"/>
              </a:ext>
            </a:extLst>
          </p:cNvPr>
          <p:cNvSpPr txBox="1"/>
          <p:nvPr/>
        </p:nvSpPr>
        <p:spPr>
          <a:xfrm>
            <a:off x="324644" y="10632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送出</a:t>
            </a:r>
            <a:r>
              <a:rPr lang="en-US" altLang="zh-TW" dirty="0"/>
              <a:t>commit(</a:t>
            </a:r>
            <a:r>
              <a:rPr lang="zh-TW" altLang="en-US" dirty="0"/>
              <a:t>提交</a:t>
            </a:r>
            <a:r>
              <a:rPr lang="en-US" altLang="zh-TW" dirty="0"/>
              <a:t>)</a:t>
            </a:r>
            <a:r>
              <a:rPr lang="zh-TW" altLang="en-US" dirty="0"/>
              <a:t>之後輸入</a:t>
            </a:r>
            <a:r>
              <a:rPr lang="en-US" altLang="zh-TW" dirty="0"/>
              <a:t>git log</a:t>
            </a:r>
            <a:r>
              <a:rPr lang="zh-TW" altLang="en-US" dirty="0"/>
              <a:t>可以查看剛剛</a:t>
            </a:r>
            <a:r>
              <a:rPr lang="en-US" altLang="zh-TW" dirty="0"/>
              <a:t>commit</a:t>
            </a:r>
            <a:r>
              <a:rPr lang="zh-TW" altLang="en-US" dirty="0"/>
              <a:t>的紀錄，</a:t>
            </a:r>
            <a:r>
              <a:rPr lang="en-US" altLang="zh-TW" dirty="0"/>
              <a:t>git log</a:t>
            </a:r>
            <a:r>
              <a:rPr lang="zh-TW" altLang="en-US" dirty="0"/>
              <a:t>會記錄所有在</a:t>
            </a:r>
            <a:r>
              <a:rPr lang="en-US" altLang="zh-TW" dirty="0"/>
              <a:t>git</a:t>
            </a:r>
            <a:r>
              <a:rPr lang="zh-TW" altLang="en-US" dirty="0"/>
              <a:t>上執行的動作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1E9128-5067-4DED-8FDC-2E52D3F18D6F}"/>
              </a:ext>
            </a:extLst>
          </p:cNvPr>
          <p:cNvSpPr txBox="1"/>
          <p:nvPr/>
        </p:nvSpPr>
        <p:spPr>
          <a:xfrm>
            <a:off x="292572" y="3631041"/>
            <a:ext cx="519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或是打 </a:t>
            </a:r>
            <a:r>
              <a:rPr lang="en-US" altLang="zh-TW" dirty="0"/>
              <a:t>git log - -</a:t>
            </a:r>
            <a:r>
              <a:rPr lang="en-US" altLang="zh-TW" dirty="0" err="1"/>
              <a:t>oneline</a:t>
            </a:r>
            <a:r>
              <a:rPr lang="zh-TW" altLang="en-US" dirty="0"/>
              <a:t> 出來的結果更簡潔</a:t>
            </a:r>
          </a:p>
        </p:txBody>
      </p:sp>
    </p:spTree>
    <p:extLst>
      <p:ext uri="{BB962C8B-B14F-4D97-AF65-F5344CB8AC3E}">
        <p14:creationId xmlns:p14="http://schemas.microsoft.com/office/powerpoint/2010/main" val="14946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4F110-F9C8-4CA8-AD69-1D0E80C4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commit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F7D3BA-2F72-4426-9AEE-A6D419F4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3525"/>
            <a:ext cx="6905625" cy="20764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183C942-404B-40B8-ACA1-A9C108D8277C}"/>
              </a:ext>
            </a:extLst>
          </p:cNvPr>
          <p:cNvSpPr txBox="1"/>
          <p:nvPr/>
        </p:nvSpPr>
        <p:spPr>
          <a:xfrm>
            <a:off x="457199" y="1164193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index.html</a:t>
            </a:r>
            <a:r>
              <a:rPr lang="zh-TW" altLang="en-US" dirty="0"/>
              <a:t>的內容存檔後，再輸入</a:t>
            </a:r>
            <a:r>
              <a:rPr lang="en-US" altLang="zh-TW" dirty="0"/>
              <a:t>git status</a:t>
            </a:r>
            <a:r>
              <a:rPr lang="zh-TW" altLang="en-US" dirty="0"/>
              <a:t>就會秀出畫面如下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D374F2-987C-47B4-B5F4-065D7994263F}"/>
              </a:ext>
            </a:extLst>
          </p:cNvPr>
          <p:cNvSpPr txBox="1"/>
          <p:nvPr/>
        </p:nvSpPr>
        <p:spPr>
          <a:xfrm>
            <a:off x="368438" y="3979307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正常程序</a:t>
            </a:r>
            <a:r>
              <a:rPr lang="en-US" altLang="zh-TW" dirty="0"/>
              <a:t>:</a:t>
            </a:r>
            <a:r>
              <a:rPr lang="zh-TW" altLang="en-US" dirty="0"/>
              <a:t> 將</a:t>
            </a:r>
            <a:r>
              <a:rPr lang="en-US" altLang="zh-TW" dirty="0"/>
              <a:t>index.html</a:t>
            </a:r>
            <a:r>
              <a:rPr lang="zh-TW" altLang="en-US" dirty="0"/>
              <a:t>再</a:t>
            </a:r>
            <a:r>
              <a:rPr lang="en-US" altLang="zh-TW" dirty="0"/>
              <a:t>add</a:t>
            </a:r>
            <a:r>
              <a:rPr lang="zh-TW" altLang="en-US" dirty="0"/>
              <a:t>一次，再做一次</a:t>
            </a:r>
            <a:r>
              <a:rPr lang="en-US" altLang="zh-TW" dirty="0"/>
              <a:t>commit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01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4149C-4123-45C6-896B-DC3B9E32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commit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3146D-CD47-4A88-A06D-6C0F173E95AF}"/>
              </a:ext>
            </a:extLst>
          </p:cNvPr>
          <p:cNvSpPr txBox="1"/>
          <p:nvPr/>
        </p:nvSpPr>
        <p:spPr>
          <a:xfrm>
            <a:off x="457200" y="1208960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$git commit - -am “</a:t>
            </a:r>
            <a:r>
              <a:rPr lang="zh-TW" altLang="en-US" dirty="0"/>
              <a:t>註解內容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add + commit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904516-0287-4EE0-AE06-2877E99F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9" y="1667485"/>
            <a:ext cx="6048375" cy="22764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3AAB86B-8F2A-46C8-899A-42CF9134C32E}"/>
              </a:ext>
            </a:extLst>
          </p:cNvPr>
          <p:cNvSpPr txBox="1"/>
          <p:nvPr/>
        </p:nvSpPr>
        <p:spPr>
          <a:xfrm>
            <a:off x="457200" y="4104560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git log - -</a:t>
            </a:r>
            <a:r>
              <a:rPr lang="en-US" altLang="zh-TW" dirty="0" err="1"/>
              <a:t>oneline</a:t>
            </a:r>
            <a:r>
              <a:rPr lang="zh-TW" altLang="en-US" dirty="0"/>
              <a:t>也可以看到剛剛有提交成功了</a:t>
            </a:r>
          </a:p>
        </p:txBody>
      </p:sp>
    </p:spTree>
    <p:extLst>
      <p:ext uri="{BB962C8B-B14F-4D97-AF65-F5344CB8AC3E}">
        <p14:creationId xmlns:p14="http://schemas.microsoft.com/office/powerpoint/2010/main" val="103499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042C3-3429-4E19-B857-EF8D3B2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$git push &lt;repository&gt; &lt;branch&gt;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CBA2E6-D595-4A6A-8C10-3CEE8DAC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195073"/>
            <a:ext cx="7648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2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44475AD-99DB-4170-AAF5-9E83DFA5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037495"/>
            <a:ext cx="7477125" cy="3771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F2ACF8-FFCD-40B0-8823-C668E9448C87}"/>
              </a:ext>
            </a:extLst>
          </p:cNvPr>
          <p:cNvSpPr/>
          <p:nvPr/>
        </p:nvSpPr>
        <p:spPr>
          <a:xfrm>
            <a:off x="914400" y="2923445"/>
            <a:ext cx="3034602" cy="65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666B01-2CD9-434C-8BCD-7CADB2707F2F}"/>
              </a:ext>
            </a:extLst>
          </p:cNvPr>
          <p:cNvSpPr/>
          <p:nvPr/>
        </p:nvSpPr>
        <p:spPr>
          <a:xfrm>
            <a:off x="914399" y="4057038"/>
            <a:ext cx="7477125" cy="65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B2FDC-C1B9-414E-A0F2-9C130F1424CD}"/>
              </a:ext>
            </a:extLst>
          </p:cNvPr>
          <p:cNvSpPr txBox="1"/>
          <p:nvPr/>
        </p:nvSpPr>
        <p:spPr>
          <a:xfrm>
            <a:off x="833437" y="449937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提交成功即可在</a:t>
            </a:r>
            <a:r>
              <a:rPr lang="en-US" altLang="zh-TW" dirty="0"/>
              <a:t>Gitlab</a:t>
            </a:r>
            <a:r>
              <a:rPr lang="zh-TW" altLang="en-US" dirty="0"/>
              <a:t>上看到剛剛提交的內容</a:t>
            </a:r>
          </a:p>
        </p:txBody>
      </p:sp>
    </p:spTree>
    <p:extLst>
      <p:ext uri="{BB962C8B-B14F-4D97-AF65-F5344CB8AC3E}">
        <p14:creationId xmlns:p14="http://schemas.microsoft.com/office/powerpoint/2010/main" val="34221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3B8328-43F0-46A3-82DD-ED76EB2F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214"/>
            <a:ext cx="9144000" cy="272481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D65A2F8-2481-430F-B50F-330E14143537}"/>
              </a:ext>
            </a:extLst>
          </p:cNvPr>
          <p:cNvSpPr txBox="1"/>
          <p:nvPr/>
        </p:nvSpPr>
        <p:spPr>
          <a:xfrm>
            <a:off x="79811" y="843808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History</a:t>
            </a:r>
            <a:r>
              <a:rPr lang="zh-TW" altLang="en-US" dirty="0"/>
              <a:t>點進去可看到過往的</a:t>
            </a:r>
            <a:r>
              <a:rPr lang="en-US" altLang="zh-TW" dirty="0">
                <a:solidFill>
                  <a:schemeClr val="bg1"/>
                </a:solidFill>
                <a:highlight>
                  <a:srgbClr val="FF0000"/>
                </a:highlight>
              </a:rPr>
              <a:t>commit</a:t>
            </a:r>
            <a:r>
              <a:rPr lang="zh-TW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註解內容</a:t>
            </a:r>
            <a:r>
              <a:rPr lang="zh-TW" altLang="en-US" dirty="0"/>
              <a:t>、和</a:t>
            </a:r>
            <a:r>
              <a:rPr lang="zh-TW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每一次版本的檔案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D2723C-1CEB-40DC-A34F-2CFD8B38A04A}"/>
              </a:ext>
            </a:extLst>
          </p:cNvPr>
          <p:cNvSpPr/>
          <p:nvPr/>
        </p:nvSpPr>
        <p:spPr>
          <a:xfrm>
            <a:off x="79811" y="2571749"/>
            <a:ext cx="2482519" cy="27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C6FEB0-DBFF-464E-BEC8-F5AEDC14D1E4}"/>
              </a:ext>
            </a:extLst>
          </p:cNvPr>
          <p:cNvSpPr/>
          <p:nvPr/>
        </p:nvSpPr>
        <p:spPr>
          <a:xfrm>
            <a:off x="8812404" y="2573424"/>
            <a:ext cx="411407" cy="15416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C96C960-E0D9-43F6-834E-5AB80845DBDD}"/>
              </a:ext>
            </a:extLst>
          </p:cNvPr>
          <p:cNvCxnSpPr>
            <a:stCxn id="5" idx="2"/>
          </p:cNvCxnSpPr>
          <p:nvPr/>
        </p:nvCxnSpPr>
        <p:spPr>
          <a:xfrm flipH="1">
            <a:off x="1446963" y="1213140"/>
            <a:ext cx="2453734" cy="135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6CAD3F6-9C50-49E1-91AA-059C63C58DE6}"/>
              </a:ext>
            </a:extLst>
          </p:cNvPr>
          <p:cNvCxnSpPr/>
          <p:nvPr/>
        </p:nvCxnSpPr>
        <p:spPr>
          <a:xfrm>
            <a:off x="6169688" y="1213140"/>
            <a:ext cx="2823587" cy="135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96CBE96-CF9D-46F6-AA05-E6AB432E75CC}"/>
              </a:ext>
            </a:extLst>
          </p:cNvPr>
          <p:cNvSpPr/>
          <p:nvPr/>
        </p:nvSpPr>
        <p:spPr>
          <a:xfrm>
            <a:off x="79810" y="3093224"/>
            <a:ext cx="2482519" cy="27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A3645C-935E-49D8-9D92-4DB6321427FC}"/>
              </a:ext>
            </a:extLst>
          </p:cNvPr>
          <p:cNvSpPr/>
          <p:nvPr/>
        </p:nvSpPr>
        <p:spPr>
          <a:xfrm>
            <a:off x="79810" y="3604125"/>
            <a:ext cx="2482519" cy="27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033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7DE28-8207-41EA-A0B1-EF2F4413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$git pull</a:t>
            </a:r>
            <a:r>
              <a:rPr lang="zh-TW" altLang="en-US" dirty="0"/>
              <a:t> </a:t>
            </a:r>
            <a:r>
              <a:rPr lang="en-US" altLang="zh-TW" dirty="0"/>
              <a:t>&lt;repository&gt; &lt;branch&gt;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95448-43FB-435A-BBA2-D842CEB6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117997"/>
            <a:ext cx="7800975" cy="38195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480DD8-54FC-41AF-893C-BAB38AD6E365}"/>
              </a:ext>
            </a:extLst>
          </p:cNvPr>
          <p:cNvSpPr/>
          <p:nvPr/>
        </p:nvSpPr>
        <p:spPr>
          <a:xfrm>
            <a:off x="457200" y="3393109"/>
            <a:ext cx="8124092" cy="159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AD73A-C095-43AA-B036-8C7C6BA79498}"/>
              </a:ext>
            </a:extLst>
          </p:cNvPr>
          <p:cNvSpPr/>
          <p:nvPr/>
        </p:nvSpPr>
        <p:spPr>
          <a:xfrm>
            <a:off x="6425922" y="2461846"/>
            <a:ext cx="2396531" cy="77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遠端主機的專案內容與本地端的內容有所差異</a:t>
            </a:r>
            <a:endParaRPr lang="en-US" altLang="zh-TW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FF4209-D4A6-4499-BC59-4BA3F970A406}"/>
              </a:ext>
            </a:extLst>
          </p:cNvPr>
          <p:cNvSpPr/>
          <p:nvPr/>
        </p:nvSpPr>
        <p:spPr>
          <a:xfrm>
            <a:off x="1165033" y="4401179"/>
            <a:ext cx="4351512" cy="18087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368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3C051-A3B0-4EB4-96B5-953613E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BA2B6C-6C13-4C84-9EDC-DD7F48C9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859813"/>
            <a:ext cx="7610475" cy="3705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B6CAAB-EA2F-4AA7-8F49-485FFDD7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30" y="3356372"/>
            <a:ext cx="7286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9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B0AF-556B-483D-8DCE-4E03C1C5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24" y="28797"/>
            <a:ext cx="8229600" cy="857250"/>
          </a:xfrm>
        </p:spPr>
        <p:txBody>
          <a:bodyPr/>
          <a:lstStyle/>
          <a:p>
            <a:r>
              <a:rPr lang="en-US" altLang="zh-TW" dirty="0"/>
              <a:t>$git pull</a:t>
            </a:r>
            <a:r>
              <a:rPr lang="zh-TW" altLang="en-US" dirty="0"/>
              <a:t> </a:t>
            </a:r>
            <a:r>
              <a:rPr lang="en-US" altLang="zh-TW" dirty="0"/>
              <a:t>&lt;repository&gt; &lt;branch&gt;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10946C-4245-4749-AC17-9006010A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9" y="761778"/>
            <a:ext cx="7839075" cy="4352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56CDC7-6FC7-4356-80E8-2BBD3EF760A0}"/>
              </a:ext>
            </a:extLst>
          </p:cNvPr>
          <p:cNvSpPr/>
          <p:nvPr/>
        </p:nvSpPr>
        <p:spPr>
          <a:xfrm>
            <a:off x="572076" y="964642"/>
            <a:ext cx="3758764" cy="202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1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A75F9-8762-4250-8B37-A860F252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61B9CE-047E-45B2-9944-52199E60D97A}"/>
              </a:ext>
            </a:extLst>
          </p:cNvPr>
          <p:cNvSpPr txBox="1"/>
          <p:nvPr/>
        </p:nvSpPr>
        <p:spPr>
          <a:xfrm>
            <a:off x="457200" y="1527586"/>
            <a:ext cx="8229600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https://git-scm.com/</a:t>
            </a:r>
            <a:endParaRPr lang="en-US" altLang="zh-TW" sz="1600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先到官網下載並安裝</a:t>
            </a:r>
            <a:r>
              <a:rPr lang="en-US" altLang="zh-TW" sz="1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安裝完成後在桌面上找到                打開</a:t>
            </a:r>
            <a:endParaRPr lang="en-US" altLang="zh-TW" sz="1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E9B986-2B9C-4205-AFE9-91B64C0B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3" y="2379739"/>
            <a:ext cx="586603" cy="6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15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0B229-A573-4884-9BDD-9399832F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發生衝突</a:t>
            </a:r>
            <a:r>
              <a:rPr lang="en-US" altLang="zh-TW" dirty="0"/>
              <a:t>(Conflict)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EC9ABE-795E-4016-925A-C7066F5F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256096"/>
            <a:ext cx="7791450" cy="3133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4D33F3-46F6-4DA8-9754-C6BB27CF807C}"/>
              </a:ext>
            </a:extLst>
          </p:cNvPr>
          <p:cNvSpPr/>
          <p:nvPr/>
        </p:nvSpPr>
        <p:spPr>
          <a:xfrm>
            <a:off x="676275" y="3838470"/>
            <a:ext cx="6327426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01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5E6BA-6EC3-4F48-BF7A-8931A4E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DD2083-8563-461F-ABA7-401195E8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1" y="962025"/>
            <a:ext cx="4467225" cy="3219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92E8C2-1C5D-4D83-AA13-62B897EF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8" y="1851814"/>
            <a:ext cx="3333750" cy="1495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F5B5F0-1121-4AC7-B045-3A60D8CF9647}"/>
              </a:ext>
            </a:extLst>
          </p:cNvPr>
          <p:cNvSpPr/>
          <p:nvPr/>
        </p:nvSpPr>
        <p:spPr>
          <a:xfrm>
            <a:off x="478186" y="2512814"/>
            <a:ext cx="3269849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364FD5-2E23-43B6-A735-8464D0D8D4A9}"/>
              </a:ext>
            </a:extLst>
          </p:cNvPr>
          <p:cNvSpPr/>
          <p:nvPr/>
        </p:nvSpPr>
        <p:spPr>
          <a:xfrm>
            <a:off x="600441" y="3477778"/>
            <a:ext cx="3971559" cy="531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BBFEEA-6A76-44B6-9E30-CA9BE12E0D10}"/>
              </a:ext>
            </a:extLst>
          </p:cNvPr>
          <p:cNvSpPr txBox="1"/>
          <p:nvPr/>
        </p:nvSpPr>
        <p:spPr>
          <a:xfrm>
            <a:off x="3195981" y="2241313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</a:t>
            </a:r>
            <a:r>
              <a:rPr lang="zh-TW" altLang="en-US" dirty="0"/>
              <a:t>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C1CC6D-7C72-4D71-B489-15C506FB3270}"/>
              </a:ext>
            </a:extLst>
          </p:cNvPr>
          <p:cNvSpPr txBox="1"/>
          <p:nvPr/>
        </p:nvSpPr>
        <p:spPr>
          <a:xfrm>
            <a:off x="3925669" y="3987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遠端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8FF86E9-487D-4508-A73E-F9DC8C5FDDBC}"/>
              </a:ext>
            </a:extLst>
          </p:cNvPr>
          <p:cNvSpPr/>
          <p:nvPr/>
        </p:nvSpPr>
        <p:spPr>
          <a:xfrm>
            <a:off x="4572000" y="2512814"/>
            <a:ext cx="64633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DF5966-3FFA-40BB-8CA0-8DC8FF2BF6C4}"/>
              </a:ext>
            </a:extLst>
          </p:cNvPr>
          <p:cNvSpPr txBox="1"/>
          <p:nvPr/>
        </p:nvSpPr>
        <p:spPr>
          <a:xfrm>
            <a:off x="5228142" y="3398211"/>
            <a:ext cx="36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修改完成存檔</a:t>
            </a:r>
          </a:p>
        </p:txBody>
      </p:sp>
    </p:spTree>
    <p:extLst>
      <p:ext uri="{BB962C8B-B14F-4D97-AF65-F5344CB8AC3E}">
        <p14:creationId xmlns:p14="http://schemas.microsoft.com/office/powerpoint/2010/main" val="830445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54AD1-EB42-4F2B-AE42-8987F73A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954CD0-F723-4AEC-A224-BEB97413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" y="498852"/>
            <a:ext cx="6810375" cy="742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29D960-2BFF-44BC-8890-52913CAD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8" y="1581150"/>
            <a:ext cx="7781925" cy="35623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06C103-9BEA-4FF0-910A-45185B8129F8}"/>
              </a:ext>
            </a:extLst>
          </p:cNvPr>
          <p:cNvSpPr txBox="1"/>
          <p:nvPr/>
        </p:nvSpPr>
        <p:spPr>
          <a:xfrm>
            <a:off x="457200" y="125591"/>
            <a:ext cx="72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再做一次</a:t>
            </a:r>
            <a:r>
              <a:rPr lang="en-US" altLang="zh-TW" dirty="0"/>
              <a:t>add &amp; commit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EF86F2-B260-49E3-B1B3-7B2793B2806E}"/>
              </a:ext>
            </a:extLst>
          </p:cNvPr>
          <p:cNvSpPr txBox="1"/>
          <p:nvPr/>
        </p:nvSpPr>
        <p:spPr>
          <a:xfrm>
            <a:off x="457200" y="1241802"/>
            <a:ext cx="72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即可順利</a:t>
            </a:r>
            <a:r>
              <a:rPr lang="en-US" altLang="zh-TW" dirty="0"/>
              <a:t>push</a:t>
            </a:r>
            <a:r>
              <a:rPr lang="zh-TW" altLang="en-US" dirty="0"/>
              <a:t>上去</a:t>
            </a:r>
          </a:p>
        </p:txBody>
      </p:sp>
    </p:spTree>
    <p:extLst>
      <p:ext uri="{BB962C8B-B14F-4D97-AF65-F5344CB8AC3E}">
        <p14:creationId xmlns:p14="http://schemas.microsoft.com/office/powerpoint/2010/main" val="3304464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AAAB5E-E655-4FCC-89FD-BC71D984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765572"/>
            <a:ext cx="5038725" cy="41719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84072CF-4AA6-4B35-9DEB-ACC3A0892162}"/>
              </a:ext>
            </a:extLst>
          </p:cNvPr>
          <p:cNvSpPr txBox="1"/>
          <p:nvPr/>
        </p:nvSpPr>
        <p:spPr>
          <a:xfrm>
            <a:off x="718457" y="315853"/>
            <a:ext cx="72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Push</a:t>
            </a:r>
            <a:r>
              <a:rPr lang="zh-TW" altLang="en-US" dirty="0"/>
              <a:t>完成，在</a:t>
            </a:r>
            <a:r>
              <a:rPr lang="en-US" altLang="zh-TW" dirty="0" err="1"/>
              <a:t>gitlab</a:t>
            </a:r>
            <a:r>
              <a:rPr lang="zh-TW" altLang="en-US" dirty="0"/>
              <a:t>上可以看到內容變更成我們要的樣子</a:t>
            </a:r>
          </a:p>
        </p:txBody>
      </p:sp>
    </p:spTree>
    <p:extLst>
      <p:ext uri="{BB962C8B-B14F-4D97-AF65-F5344CB8AC3E}">
        <p14:creationId xmlns:p14="http://schemas.microsoft.com/office/powerpoint/2010/main" val="221912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F324C-D775-47DC-A831-2D7FA40B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6" y="1754223"/>
            <a:ext cx="8229600" cy="85725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026" name="Picture 2" descr="images">
            <a:extLst>
              <a:ext uri="{FF2B5EF4-FFF2-40B4-BE49-F238E27FC236}">
                <a16:creationId xmlns:a16="http://schemas.microsoft.com/office/drawing/2014/main" id="{C81CD06C-56EB-44F3-8BC9-6E0A6257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11" y="2110137"/>
            <a:ext cx="6257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F25F494-19D5-40C7-AD4F-49ABFCB04070}"/>
              </a:ext>
            </a:extLst>
          </p:cNvPr>
          <p:cNvSpPr txBox="1"/>
          <p:nvPr/>
        </p:nvSpPr>
        <p:spPr>
          <a:xfrm>
            <a:off x="557798" y="2447172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$git </a:t>
            </a:r>
            <a:r>
              <a:rPr lang="en-US" altLang="zh-TW" dirty="0" err="1"/>
              <a:t>reflog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$git log</a:t>
            </a:r>
          </a:p>
          <a:p>
            <a:r>
              <a:rPr lang="en-US" altLang="zh-TW" dirty="0"/>
              <a:t>$git log - -</a:t>
            </a:r>
            <a:r>
              <a:rPr lang="en-US" altLang="zh-TW" dirty="0" err="1"/>
              <a:t>oneline</a:t>
            </a:r>
            <a:endParaRPr lang="en-US" altLang="zh-TW" dirty="0"/>
          </a:p>
          <a:p>
            <a:r>
              <a:rPr lang="zh-TW" altLang="en-US" dirty="0"/>
              <a:t>查看</a:t>
            </a:r>
            <a:r>
              <a:rPr lang="en-US" altLang="zh-TW" dirty="0"/>
              <a:t>commit ID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836756-D312-4B09-9B81-006305B1B268}"/>
              </a:ext>
            </a:extLst>
          </p:cNvPr>
          <p:cNvSpPr txBox="1"/>
          <p:nvPr/>
        </p:nvSpPr>
        <p:spPr>
          <a:xfrm>
            <a:off x="529936" y="3792224"/>
            <a:ext cx="880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$git reset 4e79205 - -hard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(4e79205: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想復原的版本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SHA-1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,- -hard: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所有更新版本都放棄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zh-TW" dirty="0"/>
              <a:t>$git reset HEAD^ </a:t>
            </a:r>
            <a:r>
              <a:rPr lang="zh-TW" altLang="en-US" dirty="0"/>
              <a:t> 復原到目前的前一個版本</a:t>
            </a:r>
            <a:endParaRPr lang="en-US" altLang="zh-TW" dirty="0"/>
          </a:p>
          <a:p>
            <a:r>
              <a:rPr lang="en-US" altLang="zh-TW" dirty="0"/>
              <a:t>$git reset HEAD^^</a:t>
            </a:r>
            <a:r>
              <a:rPr lang="zh-TW" altLang="en-US" dirty="0"/>
              <a:t>復原到目前的前第二個版本</a:t>
            </a:r>
            <a:endParaRPr lang="en-US" altLang="zh-TW" dirty="0"/>
          </a:p>
          <a:p>
            <a:r>
              <a:rPr lang="en-US" altLang="zh-TW" dirty="0"/>
              <a:t>(^</a:t>
            </a:r>
            <a:r>
              <a:rPr lang="zh-TW" altLang="en-US" dirty="0"/>
              <a:t>可用</a:t>
            </a:r>
            <a:r>
              <a:rPr lang="en-US" altLang="zh-TW" dirty="0"/>
              <a:t>~</a:t>
            </a:r>
            <a:r>
              <a:rPr lang="zh-TW" altLang="en-US" dirty="0"/>
              <a:t>替換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77374E-7D56-40CF-85DE-AA49D7B7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5" y="150947"/>
            <a:ext cx="4582391" cy="2077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版本還原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：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新增檔案時，檔案還沒加入追蹤，想清空工作目錄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顯示要被清除的檔案：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git clean -n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強制清除檔案：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git clean -f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檔案已加入追蹤，想還原工作目錄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單一檔案指令 ：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git checkout -- &lt;file&gt;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全部檔案指令：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git checkout .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檔案加入到索引，想退到工作目錄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指令：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git reset HEAD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46297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C5C46-9AE7-4455-9000-C9FFD0AF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CA240A-D372-4EEF-9EBD-6249D5A17474}"/>
              </a:ext>
            </a:extLst>
          </p:cNvPr>
          <p:cNvSpPr txBox="1"/>
          <p:nvPr/>
        </p:nvSpPr>
        <p:spPr>
          <a:xfrm>
            <a:off x="592853" y="1487156"/>
            <a:ext cx="5627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$git reset </a:t>
            </a:r>
            <a:r>
              <a:rPr lang="zh-TW" altLang="en-US" dirty="0"/>
              <a:t>取消合併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下載遠端指定版本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Menlo"/>
              </a:rPr>
              <a:t>$git clone </a:t>
            </a:r>
            <a:r>
              <a:rPr lang="zh-TW" altLang="en-US" dirty="0">
                <a:solidFill>
                  <a:srgbClr val="555555"/>
                </a:solidFill>
                <a:latin typeface="Menlo"/>
              </a:rPr>
              <a:t>專題</a:t>
            </a:r>
            <a:r>
              <a:rPr lang="en-US" altLang="zh-TW" dirty="0">
                <a:solidFill>
                  <a:srgbClr val="555555"/>
                </a:solidFill>
                <a:latin typeface="Menlo"/>
              </a:rPr>
              <a:t>repo</a:t>
            </a:r>
            <a:r>
              <a:rPr lang="zh-TW" altLang="en-US" dirty="0">
                <a:solidFill>
                  <a:srgbClr val="555555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555555"/>
                </a:solidFill>
                <a:latin typeface="Menlo"/>
              </a:rPr>
              <a:t>(</a:t>
            </a:r>
            <a:r>
              <a:rPr lang="zh-TW" altLang="en-US" dirty="0">
                <a:solidFill>
                  <a:srgbClr val="555555"/>
                </a:solidFill>
                <a:latin typeface="Menlo"/>
              </a:rPr>
              <a:t>此為最新版本</a:t>
            </a:r>
            <a:r>
              <a:rPr lang="en-US" altLang="zh-TW" dirty="0">
                <a:solidFill>
                  <a:srgbClr val="555555"/>
                </a:solidFill>
                <a:latin typeface="Menlo"/>
              </a:rPr>
              <a:t>)</a:t>
            </a:r>
            <a:endParaRPr lang="en-US" altLang="zh-TW" b="0" i="0" dirty="0">
              <a:solidFill>
                <a:srgbClr val="555555"/>
              </a:solidFill>
              <a:effectLst/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TW" dirty="0"/>
              <a:t>$git log </a:t>
            </a:r>
            <a:r>
              <a:rPr lang="zh-TW" altLang="en-US" dirty="0"/>
              <a:t>查看需要還原的版本</a:t>
            </a:r>
            <a:r>
              <a:rPr lang="en-US" altLang="zh-TW" dirty="0"/>
              <a:t>SHA-1</a:t>
            </a:r>
            <a:r>
              <a:rPr lang="zh-TW" altLang="en-US" dirty="0"/>
              <a:t>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$git reset - -hard SHA-1</a:t>
            </a:r>
            <a:r>
              <a:rPr lang="zh-TW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148847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4A565-DF62-43D5-86F1-EBEF62B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參考教學網站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020932-CC45-4DD3-BD09-15614A93C309}"/>
              </a:ext>
            </a:extLst>
          </p:cNvPr>
          <p:cNvSpPr txBox="1"/>
          <p:nvPr/>
        </p:nvSpPr>
        <p:spPr>
          <a:xfrm>
            <a:off x="602901" y="1597688"/>
            <a:ext cx="800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https://backlog.com/git-tutorial/tw/reference/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https://gitbook.tw/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738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3">
            <a:extLst>
              <a:ext uri="{FF2B5EF4-FFF2-40B4-BE49-F238E27FC236}">
                <a16:creationId xmlns:a16="http://schemas.microsoft.com/office/drawing/2014/main" id="{715C05CC-A8B4-4939-ABCD-4EF51A7C1DBC}"/>
              </a:ext>
            </a:extLst>
          </p:cNvPr>
          <p:cNvSpPr txBox="1"/>
          <p:nvPr/>
        </p:nvSpPr>
        <p:spPr>
          <a:xfrm>
            <a:off x="4171950" y="2211756"/>
            <a:ext cx="4762499" cy="732158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Arial" pitchFamily="34" charset="0"/>
              </a:rPr>
              <a:t>大膽轉身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Arial" pitchFamily="34" charset="0"/>
              </a:rPr>
              <a:t>,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Arial" pitchFamily="34" charset="0"/>
              </a:rPr>
              <a:t>熱情串聯｜追求卓越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Arial" pitchFamily="34" charset="0"/>
              </a:rPr>
              <a:t>,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Arial" pitchFamily="34" charset="0"/>
              </a:rPr>
              <a:t>迎向冠軍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1" y="1194555"/>
            <a:ext cx="8258175" cy="854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dirty="0">
                <a:latin typeface="MV Boli" panose="02000500030200090000" pitchFamily="2" charset="0"/>
                <a:cs typeface="MV Boli" panose="02000500030200090000" pitchFamily="2" charset="0"/>
              </a:rPr>
              <a:t>The Passion of Doing Great</a:t>
            </a:r>
            <a:r>
              <a:rPr lang="zh-TW" alt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TW" sz="3600" dirty="0">
                <a:latin typeface="MV Boli" panose="02000500030200090000" pitchFamily="2" charset="0"/>
                <a:cs typeface="MV Boli" panose="02000500030200090000" pitchFamily="2" charset="0"/>
              </a:rPr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397175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3F335-8318-4388-B58F-5549769B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90308-2F53-41E1-ADA5-92CBAC12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5" y="461910"/>
            <a:ext cx="7800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B80F4-E4F9-45E8-828D-5F10B78D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SSL</a:t>
            </a:r>
            <a:r>
              <a:rPr lang="zh-TW" altLang="en-US" dirty="0"/>
              <a:t>憑證設定</a:t>
            </a:r>
            <a:r>
              <a:rPr lang="en-US" altLang="zh-TW" dirty="0"/>
              <a:t>--</a:t>
            </a:r>
            <a:r>
              <a:rPr lang="zh-TW" altLang="en-US" dirty="0"/>
              <a:t>方法一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F2E8C2-14CE-4F27-AB2E-E7F90D1A452B}"/>
              </a:ext>
            </a:extLst>
          </p:cNvPr>
          <p:cNvSpPr txBox="1"/>
          <p:nvPr/>
        </p:nvSpPr>
        <p:spPr>
          <a:xfrm>
            <a:off x="783771" y="1195754"/>
            <a:ext cx="7556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編輯 </a:t>
            </a:r>
            <a:r>
              <a:rPr lang="en-US" altLang="zh-TW" dirty="0"/>
              <a:t>c:\Users\</a:t>
            </a:r>
            <a:r>
              <a:rPr lang="zh-TW" altLang="en-US" dirty="0"/>
              <a:t>你的帳號</a:t>
            </a:r>
            <a:r>
              <a:rPr lang="en-US" altLang="zh-TW" dirty="0"/>
              <a:t>\.</a:t>
            </a:r>
            <a:r>
              <a:rPr lang="en-US" altLang="zh-TW" dirty="0" err="1"/>
              <a:t>gitconfig</a:t>
            </a:r>
            <a:r>
              <a:rPr lang="zh-TW" altLang="en-US" dirty="0"/>
              <a:t>，加入</a:t>
            </a:r>
          </a:p>
          <a:p>
            <a:endParaRPr lang="zh-TW" altLang="en-US" dirty="0"/>
          </a:p>
          <a:p>
            <a:r>
              <a:rPr lang="en-US" altLang="zh-TW" dirty="0"/>
              <a:t>[http]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sslVerify</a:t>
            </a:r>
            <a:r>
              <a:rPr lang="en-US" altLang="zh-TW" dirty="0"/>
              <a:t> = false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9E8CE0-71FA-4CD6-A434-26F5D185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770348"/>
            <a:ext cx="3476625" cy="14954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8EA486-7483-4191-A813-C4B984C21494}"/>
              </a:ext>
            </a:extLst>
          </p:cNvPr>
          <p:cNvSpPr txBox="1"/>
          <p:nvPr/>
        </p:nvSpPr>
        <p:spPr>
          <a:xfrm>
            <a:off x="816500" y="3517201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如此 </a:t>
            </a:r>
            <a:r>
              <a:rPr lang="en-US" altLang="zh-TW" dirty="0"/>
              <a:t>Git </a:t>
            </a:r>
            <a:r>
              <a:rPr lang="zh-TW" altLang="en-US" dirty="0"/>
              <a:t>工具將一律忽略憑證無效的問題</a:t>
            </a:r>
            <a:endParaRPr lang="en-US" altLang="zh-TW" dirty="0"/>
          </a:p>
          <a:p>
            <a:r>
              <a:rPr lang="zh-TW" altLang="en-US" dirty="0"/>
              <a:t>風險是萬一網路被惡意人士攔截竊聽，你也不會發現</a:t>
            </a:r>
          </a:p>
        </p:txBody>
      </p:sp>
    </p:spTree>
    <p:extLst>
      <p:ext uri="{BB962C8B-B14F-4D97-AF65-F5344CB8AC3E}">
        <p14:creationId xmlns:p14="http://schemas.microsoft.com/office/powerpoint/2010/main" val="4451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E73BB-7A97-472A-957E-3AE73FE5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SSL</a:t>
            </a:r>
            <a:r>
              <a:rPr lang="zh-TW" altLang="en-US" dirty="0"/>
              <a:t>憑證設定</a:t>
            </a:r>
            <a:r>
              <a:rPr lang="en-US" altLang="zh-TW" dirty="0"/>
              <a:t>--</a:t>
            </a:r>
            <a:r>
              <a:rPr lang="zh-TW" altLang="en-US" dirty="0"/>
              <a:t>方法二</a:t>
            </a:r>
            <a:r>
              <a:rPr lang="en-US" altLang="zh-TW" dirty="0"/>
              <a:t>:</a:t>
            </a:r>
            <a:r>
              <a:rPr lang="zh-TW" altLang="en-US" dirty="0"/>
              <a:t> 指定 </a:t>
            </a:r>
            <a:r>
              <a:rPr lang="en-US" altLang="zh-TW" dirty="0"/>
              <a:t>Git </a:t>
            </a:r>
            <a:r>
              <a:rPr lang="zh-TW" altLang="en-US" dirty="0"/>
              <a:t>信任特定憑證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410DC4-D2FA-4716-B74F-CCCC8408F3EB}"/>
              </a:ext>
            </a:extLst>
          </p:cNvPr>
          <p:cNvSpPr txBox="1"/>
          <p:nvPr/>
        </p:nvSpPr>
        <p:spPr>
          <a:xfrm>
            <a:off x="582804" y="1195754"/>
            <a:ext cx="2245807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先將要信任的 </a:t>
            </a:r>
            <a:r>
              <a:rPr lang="en-US" altLang="zh-TW" dirty="0"/>
              <a:t>CA </a:t>
            </a:r>
            <a:r>
              <a:rPr lang="zh-TW" altLang="en-US" dirty="0"/>
              <a:t>憑證匯出成 </a:t>
            </a:r>
            <a:r>
              <a:rPr lang="en-US" altLang="zh-TW" dirty="0"/>
              <a:t>CER</a:t>
            </a:r>
            <a:r>
              <a:rPr lang="zh-TW" altLang="en-US" dirty="0"/>
              <a:t>，格式請選「</a:t>
            </a:r>
            <a:r>
              <a:rPr lang="en-US" altLang="zh-TW" dirty="0"/>
              <a:t>Base-64 </a:t>
            </a:r>
            <a:r>
              <a:rPr lang="zh-TW" altLang="en-US" dirty="0"/>
              <a:t>編碼 </a:t>
            </a:r>
            <a:r>
              <a:rPr lang="en-US" altLang="zh-TW" dirty="0"/>
              <a:t>X.509</a:t>
            </a:r>
            <a:r>
              <a:rPr lang="zh-TW" altLang="en-US" dirty="0"/>
              <a:t>」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767C26-6CA6-4E8A-B558-4FE0879F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18" y="954594"/>
            <a:ext cx="54641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E80540D-A765-4391-A7AE-41218CE7EAFD}"/>
              </a:ext>
            </a:extLst>
          </p:cNvPr>
          <p:cNvSpPr txBox="1"/>
          <p:nvPr/>
        </p:nvSpPr>
        <p:spPr>
          <a:xfrm>
            <a:off x="457200" y="612949"/>
            <a:ext cx="815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匯出的 </a:t>
            </a:r>
            <a:r>
              <a:rPr lang="en-US" altLang="zh-TW" dirty="0"/>
              <a:t>CER </a:t>
            </a:r>
            <a:r>
              <a:rPr lang="zh-TW" altLang="en-US" dirty="0"/>
              <a:t>檔是個文字檔，格式為 </a:t>
            </a:r>
            <a:r>
              <a:rPr lang="en-US" altLang="zh-TW" dirty="0"/>
              <a:t>-----BEGIN CERTIFICATE----- </a:t>
            </a:r>
            <a:r>
              <a:rPr lang="zh-TW" altLang="en-US" dirty="0"/>
              <a:t>與 </a:t>
            </a:r>
            <a:r>
              <a:rPr lang="en-US" altLang="zh-TW" dirty="0"/>
              <a:t>-----END CERTIFICATE----- </a:t>
            </a:r>
            <a:r>
              <a:rPr lang="zh-TW" altLang="en-US" dirty="0"/>
              <a:t>間夾著一段 </a:t>
            </a:r>
            <a:r>
              <a:rPr lang="en-US" altLang="zh-TW" dirty="0"/>
              <a:t>Base64 </a:t>
            </a:r>
            <a:r>
              <a:rPr lang="zh-TW" altLang="en-US" dirty="0"/>
              <a:t>編碼碼。</a:t>
            </a:r>
          </a:p>
          <a:p>
            <a:endParaRPr lang="zh-TW" altLang="en-US" dirty="0"/>
          </a:p>
          <a:p>
            <a:r>
              <a:rPr lang="zh-TW" altLang="en-US" dirty="0"/>
              <a:t>找到 </a:t>
            </a:r>
            <a:r>
              <a:rPr lang="en-US" altLang="zh-TW" dirty="0"/>
              <a:t>C:\Program Files\Git\</a:t>
            </a:r>
            <a:r>
              <a:rPr lang="en-US" altLang="zh-TW" dirty="0" err="1"/>
              <a:t>usr</a:t>
            </a:r>
            <a:r>
              <a:rPr lang="en-US" altLang="zh-TW" dirty="0"/>
              <a:t>\</a:t>
            </a:r>
            <a:r>
              <a:rPr lang="en-US" altLang="zh-TW" dirty="0" err="1"/>
              <a:t>ssl</a:t>
            </a:r>
            <a:r>
              <a:rPr lang="en-US" altLang="zh-TW" dirty="0"/>
              <a:t>\certs\ca-bundle.crt</a:t>
            </a:r>
            <a:r>
              <a:rPr lang="zh-TW" altLang="en-US" dirty="0"/>
              <a:t>，將它複製到 </a:t>
            </a:r>
            <a:r>
              <a:rPr lang="en-US" altLang="zh-TW" dirty="0"/>
              <a:t>c:\Users\</a:t>
            </a:r>
            <a:r>
              <a:rPr lang="zh-TW" altLang="en-US" dirty="0"/>
              <a:t>你的帳號 目錄下，將 </a:t>
            </a:r>
            <a:r>
              <a:rPr lang="en-US" altLang="zh-TW" dirty="0"/>
              <a:t>CER </a:t>
            </a:r>
            <a:r>
              <a:rPr lang="zh-TW" altLang="en-US" dirty="0"/>
              <a:t>裡的文字加在最後面：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A2D05FF-8334-415D-ACE2-EF7F3D11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3741"/>
            <a:ext cx="51720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DD72-AFF1-4E82-9A35-A1F33416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842C33-7C6E-495E-BA04-EF2963E4B82F}"/>
              </a:ext>
            </a:extLst>
          </p:cNvPr>
          <p:cNvSpPr txBox="1"/>
          <p:nvPr/>
        </p:nvSpPr>
        <p:spPr>
          <a:xfrm>
            <a:off x="457200" y="1607736"/>
            <a:ext cx="809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最後，修改 </a:t>
            </a:r>
            <a:r>
              <a:rPr lang="en-US" altLang="zh-TW" dirty="0"/>
              <a:t>c:\Users\</a:t>
            </a:r>
            <a:r>
              <a:rPr lang="zh-TW" altLang="en-US" dirty="0"/>
              <a:t>你的帳號</a:t>
            </a:r>
            <a:r>
              <a:rPr lang="en-US" altLang="zh-TW" dirty="0"/>
              <a:t>\.</a:t>
            </a:r>
            <a:r>
              <a:rPr lang="en-US" altLang="zh-TW" dirty="0" err="1"/>
              <a:t>gitconfig</a:t>
            </a:r>
            <a:r>
              <a:rPr lang="zh-TW" altLang="en-US" dirty="0"/>
              <a:t>，加上 </a:t>
            </a:r>
            <a:r>
              <a:rPr lang="en-US" altLang="zh-TW" dirty="0" err="1"/>
              <a:t>sslCAInfo</a:t>
            </a:r>
            <a:r>
              <a:rPr lang="en-US" altLang="zh-TW" dirty="0"/>
              <a:t> </a:t>
            </a:r>
            <a:r>
              <a:rPr lang="zh-TW" altLang="en-US" dirty="0"/>
              <a:t>指向我們修改過的 </a:t>
            </a:r>
            <a:r>
              <a:rPr lang="en-US" altLang="zh-TW" dirty="0"/>
              <a:t>ca-bundle.crt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6CCDE6-2333-47DD-A330-B4782587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7506"/>
            <a:ext cx="36861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0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2CCA343D2D814CBE56CD86ED9A579C" ma:contentTypeVersion="0" ma:contentTypeDescription="Create a new document." ma:contentTypeScope="" ma:versionID="4751dec9acbc61596bbcfd5e394cb64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32BFEA8-73B9-4800-AB02-5853F44965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7F9D31-D8F2-4157-8E76-6A45984DD8B4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337D0E6-893B-4819-89DF-0E3D366263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18006</TotalTime>
  <Words>1196</Words>
  <Application>Microsoft Office PowerPoint</Application>
  <PresentationFormat>如螢幕大小 (16:9)</PresentationFormat>
  <Paragraphs>133</Paragraphs>
  <Slides>47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Arial Unicode MS</vt:lpstr>
      <vt:lpstr>Menlo</vt:lpstr>
      <vt:lpstr>微軟正黑體</vt:lpstr>
      <vt:lpstr>Arial</vt:lpstr>
      <vt:lpstr>Calibri</vt:lpstr>
      <vt:lpstr>consolas</vt:lpstr>
      <vt:lpstr>MV Boli</vt:lpstr>
      <vt:lpstr>Trebuchet MS</vt:lpstr>
      <vt:lpstr>Office 佈景主題</vt:lpstr>
      <vt:lpstr>PowerPoint 簡報</vt:lpstr>
      <vt:lpstr>PowerPoint 簡報</vt:lpstr>
      <vt:lpstr>Git安裝</vt:lpstr>
      <vt:lpstr>安裝Git</vt:lpstr>
      <vt:lpstr>PowerPoint 簡報</vt:lpstr>
      <vt:lpstr>SSL憑證設定--方法一</vt:lpstr>
      <vt:lpstr>SSL憑證設定--方法二: 指定 Git 信任特定憑證</vt:lpstr>
      <vt:lpstr>PowerPoint 簡報</vt:lpstr>
      <vt:lpstr>PowerPoint 簡報</vt:lpstr>
      <vt:lpstr>Git環境設定</vt:lpstr>
      <vt:lpstr>PowerPoint 簡報</vt:lpstr>
      <vt:lpstr>PowerPoint 簡報</vt:lpstr>
      <vt:lpstr>PowerPoint 簡報</vt:lpstr>
      <vt:lpstr>將本機現有的專案上傳到遠端主機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將遠端主機的專案複製到本機</vt:lpstr>
      <vt:lpstr>PowerPoint 簡報</vt:lpstr>
      <vt:lpstr>PowerPoint 簡報</vt:lpstr>
      <vt:lpstr>Git基本指令</vt:lpstr>
      <vt:lpstr>版本控制</vt:lpstr>
      <vt:lpstr>PowerPoint 簡報</vt:lpstr>
      <vt:lpstr>基本指令: $git status</vt:lpstr>
      <vt:lpstr>基本指令: $git add &lt;檔名&gt;</vt:lpstr>
      <vt:lpstr>基本指令: $git commit</vt:lpstr>
      <vt:lpstr>基本指令: $git log</vt:lpstr>
      <vt:lpstr>基本指令: $git commit</vt:lpstr>
      <vt:lpstr>基本指令: $git commit</vt:lpstr>
      <vt:lpstr>基本指令: $git push &lt;repository&gt; &lt;branch&gt;</vt:lpstr>
      <vt:lpstr>PowerPoint 簡報</vt:lpstr>
      <vt:lpstr>PowerPoint 簡報</vt:lpstr>
      <vt:lpstr>$git pull &lt;repository&gt; &lt;branch&gt;</vt:lpstr>
      <vt:lpstr>PowerPoint 簡報</vt:lpstr>
      <vt:lpstr>$git pull &lt;repository&gt; &lt;branch&gt;</vt:lpstr>
      <vt:lpstr>發生衝突(Conflict)</vt:lpstr>
      <vt:lpstr>PowerPoint 簡報</vt:lpstr>
      <vt:lpstr>PowerPoint 簡報</vt:lpstr>
      <vt:lpstr>PowerPoint 簡報</vt:lpstr>
      <vt:lpstr>PowerPoint 簡報</vt:lpstr>
      <vt:lpstr>PowerPoint 簡報</vt:lpstr>
      <vt:lpstr>參考教學網站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Axiomtek Company Profile</dc:title>
  <dc:creator>Keth.Chang(張廷禎)</dc:creator>
  <cp:lastModifiedBy>AXHQ0057</cp:lastModifiedBy>
  <cp:revision>1148</cp:revision>
  <cp:lastPrinted>2021-05-07T00:47:03Z</cp:lastPrinted>
  <dcterms:created xsi:type="dcterms:W3CDTF">2015-12-02T09:23:26Z</dcterms:created>
  <dcterms:modified xsi:type="dcterms:W3CDTF">2021-12-10T10:38:02Z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0x010100F12CCA343D2D814CBE56CD86ED9A579C</vt:lpwstr>
  </property>
</Properties>
</file>