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0" r:id="rId4"/>
    <p:sldId id="258" r:id="rId5"/>
    <p:sldId id="257" r:id="rId6"/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488C-F808-4377-8ED6-73E7FE44928C}" type="datetimeFigureOut">
              <a:rPr lang="en-NZ" smtClean="0"/>
              <a:t>15/02/2023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659-B027-417D-8F14-CB820B20EE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89359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488C-F808-4377-8ED6-73E7FE44928C}" type="datetimeFigureOut">
              <a:rPr lang="en-NZ" smtClean="0"/>
              <a:t>15/02/2023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659-B027-417D-8F14-CB820B20EE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2510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488C-F808-4377-8ED6-73E7FE44928C}" type="datetimeFigureOut">
              <a:rPr lang="en-NZ" smtClean="0"/>
              <a:t>15/02/2023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659-B027-417D-8F14-CB820B20EE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03023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488C-F808-4377-8ED6-73E7FE44928C}" type="datetimeFigureOut">
              <a:rPr lang="en-NZ" smtClean="0"/>
              <a:t>15/02/2023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659-B027-417D-8F14-CB820B20EE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2062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488C-F808-4377-8ED6-73E7FE44928C}" type="datetimeFigureOut">
              <a:rPr lang="en-NZ" smtClean="0"/>
              <a:t>15/02/2023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659-B027-417D-8F14-CB820B20EE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37854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488C-F808-4377-8ED6-73E7FE44928C}" type="datetimeFigureOut">
              <a:rPr lang="en-NZ" smtClean="0"/>
              <a:t>15/02/2023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659-B027-417D-8F14-CB820B20EE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61479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488C-F808-4377-8ED6-73E7FE44928C}" type="datetimeFigureOut">
              <a:rPr lang="en-NZ" smtClean="0"/>
              <a:t>15/02/2023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659-B027-417D-8F14-CB820B20EE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62446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488C-F808-4377-8ED6-73E7FE44928C}" type="datetimeFigureOut">
              <a:rPr lang="en-NZ" smtClean="0"/>
              <a:t>15/02/2023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659-B027-417D-8F14-CB820B20EE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35944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488C-F808-4377-8ED6-73E7FE44928C}" type="datetimeFigureOut">
              <a:rPr lang="en-NZ" smtClean="0"/>
              <a:t>15/02/2023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659-B027-417D-8F14-CB820B20EE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55580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488C-F808-4377-8ED6-73E7FE44928C}" type="datetimeFigureOut">
              <a:rPr lang="en-NZ" smtClean="0"/>
              <a:t>15/02/2023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659-B027-417D-8F14-CB820B20EE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59305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488C-F808-4377-8ED6-73E7FE44928C}" type="datetimeFigureOut">
              <a:rPr lang="en-NZ" smtClean="0"/>
              <a:t>15/02/2023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659-B027-417D-8F14-CB820B20EE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53270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B488C-F808-4377-8ED6-73E7FE44928C}" type="datetimeFigureOut">
              <a:rPr lang="en-NZ" smtClean="0"/>
              <a:t>15/02/2023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36659-B027-417D-8F14-CB820B20EE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8165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287" y="529772"/>
            <a:ext cx="4947396" cy="536861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5687372" y="80390"/>
            <a:ext cx="793819" cy="4292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A</a:t>
            </a:r>
            <a:endParaRPr lang="en-NZ" dirty="0"/>
          </a:p>
        </p:txBody>
      </p:sp>
      <p:sp>
        <p:nvSpPr>
          <p:cNvPr id="4" name="Rectangle 3"/>
          <p:cNvSpPr/>
          <p:nvPr/>
        </p:nvSpPr>
        <p:spPr>
          <a:xfrm>
            <a:off x="3567168" y="5898382"/>
            <a:ext cx="5657219" cy="9596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Figure A) showing the significant difference (p &lt;0.05) of </a:t>
            </a:r>
            <a:r>
              <a:rPr lang="en-US" sz="1200" i="1" dirty="0" smtClean="0"/>
              <a:t>Saccharomyces</a:t>
            </a:r>
            <a:r>
              <a:rPr lang="en-US" sz="1200" dirty="0" smtClean="0"/>
              <a:t> at the S1 phase. </a:t>
            </a:r>
          </a:p>
          <a:p>
            <a:endParaRPr lang="en-US" sz="700" dirty="0"/>
          </a:p>
          <a:p>
            <a:r>
              <a:rPr lang="en-US" sz="1200" dirty="0" smtClean="0"/>
              <a:t>Lag </a:t>
            </a:r>
            <a:r>
              <a:rPr lang="en-US" sz="1200" dirty="0"/>
              <a:t>= Lag phase – days 1-4; </a:t>
            </a:r>
            <a:r>
              <a:rPr lang="en-US" sz="1200" dirty="0" err="1"/>
              <a:t>Exp</a:t>
            </a:r>
            <a:r>
              <a:rPr lang="en-US" sz="1200" dirty="0"/>
              <a:t> = Exponential phase – days 5-11; S1 = Early stationary phase 1 – days 12 - 20; S2 = Late stationary phase 2 – day 21 </a:t>
            </a:r>
            <a:r>
              <a:rPr lang="en-US" sz="1200" dirty="0" smtClean="0"/>
              <a:t>- 28AP</a:t>
            </a:r>
            <a:r>
              <a:rPr lang="en-US" sz="1200" dirty="0"/>
              <a:t>.</a:t>
            </a:r>
            <a:endParaRPr lang="en-NZ" sz="1200" dirty="0"/>
          </a:p>
        </p:txBody>
      </p:sp>
    </p:spTree>
    <p:extLst>
      <p:ext uri="{BB962C8B-B14F-4D97-AF65-F5344CB8AC3E}">
        <p14:creationId xmlns:p14="http://schemas.microsoft.com/office/powerpoint/2010/main" val="1045918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544186" y="361743"/>
            <a:ext cx="793819" cy="4292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B</a:t>
            </a:r>
          </a:p>
        </p:txBody>
      </p:sp>
      <p:sp>
        <p:nvSpPr>
          <p:cNvPr id="4" name="Rectangle 3"/>
          <p:cNvSpPr/>
          <p:nvPr/>
        </p:nvSpPr>
        <p:spPr>
          <a:xfrm>
            <a:off x="3490546" y="5908430"/>
            <a:ext cx="5090746" cy="834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Figure </a:t>
            </a:r>
            <a:r>
              <a:rPr lang="en-US" sz="1200" dirty="0"/>
              <a:t>B</a:t>
            </a:r>
            <a:r>
              <a:rPr lang="en-US" sz="1200" dirty="0" smtClean="0"/>
              <a:t>) showing no significant difference (p &gt;0.05) between </a:t>
            </a:r>
            <a:r>
              <a:rPr lang="en-US" sz="1200" i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Metschnikowia</a:t>
            </a: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abundance across both systems</a:t>
            </a:r>
            <a:r>
              <a:rPr lang="en-US" sz="1200" dirty="0" smtClean="0"/>
              <a:t> </a:t>
            </a:r>
          </a:p>
          <a:p>
            <a:endParaRPr lang="en-US" sz="700" dirty="0"/>
          </a:p>
          <a:p>
            <a:r>
              <a:rPr lang="en-US" sz="1200" dirty="0" smtClean="0"/>
              <a:t>Lag </a:t>
            </a:r>
            <a:r>
              <a:rPr lang="en-US" sz="1200" dirty="0"/>
              <a:t>= Lag phase – days 1-4; </a:t>
            </a:r>
            <a:r>
              <a:rPr lang="en-US" sz="1200" dirty="0" err="1"/>
              <a:t>Exp</a:t>
            </a:r>
            <a:r>
              <a:rPr lang="en-US" sz="1200" dirty="0"/>
              <a:t> = Exponential phase – days 5-11; S1 = Early stationary phase 1 – days 12 - 20; S2 = Late stationary phase 2 – day 21 </a:t>
            </a:r>
            <a:r>
              <a:rPr lang="en-US" sz="1200" dirty="0" smtClean="0"/>
              <a:t>- 28AP</a:t>
            </a:r>
            <a:r>
              <a:rPr lang="en-US" sz="1200" dirty="0"/>
              <a:t>.</a:t>
            </a:r>
            <a:endParaRPr lang="en-NZ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672" y="888022"/>
            <a:ext cx="4985238" cy="498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405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246" y="630257"/>
            <a:ext cx="4844143" cy="5378658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5456261" y="80390"/>
            <a:ext cx="793819" cy="4292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C</a:t>
            </a:r>
          </a:p>
        </p:txBody>
      </p:sp>
      <p:sp>
        <p:nvSpPr>
          <p:cNvPr id="4" name="Rectangle 3"/>
          <p:cNvSpPr/>
          <p:nvPr/>
        </p:nvSpPr>
        <p:spPr>
          <a:xfrm>
            <a:off x="2924073" y="5908430"/>
            <a:ext cx="5657219" cy="834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Figure C) showing the significant difference (p &lt;0.05) of </a:t>
            </a:r>
            <a:r>
              <a:rPr lang="en-US" sz="1200" i="1" dirty="0" err="1" smtClean="0"/>
              <a:t>Torulaspora</a:t>
            </a:r>
            <a:r>
              <a:rPr lang="en-US" sz="1200" dirty="0" smtClean="0"/>
              <a:t> at the </a:t>
            </a:r>
            <a:r>
              <a:rPr lang="en-US" sz="1200" dirty="0" err="1" smtClean="0"/>
              <a:t>Exp</a:t>
            </a:r>
            <a:r>
              <a:rPr lang="en-US" sz="1200" dirty="0" smtClean="0"/>
              <a:t>, S1 and S2 phase. </a:t>
            </a:r>
          </a:p>
          <a:p>
            <a:endParaRPr lang="en-US" sz="700" dirty="0"/>
          </a:p>
          <a:p>
            <a:r>
              <a:rPr lang="en-US" sz="1200" dirty="0" smtClean="0"/>
              <a:t>Lag </a:t>
            </a:r>
            <a:r>
              <a:rPr lang="en-US" sz="1200" dirty="0"/>
              <a:t>= Lag phase – days 1-4; </a:t>
            </a:r>
            <a:r>
              <a:rPr lang="en-US" sz="1200" dirty="0" err="1"/>
              <a:t>Exp</a:t>
            </a:r>
            <a:r>
              <a:rPr lang="en-US" sz="1200" dirty="0"/>
              <a:t> = Exponential phase – days 5-11; S1 = Early stationary phase 1 – days 12 - 20; S2 = Late stationary phase 2 – day 21 </a:t>
            </a:r>
            <a:r>
              <a:rPr lang="en-US" sz="1200" dirty="0" smtClean="0"/>
              <a:t>- 28AP</a:t>
            </a:r>
            <a:r>
              <a:rPr lang="en-US" sz="1200" dirty="0"/>
              <a:t>.</a:t>
            </a:r>
            <a:endParaRPr lang="en-NZ" sz="1200" dirty="0"/>
          </a:p>
        </p:txBody>
      </p:sp>
    </p:spTree>
    <p:extLst>
      <p:ext uri="{BB962C8B-B14F-4D97-AF65-F5344CB8AC3E}">
        <p14:creationId xmlns:p14="http://schemas.microsoft.com/office/powerpoint/2010/main" val="1175113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889" y="590064"/>
            <a:ext cx="5137498" cy="513749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59054" y="5817159"/>
            <a:ext cx="5385913" cy="875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Figure D) showing the significant difference (p &lt;0.05) of </a:t>
            </a:r>
            <a:r>
              <a:rPr lang="en-US" sz="1200" i="1" dirty="0" err="1" smtClean="0"/>
              <a:t>Penicillium</a:t>
            </a:r>
            <a:r>
              <a:rPr lang="en-US" sz="1200" dirty="0" smtClean="0"/>
              <a:t> at the S1 and S2 phase. </a:t>
            </a:r>
          </a:p>
          <a:p>
            <a:endParaRPr lang="en-US" sz="700" dirty="0"/>
          </a:p>
          <a:p>
            <a:r>
              <a:rPr lang="en-US" sz="1200" dirty="0" smtClean="0"/>
              <a:t>Lag </a:t>
            </a:r>
            <a:r>
              <a:rPr lang="en-US" sz="1200" dirty="0"/>
              <a:t>= Lag phase – days 1-4; </a:t>
            </a:r>
            <a:r>
              <a:rPr lang="en-US" sz="1200" dirty="0" err="1"/>
              <a:t>Exp</a:t>
            </a:r>
            <a:r>
              <a:rPr lang="en-US" sz="1200" dirty="0"/>
              <a:t> = Exponential phase – days 5-11; S1 = Early stationary phase 1 – days 12 - 20; S2 = Late stationary phase 2 – day 21 </a:t>
            </a:r>
            <a:r>
              <a:rPr lang="en-US" sz="1200" dirty="0" smtClean="0"/>
              <a:t>- 28AP</a:t>
            </a:r>
            <a:r>
              <a:rPr lang="en-US" sz="1200" dirty="0"/>
              <a:t>.</a:t>
            </a:r>
            <a:endParaRPr lang="en-NZ" sz="1200" dirty="0"/>
          </a:p>
        </p:txBody>
      </p:sp>
      <p:sp>
        <p:nvSpPr>
          <p:cNvPr id="4" name="Oval 3"/>
          <p:cNvSpPr/>
          <p:nvPr/>
        </p:nvSpPr>
        <p:spPr>
          <a:xfrm>
            <a:off x="6159642" y="80390"/>
            <a:ext cx="793819" cy="4292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D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36372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459" y="559919"/>
            <a:ext cx="5251663" cy="5251663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5657227" y="80390"/>
            <a:ext cx="793819" cy="4292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E</a:t>
            </a:r>
            <a:endParaRPr lang="en-NZ" dirty="0"/>
          </a:p>
        </p:txBody>
      </p:sp>
      <p:sp>
        <p:nvSpPr>
          <p:cNvPr id="4" name="Rectangle 3"/>
          <p:cNvSpPr/>
          <p:nvPr/>
        </p:nvSpPr>
        <p:spPr>
          <a:xfrm>
            <a:off x="3537025" y="5847303"/>
            <a:ext cx="5235191" cy="875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Figure E) showing the significant difference (p &lt;0.05) of </a:t>
            </a:r>
            <a:r>
              <a:rPr lang="en-US" sz="1200" i="1" dirty="0" err="1" smtClean="0"/>
              <a:t>Hanseniaspora</a:t>
            </a:r>
            <a:r>
              <a:rPr lang="en-US" sz="1200" dirty="0" smtClean="0"/>
              <a:t> at the S1 and S2 phase. </a:t>
            </a:r>
          </a:p>
          <a:p>
            <a:endParaRPr lang="en-US" sz="700" dirty="0"/>
          </a:p>
          <a:p>
            <a:r>
              <a:rPr lang="en-US" sz="1200" dirty="0" smtClean="0"/>
              <a:t>Lag </a:t>
            </a:r>
            <a:r>
              <a:rPr lang="en-US" sz="1200" dirty="0"/>
              <a:t>= Lag phase – days 1-4; </a:t>
            </a:r>
            <a:r>
              <a:rPr lang="en-US" sz="1200" dirty="0" err="1"/>
              <a:t>Exp</a:t>
            </a:r>
            <a:r>
              <a:rPr lang="en-US" sz="1200" dirty="0"/>
              <a:t> = Exponential phase – days 5-11; S1 = Early stationary phase 1 – days 12 - 20; S2 = Late stationary phase 2 – day 21 </a:t>
            </a:r>
            <a:r>
              <a:rPr lang="en-US" sz="1200" dirty="0" smtClean="0"/>
              <a:t>- 28AP</a:t>
            </a:r>
            <a:r>
              <a:rPr lang="en-US" sz="1200" dirty="0"/>
              <a:t>.</a:t>
            </a:r>
            <a:endParaRPr lang="en-NZ" sz="1200" dirty="0"/>
          </a:p>
        </p:txBody>
      </p:sp>
    </p:spTree>
    <p:extLst>
      <p:ext uri="{BB962C8B-B14F-4D97-AF65-F5344CB8AC3E}">
        <p14:creationId xmlns:p14="http://schemas.microsoft.com/office/powerpoint/2010/main" val="1433771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21" y="590063"/>
            <a:ext cx="5156756" cy="51567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39921" y="5746819"/>
            <a:ext cx="5235191" cy="875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Figure F) showing the significant difference (p &lt;0.05) of </a:t>
            </a:r>
            <a:r>
              <a:rPr lang="en-US" sz="1200" i="1" dirty="0" err="1" smtClean="0"/>
              <a:t>Aureobasidium</a:t>
            </a:r>
            <a:r>
              <a:rPr lang="en-US" sz="1200" dirty="0" smtClean="0"/>
              <a:t> at the S2 phase. </a:t>
            </a:r>
          </a:p>
          <a:p>
            <a:endParaRPr lang="en-US" sz="700" dirty="0"/>
          </a:p>
          <a:p>
            <a:r>
              <a:rPr lang="en-US" sz="1200" dirty="0" smtClean="0"/>
              <a:t>Lag </a:t>
            </a:r>
            <a:r>
              <a:rPr lang="en-US" sz="1200" dirty="0"/>
              <a:t>= Lag phase – days 1-4; </a:t>
            </a:r>
            <a:r>
              <a:rPr lang="en-US" sz="1200" dirty="0" err="1"/>
              <a:t>Exp</a:t>
            </a:r>
            <a:r>
              <a:rPr lang="en-US" sz="1200" dirty="0"/>
              <a:t> = Exponential phase – days 5-11; S1 = Early stationary phase 1 – days 12 - 20; S2 = Late stationary phase 2 – day 21 </a:t>
            </a:r>
            <a:r>
              <a:rPr lang="en-US" sz="1200" dirty="0" smtClean="0"/>
              <a:t>- 28AP</a:t>
            </a:r>
            <a:r>
              <a:rPr lang="en-US" sz="1200" dirty="0"/>
              <a:t>.</a:t>
            </a:r>
            <a:endParaRPr lang="en-NZ" sz="1200" dirty="0"/>
          </a:p>
        </p:txBody>
      </p:sp>
      <p:sp>
        <p:nvSpPr>
          <p:cNvPr id="7" name="Oval 6"/>
          <p:cNvSpPr/>
          <p:nvPr/>
        </p:nvSpPr>
        <p:spPr>
          <a:xfrm>
            <a:off x="6049112" y="80390"/>
            <a:ext cx="793819" cy="4292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F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5316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367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Lincoln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Ohwofasa, Aghogho</dc:creator>
  <cp:lastModifiedBy>Ohwofasa, Aghogho</cp:lastModifiedBy>
  <cp:revision>14</cp:revision>
  <dcterms:created xsi:type="dcterms:W3CDTF">2022-10-13T07:26:09Z</dcterms:created>
  <dcterms:modified xsi:type="dcterms:W3CDTF">2023-02-15T02:14:43Z</dcterms:modified>
</cp:coreProperties>
</file>