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incolnuniac-my.sharepoint.com/personal/aghogho_ohwofasa_lincolnuni_ac_nz/Documents/Desktop/Doctorate/1.%20PhD%20Proper/Wine%20Experiment/Sensory_Analysis/Excel%20Images/Data_Analysis_With_SD_EXCEL_1512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lincolnuniac-my.sharepoint.com/personal/aghogho_ohwofasa_lincolnuni_ac_nz/Documents/Desktop/Doctorate/1.%20PhD%20Proper/Wine%20Experiment/Sensory_Analysis/Excel%20Images/Data_Analysis_With_SD_EXCEL_1512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incolnuniac-my.sharepoint.com/personal/aghogho_ohwofasa_lincolnuni_ac_nz/Documents/Desktop/Doctorate/1.%20PhD%20Proper/Wine%20Experiment/Sensory_Analysis/Excel%20Images/Data_Analysis_With_SD_EXCEL_1512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lincolnuniac-my.sharepoint.com/personal/aghogho_ohwofasa_lincolnuni_ac_nz/Documents/Desktop/Doctorate/1.%20PhD%20Proper/Wine%20Experiment/Sensory_Analysis/Excel%20Images/Data_Analysis_With_SD_EXCEL_1512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Data_Analysis_With_SD_EXCEL_151!$A$52</c:f>
              <c:strCache>
                <c:ptCount val="1"/>
                <c:pt idx="0">
                  <c:v>Outdoor_wine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Data_Analysis_With_SD_EXCEL_151!$B$53:$O$53</c:f>
                <c:numCache>
                  <c:formatCode>General</c:formatCode>
                  <c:ptCount val="14"/>
                  <c:pt idx="0">
                    <c:v>1.0577229210798906</c:v>
                  </c:pt>
                  <c:pt idx="1">
                    <c:v>2.6675831758353845</c:v>
                  </c:pt>
                  <c:pt idx="2">
                    <c:v>2.4247794859647662</c:v>
                  </c:pt>
                  <c:pt idx="3">
                    <c:v>2.9529834254717908</c:v>
                  </c:pt>
                  <c:pt idx="4">
                    <c:v>2.1328124364061858</c:v>
                  </c:pt>
                  <c:pt idx="5">
                    <c:v>2.6261293866745339</c:v>
                  </c:pt>
                  <c:pt idx="6">
                    <c:v>2.7906391143726665</c:v>
                  </c:pt>
                  <c:pt idx="7">
                    <c:v>2.3736750690297388</c:v>
                  </c:pt>
                  <c:pt idx="8">
                    <c:v>2.1265778455850928</c:v>
                  </c:pt>
                  <c:pt idx="9">
                    <c:v>2.3794490492081937</c:v>
                  </c:pt>
                  <c:pt idx="10">
                    <c:v>2.3475992465116828</c:v>
                  </c:pt>
                  <c:pt idx="11">
                    <c:v>2.6091505642002848</c:v>
                  </c:pt>
                  <c:pt idx="12">
                    <c:v>2.5929177044831588</c:v>
                  </c:pt>
                  <c:pt idx="13">
                    <c:v>2.9741291909472332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Data_Analysis_With_SD_EXCEL_151!$B$51:$O$51</c:f>
              <c:strCache>
                <c:ptCount val="14"/>
                <c:pt idx="0">
                  <c:v>Aroma - Overall intensity</c:v>
                </c:pt>
                <c:pt idx="1">
                  <c:v>Aroma - Floral</c:v>
                </c:pt>
                <c:pt idx="2">
                  <c:v>Aroma - Citrus fruit</c:v>
                </c:pt>
                <c:pt idx="3">
                  <c:v>Aroma - Stone fruit</c:v>
                </c:pt>
                <c:pt idx="4">
                  <c:v>Aroma - Tropical fruit</c:v>
                </c:pt>
                <c:pt idx="5">
                  <c:v>Aroma - Red fruit</c:v>
                </c:pt>
                <c:pt idx="6">
                  <c:v>Aroma - Black fruit</c:v>
                </c:pt>
                <c:pt idx="7">
                  <c:v>Aroma - Herbaceous</c:v>
                </c:pt>
                <c:pt idx="8">
                  <c:v>Aroma - Herbal</c:v>
                </c:pt>
                <c:pt idx="9">
                  <c:v>Aroma - Spice</c:v>
                </c:pt>
                <c:pt idx="10">
                  <c:v>Aroma - Yeast characteristics</c:v>
                </c:pt>
                <c:pt idx="11">
                  <c:v>Aroma - Oak characters</c:v>
                </c:pt>
                <c:pt idx="12">
                  <c:v>Aroma - Tertiary aromas</c:v>
                </c:pt>
                <c:pt idx="13">
                  <c:v>Aroma - other</c:v>
                </c:pt>
              </c:strCache>
            </c:strRef>
          </c:cat>
          <c:val>
            <c:numRef>
              <c:f>Data_Analysis_With_SD_EXCEL_151!$B$52:$O$52</c:f>
              <c:numCache>
                <c:formatCode>General</c:formatCode>
                <c:ptCount val="14"/>
                <c:pt idx="0">
                  <c:v>4.71</c:v>
                </c:pt>
                <c:pt idx="1">
                  <c:v>4.0600000000000005</c:v>
                </c:pt>
                <c:pt idx="2">
                  <c:v>1.8800000000000001</c:v>
                </c:pt>
                <c:pt idx="3">
                  <c:v>2.7299999999999995</c:v>
                </c:pt>
                <c:pt idx="4">
                  <c:v>1.2</c:v>
                </c:pt>
                <c:pt idx="5">
                  <c:v>5.9099999999999993</c:v>
                </c:pt>
                <c:pt idx="6">
                  <c:v>6.69</c:v>
                </c:pt>
                <c:pt idx="7">
                  <c:v>3.01</c:v>
                </c:pt>
                <c:pt idx="8">
                  <c:v>2.37</c:v>
                </c:pt>
                <c:pt idx="9">
                  <c:v>4.7200000000000006</c:v>
                </c:pt>
                <c:pt idx="10">
                  <c:v>1.8699999999999999</c:v>
                </c:pt>
                <c:pt idx="11">
                  <c:v>4.1100000000000003</c:v>
                </c:pt>
                <c:pt idx="12">
                  <c:v>4.8100000000000005</c:v>
                </c:pt>
                <c:pt idx="13">
                  <c:v>2.41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76-4C50-87EC-0FCC47054DA3}"/>
            </c:ext>
          </c:extLst>
        </c:ser>
        <c:ser>
          <c:idx val="1"/>
          <c:order val="1"/>
          <c:tx>
            <c:strRef>
              <c:f>Data_Analysis_With_SD_EXCEL_151!$A$54</c:f>
              <c:strCache>
                <c:ptCount val="1"/>
                <c:pt idx="0">
                  <c:v>Indoor_wine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Data_Analysis_With_SD_EXCEL_151!$B$55:$O$55</c:f>
                <c:numCache>
                  <c:formatCode>General</c:formatCode>
                  <c:ptCount val="14"/>
                  <c:pt idx="0">
                    <c:v>1.692335664104492</c:v>
                  </c:pt>
                  <c:pt idx="1">
                    <c:v>2.2858015856344331</c:v>
                  </c:pt>
                  <c:pt idx="2">
                    <c:v>2.5699329865884746</c:v>
                  </c:pt>
                  <c:pt idx="3">
                    <c:v>1.4474498648005434</c:v>
                  </c:pt>
                  <c:pt idx="4">
                    <c:v>1.6541194367732672</c:v>
                  </c:pt>
                  <c:pt idx="5">
                    <c:v>2.7741064627491614</c:v>
                  </c:pt>
                  <c:pt idx="6">
                    <c:v>2.0336338575728603</c:v>
                  </c:pt>
                  <c:pt idx="7">
                    <c:v>2.7597101297056552</c:v>
                  </c:pt>
                  <c:pt idx="8">
                    <c:v>2.2864091205789627</c:v>
                  </c:pt>
                  <c:pt idx="9">
                    <c:v>2.5638729384359986</c:v>
                  </c:pt>
                  <c:pt idx="10">
                    <c:v>1.6527754435090893</c:v>
                  </c:pt>
                  <c:pt idx="11">
                    <c:v>2.3642005931063554</c:v>
                  </c:pt>
                  <c:pt idx="12">
                    <c:v>2.1826589289213292</c:v>
                  </c:pt>
                  <c:pt idx="13">
                    <c:v>1.8657438194993439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Data_Analysis_With_SD_EXCEL_151!$B$51:$O$51</c:f>
              <c:strCache>
                <c:ptCount val="14"/>
                <c:pt idx="0">
                  <c:v>Aroma - Overall intensity</c:v>
                </c:pt>
                <c:pt idx="1">
                  <c:v>Aroma - Floral</c:v>
                </c:pt>
                <c:pt idx="2">
                  <c:v>Aroma - Citrus fruit</c:v>
                </c:pt>
                <c:pt idx="3">
                  <c:v>Aroma - Stone fruit</c:v>
                </c:pt>
                <c:pt idx="4">
                  <c:v>Aroma - Tropical fruit</c:v>
                </c:pt>
                <c:pt idx="5">
                  <c:v>Aroma - Red fruit</c:v>
                </c:pt>
                <c:pt idx="6">
                  <c:v>Aroma - Black fruit</c:v>
                </c:pt>
                <c:pt idx="7">
                  <c:v>Aroma - Herbaceous</c:v>
                </c:pt>
                <c:pt idx="8">
                  <c:v>Aroma - Herbal</c:v>
                </c:pt>
                <c:pt idx="9">
                  <c:v>Aroma - Spice</c:v>
                </c:pt>
                <c:pt idx="10">
                  <c:v>Aroma - Yeast characteristics</c:v>
                </c:pt>
                <c:pt idx="11">
                  <c:v>Aroma - Oak characters</c:v>
                </c:pt>
                <c:pt idx="12">
                  <c:v>Aroma - Tertiary aromas</c:v>
                </c:pt>
                <c:pt idx="13">
                  <c:v>Aroma - other</c:v>
                </c:pt>
              </c:strCache>
            </c:strRef>
          </c:cat>
          <c:val>
            <c:numRef>
              <c:f>Data_Analysis_With_SD_EXCEL_151!$B$54:$O$54</c:f>
              <c:numCache>
                <c:formatCode>General</c:formatCode>
                <c:ptCount val="14"/>
                <c:pt idx="0">
                  <c:v>5.0200000000000005</c:v>
                </c:pt>
                <c:pt idx="1">
                  <c:v>4.96</c:v>
                </c:pt>
                <c:pt idx="2">
                  <c:v>1.9299999999999997</c:v>
                </c:pt>
                <c:pt idx="3">
                  <c:v>0.97999999999999987</c:v>
                </c:pt>
                <c:pt idx="4">
                  <c:v>1.05</c:v>
                </c:pt>
                <c:pt idx="5">
                  <c:v>5.07</c:v>
                </c:pt>
                <c:pt idx="6">
                  <c:v>6.2299999999999995</c:v>
                </c:pt>
                <c:pt idx="7">
                  <c:v>2.76</c:v>
                </c:pt>
                <c:pt idx="8">
                  <c:v>3.0100000000000002</c:v>
                </c:pt>
                <c:pt idx="9">
                  <c:v>3.9300000000000006</c:v>
                </c:pt>
                <c:pt idx="10">
                  <c:v>1.25</c:v>
                </c:pt>
                <c:pt idx="11">
                  <c:v>3.35</c:v>
                </c:pt>
                <c:pt idx="12">
                  <c:v>3.88</c:v>
                </c:pt>
                <c:pt idx="13">
                  <c:v>0.59000000000000008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76-4C50-87EC-0FCC47054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773797456"/>
        <c:axId val="1773775408"/>
      </c:barChart>
      <c:catAx>
        <c:axId val="1773797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73775408"/>
        <c:crosses val="autoZero"/>
        <c:auto val="1"/>
        <c:lblAlgn val="ctr"/>
        <c:lblOffset val="100"/>
        <c:noMultiLvlLbl val="0"/>
      </c:catAx>
      <c:valAx>
        <c:axId val="177377540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7379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166820845521572"/>
          <c:y val="0.92262788243807015"/>
          <c:w val="0.54673915943647211"/>
          <c:h val="5.61406891409602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" lastClr="FFFFFF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Data_Analysis_With_SD_EXCEL_151!$A$82</c:f>
              <c:strCache>
                <c:ptCount val="1"/>
                <c:pt idx="0">
                  <c:v>Outdoor_wine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Data_Analysis_With_SD_EXCEL_151!$B$83:$O$83</c:f>
                <c:numCache>
                  <c:formatCode>General</c:formatCode>
                  <c:ptCount val="14"/>
                  <c:pt idx="0">
                    <c:v>1.8624953392931982</c:v>
                  </c:pt>
                  <c:pt idx="1">
                    <c:v>2.3936257945728365</c:v>
                  </c:pt>
                  <c:pt idx="2">
                    <c:v>2.6332067480123502</c:v>
                  </c:pt>
                  <c:pt idx="3">
                    <c:v>2.4065650948095203</c:v>
                  </c:pt>
                  <c:pt idx="4">
                    <c:v>2.7241512439657236</c:v>
                  </c:pt>
                  <c:pt idx="5">
                    <c:v>2.9157808178561333</c:v>
                  </c:pt>
                  <c:pt idx="6">
                    <c:v>2.7277178087999578</c:v>
                  </c:pt>
                  <c:pt idx="7">
                    <c:v>2.7340649427383967</c:v>
                  </c:pt>
                  <c:pt idx="8">
                    <c:v>2.1261598142086018</c:v>
                  </c:pt>
                  <c:pt idx="9">
                    <c:v>2.3386605853208642</c:v>
                  </c:pt>
                  <c:pt idx="10">
                    <c:v>1.6303033119296815</c:v>
                  </c:pt>
                  <c:pt idx="11">
                    <c:v>2.1776899075243321</c:v>
                  </c:pt>
                  <c:pt idx="12">
                    <c:v>2.8548010243953765</c:v>
                  </c:pt>
                  <c:pt idx="13">
                    <c:v>2.2287016648962039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Data_Analysis_With_SD_EXCEL_151!$B$81:$O$81</c:f>
              <c:strCache>
                <c:ptCount val="14"/>
                <c:pt idx="0">
                  <c:v>Flavour - Overall intensity</c:v>
                </c:pt>
                <c:pt idx="1">
                  <c:v>Flavour - Floral</c:v>
                </c:pt>
                <c:pt idx="2">
                  <c:v>Flavour - Citrus fruit</c:v>
                </c:pt>
                <c:pt idx="3">
                  <c:v>Flavour - Stone fruit</c:v>
                </c:pt>
                <c:pt idx="4">
                  <c:v>Flavour - Tropical fruit</c:v>
                </c:pt>
                <c:pt idx="5">
                  <c:v>Flavour - Red fruit</c:v>
                </c:pt>
                <c:pt idx="6">
                  <c:v>Flavour - Black fruit</c:v>
                </c:pt>
                <c:pt idx="7">
                  <c:v>Flavour - Herbaceous</c:v>
                </c:pt>
                <c:pt idx="8">
                  <c:v>Flavour - Herbal</c:v>
                </c:pt>
                <c:pt idx="9">
                  <c:v>Flavour - Spice</c:v>
                </c:pt>
                <c:pt idx="10">
                  <c:v>Flavour - Yeast characteristics</c:v>
                </c:pt>
                <c:pt idx="11">
                  <c:v>Flavour - Oak characters</c:v>
                </c:pt>
                <c:pt idx="12">
                  <c:v>Flavour - Tertiary flavours</c:v>
                </c:pt>
                <c:pt idx="13">
                  <c:v>Flavour - other</c:v>
                </c:pt>
              </c:strCache>
            </c:strRef>
          </c:cat>
          <c:val>
            <c:numRef>
              <c:f>Data_Analysis_With_SD_EXCEL_151!$B$82:$O$82</c:f>
              <c:numCache>
                <c:formatCode>General</c:formatCode>
                <c:ptCount val="14"/>
                <c:pt idx="0">
                  <c:v>5.9</c:v>
                </c:pt>
                <c:pt idx="1">
                  <c:v>2.75</c:v>
                </c:pt>
                <c:pt idx="2">
                  <c:v>1.7399999999999998</c:v>
                </c:pt>
                <c:pt idx="3">
                  <c:v>1.7599999999999998</c:v>
                </c:pt>
                <c:pt idx="4">
                  <c:v>1.7100000000000002</c:v>
                </c:pt>
                <c:pt idx="5">
                  <c:v>5.58</c:v>
                </c:pt>
                <c:pt idx="6">
                  <c:v>6.0600000000000005</c:v>
                </c:pt>
                <c:pt idx="7">
                  <c:v>3.88</c:v>
                </c:pt>
                <c:pt idx="8">
                  <c:v>2.65</c:v>
                </c:pt>
                <c:pt idx="9">
                  <c:v>5.5400000000000009</c:v>
                </c:pt>
                <c:pt idx="10">
                  <c:v>1.23</c:v>
                </c:pt>
                <c:pt idx="11">
                  <c:v>4.33</c:v>
                </c:pt>
                <c:pt idx="12">
                  <c:v>4.8899999999999997</c:v>
                </c:pt>
                <c:pt idx="13">
                  <c:v>1.1599999999999999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6-4E43-ACE6-A62EDE46A4C7}"/>
            </c:ext>
          </c:extLst>
        </c:ser>
        <c:ser>
          <c:idx val="1"/>
          <c:order val="1"/>
          <c:tx>
            <c:strRef>
              <c:f>Data_Analysis_With_SD_EXCEL_151!$A$84</c:f>
              <c:strCache>
                <c:ptCount val="1"/>
                <c:pt idx="0">
                  <c:v>Indoor_wine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Data_Analysis_With_SD_EXCEL_151!$B$85:$O$85</c:f>
                <c:numCache>
                  <c:formatCode>General</c:formatCode>
                  <c:ptCount val="14"/>
                  <c:pt idx="0">
                    <c:v>2.6176537416379415</c:v>
                  </c:pt>
                  <c:pt idx="1">
                    <c:v>2.5055715693008835</c:v>
                  </c:pt>
                  <c:pt idx="2">
                    <c:v>3.0893364983439402</c:v>
                  </c:pt>
                  <c:pt idx="3">
                    <c:v>2.5300197627686631</c:v>
                  </c:pt>
                  <c:pt idx="4">
                    <c:v>1.6312571838922278</c:v>
                  </c:pt>
                  <c:pt idx="5">
                    <c:v>2.4138719472618622</c:v>
                  </c:pt>
                  <c:pt idx="6">
                    <c:v>2.3009418361473952</c:v>
                  </c:pt>
                  <c:pt idx="7">
                    <c:v>2.448945351234554</c:v>
                  </c:pt>
                  <c:pt idx="8">
                    <c:v>1.6698636005507888</c:v>
                  </c:pt>
                  <c:pt idx="9">
                    <c:v>2.5823331397099878</c:v>
                  </c:pt>
                  <c:pt idx="10">
                    <c:v>2.4936363452240236</c:v>
                  </c:pt>
                  <c:pt idx="11">
                    <c:v>2.6369173922088147</c:v>
                  </c:pt>
                  <c:pt idx="12">
                    <c:v>2.4887301536682855</c:v>
                  </c:pt>
                  <c:pt idx="13">
                    <c:v>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Data_Analysis_With_SD_EXCEL_151!$B$81:$O$81</c:f>
              <c:strCache>
                <c:ptCount val="14"/>
                <c:pt idx="0">
                  <c:v>Flavour - Overall intensity</c:v>
                </c:pt>
                <c:pt idx="1">
                  <c:v>Flavour - Floral</c:v>
                </c:pt>
                <c:pt idx="2">
                  <c:v>Flavour - Citrus fruit</c:v>
                </c:pt>
                <c:pt idx="3">
                  <c:v>Flavour - Stone fruit</c:v>
                </c:pt>
                <c:pt idx="4">
                  <c:v>Flavour - Tropical fruit</c:v>
                </c:pt>
                <c:pt idx="5">
                  <c:v>Flavour - Red fruit</c:v>
                </c:pt>
                <c:pt idx="6">
                  <c:v>Flavour - Black fruit</c:v>
                </c:pt>
                <c:pt idx="7">
                  <c:v>Flavour - Herbaceous</c:v>
                </c:pt>
                <c:pt idx="8">
                  <c:v>Flavour - Herbal</c:v>
                </c:pt>
                <c:pt idx="9">
                  <c:v>Flavour - Spice</c:v>
                </c:pt>
                <c:pt idx="10">
                  <c:v>Flavour - Yeast characteristics</c:v>
                </c:pt>
                <c:pt idx="11">
                  <c:v>Flavour - Oak characters</c:v>
                </c:pt>
                <c:pt idx="12">
                  <c:v>Flavour - Tertiary flavours</c:v>
                </c:pt>
                <c:pt idx="13">
                  <c:v>Flavour - other</c:v>
                </c:pt>
              </c:strCache>
            </c:strRef>
          </c:cat>
          <c:val>
            <c:numRef>
              <c:f>Data_Analysis_With_SD_EXCEL_151!$B$84:$O$84</c:f>
              <c:numCache>
                <c:formatCode>General</c:formatCode>
                <c:ptCount val="14"/>
                <c:pt idx="0">
                  <c:v>4.6899999999999995</c:v>
                </c:pt>
                <c:pt idx="1">
                  <c:v>4.43</c:v>
                </c:pt>
                <c:pt idx="2">
                  <c:v>2.42</c:v>
                </c:pt>
                <c:pt idx="3">
                  <c:v>1.8099999999999998</c:v>
                </c:pt>
                <c:pt idx="4">
                  <c:v>1.19</c:v>
                </c:pt>
                <c:pt idx="5">
                  <c:v>5.67</c:v>
                </c:pt>
                <c:pt idx="6">
                  <c:v>6.01</c:v>
                </c:pt>
                <c:pt idx="7">
                  <c:v>2.8199999999999994</c:v>
                </c:pt>
                <c:pt idx="8">
                  <c:v>2.52</c:v>
                </c:pt>
                <c:pt idx="9">
                  <c:v>4.8199999999999994</c:v>
                </c:pt>
                <c:pt idx="10">
                  <c:v>2.2399999999999998</c:v>
                </c:pt>
                <c:pt idx="11">
                  <c:v>4.0999999999999996</c:v>
                </c:pt>
                <c:pt idx="12">
                  <c:v>4.9400000000000004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C6-4E43-ACE6-A62EDE46A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676088304"/>
        <c:axId val="1676075408"/>
      </c:barChart>
      <c:catAx>
        <c:axId val="1676088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6075408"/>
        <c:crosses val="autoZero"/>
        <c:auto val="1"/>
        <c:lblAlgn val="ctr"/>
        <c:lblOffset val="100"/>
        <c:noMultiLvlLbl val="0"/>
      </c:catAx>
      <c:valAx>
        <c:axId val="167607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608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172426285251026"/>
          <c:y val="0.9236611422320834"/>
          <c:w val="0.63160135342040002"/>
          <c:h val="5.53909627702024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Data_Analysis_With_SD_EXCEL_151!$A$11</c:f>
              <c:strCache>
                <c:ptCount val="1"/>
                <c:pt idx="0">
                  <c:v>Outdoor_wine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Data_Analysis_With_SD_EXCEL_151!$B$3:$C$3</c:f>
                <c:numCache>
                  <c:formatCode>General</c:formatCode>
                  <c:ptCount val="2"/>
                  <c:pt idx="0">
                    <c:v>1.1370527203647558</c:v>
                  </c:pt>
                  <c:pt idx="1">
                    <c:v>2.0122127124138749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Data_Analysis_With_SD_EXCEL_151!$B$10:$C$10</c:f>
              <c:strCache>
                <c:ptCount val="2"/>
                <c:pt idx="0">
                  <c:v>Appearance - Color density</c:v>
                </c:pt>
                <c:pt idx="1">
                  <c:v>Appearance - Clarity</c:v>
                </c:pt>
              </c:strCache>
            </c:strRef>
          </c:cat>
          <c:val>
            <c:numRef>
              <c:f>Data_Analysis_With_SD_EXCEL_151!$B$11:$C$11</c:f>
              <c:numCache>
                <c:formatCode>General</c:formatCode>
                <c:ptCount val="2"/>
                <c:pt idx="0">
                  <c:v>6.28</c:v>
                </c:pt>
                <c:pt idx="1">
                  <c:v>6.17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3-422A-8235-C484BCDC2535}"/>
            </c:ext>
          </c:extLst>
        </c:ser>
        <c:ser>
          <c:idx val="1"/>
          <c:order val="1"/>
          <c:tx>
            <c:strRef>
              <c:f>Data_Analysis_With_SD_EXCEL_151!$A$12</c:f>
              <c:strCache>
                <c:ptCount val="1"/>
                <c:pt idx="0">
                  <c:v>Indoor_wine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Data_Analysis_With_SD_EXCEL_151!$B$5:$C$5</c:f>
                <c:numCache>
                  <c:formatCode>General</c:formatCode>
                  <c:ptCount val="2"/>
                  <c:pt idx="0">
                    <c:v>2.0652952438923702</c:v>
                  </c:pt>
                  <c:pt idx="1">
                    <c:v>2.2182074845344002</c:v>
                  </c:pt>
                </c:numCache>
              </c:numRef>
            </c:plus>
            <c:minus>
              <c:numRef>
                <c:f>Data_Analysis_With_SD_EXCEL_151!$B$13:$C$13</c:f>
                <c:numCache>
                  <c:formatCode>General</c:formatCode>
                  <c:ptCount val="2"/>
                  <c:pt idx="0">
                    <c:v>1.1299999999999999</c:v>
                  </c:pt>
                  <c:pt idx="1">
                    <c:v>2.0099999999999998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Data_Analysis_With_SD_EXCEL_151!$B$10:$C$10</c:f>
              <c:strCache>
                <c:ptCount val="2"/>
                <c:pt idx="0">
                  <c:v>Appearance - Color density</c:v>
                </c:pt>
                <c:pt idx="1">
                  <c:v>Appearance - Clarity</c:v>
                </c:pt>
              </c:strCache>
            </c:strRef>
          </c:cat>
          <c:val>
            <c:numRef>
              <c:f>Data_Analysis_With_SD_EXCEL_151!$B$12:$C$12</c:f>
              <c:numCache>
                <c:formatCode>General</c:formatCode>
                <c:ptCount val="2"/>
                <c:pt idx="0">
                  <c:v>6.31</c:v>
                </c:pt>
                <c:pt idx="1">
                  <c:v>5.46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E3-422A-8235-C484BCDC2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708304704"/>
        <c:axId val="1708303456"/>
      </c:barChart>
      <c:catAx>
        <c:axId val="1708304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08303456"/>
        <c:crosses val="autoZero"/>
        <c:auto val="1"/>
        <c:lblAlgn val="ctr"/>
        <c:lblOffset val="100"/>
        <c:noMultiLvlLbl val="0"/>
      </c:catAx>
      <c:valAx>
        <c:axId val="1708303456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083047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1815157480314962"/>
          <c:y val="0.89870116131244537"/>
          <c:w val="0.56647462817147853"/>
          <c:h val="7.35017573810917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Data_Analysis_With_SD_EXCEL_151!$A$33</c:f>
              <c:strCache>
                <c:ptCount val="1"/>
                <c:pt idx="0">
                  <c:v>Outdoor_wine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Data_Analysis_With_SD_EXCEL_151!$B$36:$D$36</c:f>
                <c:numCache>
                  <c:formatCode>General</c:formatCode>
                  <c:ptCount val="3"/>
                  <c:pt idx="0">
                    <c:v>2.6182267111751631</c:v>
                  </c:pt>
                  <c:pt idx="1">
                    <c:v>1.5145222935888989</c:v>
                  </c:pt>
                  <c:pt idx="2">
                    <c:v>2.4793368288941942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Data_Analysis_With_SD_EXCEL_151!$B$32:$D$32</c:f>
              <c:strCache>
                <c:ptCount val="3"/>
                <c:pt idx="0">
                  <c:v>Taste - Sweetness</c:v>
                </c:pt>
                <c:pt idx="1">
                  <c:v>Taste - Acidity</c:v>
                </c:pt>
                <c:pt idx="2">
                  <c:v>Taste - Bitterness</c:v>
                </c:pt>
              </c:strCache>
            </c:strRef>
          </c:cat>
          <c:val>
            <c:numRef>
              <c:f>Data_Analysis_With_SD_EXCEL_151!$B$33:$D$33</c:f>
              <c:numCache>
                <c:formatCode>General</c:formatCode>
                <c:ptCount val="3"/>
                <c:pt idx="0">
                  <c:v>1.98</c:v>
                </c:pt>
                <c:pt idx="1">
                  <c:v>6</c:v>
                </c:pt>
                <c:pt idx="2">
                  <c:v>5.6899999999999995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5E-40AA-AB6F-64689A1506C8}"/>
            </c:ext>
          </c:extLst>
        </c:ser>
        <c:ser>
          <c:idx val="1"/>
          <c:order val="1"/>
          <c:tx>
            <c:strRef>
              <c:f>Data_Analysis_With_SD_EXCEL_151!$A$35</c:f>
              <c:strCache>
                <c:ptCount val="1"/>
                <c:pt idx="0">
                  <c:v>Indoor_wine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Data_Analysis_With_SD_EXCEL_151!$B$36:$D$36</c:f>
                <c:numCache>
                  <c:formatCode>General</c:formatCode>
                  <c:ptCount val="3"/>
                  <c:pt idx="0">
                    <c:v>2.6182267111751631</c:v>
                  </c:pt>
                  <c:pt idx="1">
                    <c:v>1.5145222935888989</c:v>
                  </c:pt>
                  <c:pt idx="2">
                    <c:v>2.4793368288941942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Data_Analysis_With_SD_EXCEL_151!$B$32:$D$32</c:f>
              <c:strCache>
                <c:ptCount val="3"/>
                <c:pt idx="0">
                  <c:v>Taste - Sweetness</c:v>
                </c:pt>
                <c:pt idx="1">
                  <c:v>Taste - Acidity</c:v>
                </c:pt>
                <c:pt idx="2">
                  <c:v>Taste - Bitterness</c:v>
                </c:pt>
              </c:strCache>
            </c:strRef>
          </c:cat>
          <c:val>
            <c:numRef>
              <c:f>Data_Analysis_With_SD_EXCEL_151!$B$35:$D$35</c:f>
              <c:numCache>
                <c:formatCode>General</c:formatCode>
                <c:ptCount val="3"/>
                <c:pt idx="0">
                  <c:v>2.48</c:v>
                </c:pt>
                <c:pt idx="1">
                  <c:v>6.0399999999999991</c:v>
                </c:pt>
                <c:pt idx="2">
                  <c:v>5.0599999999999996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5E-40AA-AB6F-64689A150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708304288"/>
        <c:axId val="1708302208"/>
      </c:barChart>
      <c:catAx>
        <c:axId val="170830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08302208"/>
        <c:crosses val="autoZero"/>
        <c:auto val="1"/>
        <c:lblAlgn val="ctr"/>
        <c:lblOffset val="100"/>
        <c:noMultiLvlLbl val="0"/>
      </c:catAx>
      <c:valAx>
        <c:axId val="170830220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0830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537379702537182"/>
          <c:y val="0.89856017475894845"/>
          <c:w val="0.57758573928258972"/>
          <c:h val="7.3604056277933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Data_Analysis_With_SD_EXCEL_151!$A$131</c:f>
              <c:strCache>
                <c:ptCount val="1"/>
                <c:pt idx="0">
                  <c:v>Outdoor_wine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Data_Analysis_With_SD_EXCEL_151!$B$134:$E$134</c:f>
                <c:numCache>
                  <c:formatCode>General</c:formatCode>
                  <c:ptCount val="4"/>
                  <c:pt idx="0">
                    <c:v>1.6844205910000001</c:v>
                  </c:pt>
                  <c:pt idx="1">
                    <c:v>1.6713948089999999</c:v>
                  </c:pt>
                  <c:pt idx="2">
                    <c:v>1.634361148</c:v>
                  </c:pt>
                  <c:pt idx="3">
                    <c:v>2.2247914440000001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Data_Analysis_With_SD_EXCEL_151!$B$130:$E$130</c:f>
              <c:strCache>
                <c:ptCount val="4"/>
                <c:pt idx="0">
                  <c:v>Mouth feel - Body</c:v>
                </c:pt>
                <c:pt idx="1">
                  <c:v>Mouth feel - Warmth/Alcohol</c:v>
                </c:pt>
                <c:pt idx="2">
                  <c:v>Mouth feel - Astringency/Tannin</c:v>
                </c:pt>
                <c:pt idx="3">
                  <c:v>Mouth feel - Finish</c:v>
                </c:pt>
              </c:strCache>
            </c:strRef>
          </c:cat>
          <c:val>
            <c:numRef>
              <c:f>Data_Analysis_With_SD_EXCEL_151!$B$131:$E$131</c:f>
              <c:numCache>
                <c:formatCode>General</c:formatCode>
                <c:ptCount val="4"/>
                <c:pt idx="0">
                  <c:v>5.0750000000000002</c:v>
                </c:pt>
                <c:pt idx="1">
                  <c:v>5.7166666670000001</c:v>
                </c:pt>
                <c:pt idx="2">
                  <c:v>6.9083333329999999</c:v>
                </c:pt>
                <c:pt idx="3">
                  <c:v>5.733333333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CB-4223-BBB6-CCD244A1FE7D}"/>
            </c:ext>
          </c:extLst>
        </c:ser>
        <c:ser>
          <c:idx val="1"/>
          <c:order val="1"/>
          <c:tx>
            <c:strRef>
              <c:f>Data_Analysis_With_SD_EXCEL_151!$A$133</c:f>
              <c:strCache>
                <c:ptCount val="1"/>
                <c:pt idx="0">
                  <c:v>Indoor_wine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Data_Analysis_With_SD_EXCEL_151!$B$134:$E$134</c:f>
                <c:numCache>
                  <c:formatCode>General</c:formatCode>
                  <c:ptCount val="4"/>
                  <c:pt idx="0">
                    <c:v>1.6844205910000001</c:v>
                  </c:pt>
                  <c:pt idx="1">
                    <c:v>1.6713948089999999</c:v>
                  </c:pt>
                  <c:pt idx="2">
                    <c:v>1.634361148</c:v>
                  </c:pt>
                  <c:pt idx="3">
                    <c:v>2.2247914440000001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Data_Analysis_With_SD_EXCEL_151!$B$130:$E$130</c:f>
              <c:strCache>
                <c:ptCount val="4"/>
                <c:pt idx="0">
                  <c:v>Mouth feel - Body</c:v>
                </c:pt>
                <c:pt idx="1">
                  <c:v>Mouth feel - Warmth/Alcohol</c:v>
                </c:pt>
                <c:pt idx="2">
                  <c:v>Mouth feel - Astringency/Tannin</c:v>
                </c:pt>
                <c:pt idx="3">
                  <c:v>Mouth feel - Finish</c:v>
                </c:pt>
              </c:strCache>
            </c:strRef>
          </c:cat>
          <c:val>
            <c:numRef>
              <c:f>Data_Analysis_With_SD_EXCEL_151!$B$133:$E$133</c:f>
              <c:numCache>
                <c:formatCode>General</c:formatCode>
                <c:ptCount val="4"/>
                <c:pt idx="0">
                  <c:v>4.8499999999999996</c:v>
                </c:pt>
                <c:pt idx="1">
                  <c:v>5.7583333330000004</c:v>
                </c:pt>
                <c:pt idx="2">
                  <c:v>6.6749999999999998</c:v>
                </c:pt>
                <c:pt idx="3">
                  <c:v>5.4333333330000002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CB-4223-BBB6-CCD244A1F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1676057936"/>
        <c:axId val="1676062928"/>
      </c:barChart>
      <c:catAx>
        <c:axId val="1676057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6062928"/>
        <c:crosses val="autoZero"/>
        <c:auto val="1"/>
        <c:lblAlgn val="ctr"/>
        <c:lblOffset val="100"/>
        <c:noMultiLvlLbl val="0"/>
      </c:catAx>
      <c:valAx>
        <c:axId val="167606292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605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9293525809274"/>
          <c:y val="0.89870116131244537"/>
          <c:w val="0.59703018372703409"/>
          <c:h val="7.35017573810917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DD1-BFB1-6B93-224F-8BB98186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4F916-2F88-DE43-B4CE-DEF456349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3F28-F941-7F18-EF07-03F9690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B6AA-0755-6D8A-095C-9F74AED7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9732-4A57-7766-9574-C961BDEF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75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F115-2714-A4D3-B718-4DB81B80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85D15-5763-E65A-16B1-F0CD82AA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129F-257F-466D-04AE-3AC969C4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9463-206F-34A2-D1BF-2C82D660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536F0-EA53-9D35-9DEB-65B8396D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55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A5372-B8D1-A1F0-D075-935E4562C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8EDF8-4C9E-B446-CF17-8C38EFD5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59F2-6BC8-3AA9-A0AA-D5185E64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AF7A8-E330-26BB-A3C2-01E48CDE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E1DC-56A1-4909-D46B-DAA9B713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2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2060-02DF-D785-0398-F40EE8A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45C1-CFDE-958B-16F4-0AC3D8DA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4EFF-B355-9B8F-F710-E323AD14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C084-333C-04B3-987A-20903467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7543-FEF7-FE9F-031F-6D5A4C6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743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EF23-7E8D-B5D2-5F8A-74E09986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28362-BEE8-D445-A369-46BAB643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29EA-3AFA-9238-2816-11EEABD5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610E-62F7-6C75-C79C-76DECB47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B3FD-25AA-9F70-27E1-151F6B69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27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123E-83A2-4C8A-C788-4E732E55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EF16-4122-1A38-EC87-356397D37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0C62-6051-269B-45BD-7B9A8408D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0535F-8EBB-1EEF-0159-29D4B3E7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6C0E4-C20D-3316-5A99-75DF0A7C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00B4-3D5C-2820-236E-4E75DF20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70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9346-6C2F-EBEB-160F-B069F25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0042-22A1-A907-DC01-3D93B40D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D54F8-2BAA-76FF-61B6-A30F1CFD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06BD4-D53E-0D73-3919-89B656737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2DC33-2D4A-93E0-572D-2EC35A43E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08FA3-F71C-EB2E-0BEB-56BA0082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19272-18CF-0339-07B7-7B3346A4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CCFDB-A161-48C0-B539-40B52578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93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91EF-D174-8669-B391-C12F57C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91AA4-1D59-2A0F-5C43-53EC5E0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6BA0D-9EE7-C512-6936-93D59B99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72C2B-BB81-38F9-FB37-57518205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681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3B9FB-844A-5E28-D5F6-738FB2B4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9B728-389D-92FF-C522-555A4E3C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E085A-0D51-8533-E9F4-077966EF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386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23C7-97DF-2FFC-639D-A64B9274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7994-ECCF-E23E-8AD3-DC19C521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EC745-D5E5-7791-93C0-64270F8D7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456A4-B50A-D6BF-7A44-40019690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BC64-04DD-3887-0AA7-DAB0EEC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C12C-6B14-AF74-D3DE-C2D7A31C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725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208A-98DD-8FBE-1D8B-0163866F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25B71-5013-C8DC-4B39-8906D433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FE6D0-E52E-32BE-5B11-B2EE1CA7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69EF-D441-72D7-0A5A-BB806DCC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02BE7-F6D0-691A-61FE-9FBB81C1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EB260-E620-4025-1F5F-765021C3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846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18029-9E52-B2F9-578C-0BD1009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597F-E3EF-07D4-F3E5-5EBC576F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0952-356B-6601-3857-6278639A4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FA6A-777C-4160-952B-BDB9A6B2AB61}" type="datetimeFigureOut">
              <a:rPr lang="en-NZ" smtClean="0"/>
              <a:t>6/05/2023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5791-46B8-B95F-8834-9101BEF26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E1E1-CA8F-DD8D-FD83-6A0BA3AA7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110A-AECA-4666-88F9-48C12F775B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5C314D-F4F1-CAD2-B702-6F3BA62F9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712037"/>
              </p:ext>
            </p:extLst>
          </p:nvPr>
        </p:nvGraphicFramePr>
        <p:xfrm>
          <a:off x="3370579" y="1055716"/>
          <a:ext cx="6380250" cy="397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5450541" y="510988"/>
            <a:ext cx="1219200" cy="5447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(A)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917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5C7FB86-AC17-6928-E8AA-62264E10B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370386"/>
              </p:ext>
            </p:extLst>
          </p:nvPr>
        </p:nvGraphicFramePr>
        <p:xfrm>
          <a:off x="3323748" y="1513046"/>
          <a:ext cx="5544503" cy="3831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5450541" y="510988"/>
            <a:ext cx="1219200" cy="5447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(B)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741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C1EE37-F167-CB11-E462-A06E06E30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475533"/>
              </p:ext>
            </p:extLst>
          </p:nvPr>
        </p:nvGraphicFramePr>
        <p:xfrm>
          <a:off x="1274618" y="319607"/>
          <a:ext cx="4572000" cy="2893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369368-C311-FDA6-6FC0-530BC3AB8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686167"/>
              </p:ext>
            </p:extLst>
          </p:nvPr>
        </p:nvGraphicFramePr>
        <p:xfrm>
          <a:off x="6885709" y="319607"/>
          <a:ext cx="4572000" cy="288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EFB41F2-BA57-C485-B927-A3D7E3391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499232"/>
              </p:ext>
            </p:extLst>
          </p:nvPr>
        </p:nvGraphicFramePr>
        <p:xfrm>
          <a:off x="3776749" y="3615256"/>
          <a:ext cx="4572000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/>
          <p:cNvSpPr/>
          <p:nvPr/>
        </p:nvSpPr>
        <p:spPr>
          <a:xfrm>
            <a:off x="5453149" y="161364"/>
            <a:ext cx="1219200" cy="5447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(C)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9054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Ohwofasa, Aghogho</dc:creator>
  <cp:lastModifiedBy>Ohwofasa, Aghogho</cp:lastModifiedBy>
  <cp:revision>4</cp:revision>
  <dcterms:created xsi:type="dcterms:W3CDTF">2023-04-28T07:36:30Z</dcterms:created>
  <dcterms:modified xsi:type="dcterms:W3CDTF">2023-05-06T11:09:32Z</dcterms:modified>
</cp:coreProperties>
</file>