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1496" y="160421"/>
            <a:ext cx="1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In each frame, 1 </a:t>
            </a:r>
            <a:r>
              <a:rPr lang="en-US" dirty="0" smtClean="0"/>
              <a:t>disk will be presented in the middle of the screen, and you will see 5, 7, 9</a:t>
            </a:r>
            <a:r>
              <a:rPr lang="en-US" dirty="0" smtClean="0"/>
              <a:t>, or </a:t>
            </a:r>
            <a:r>
              <a:rPr lang="en-US" dirty="0" smtClean="0"/>
              <a:t>11 frames </a:t>
            </a:r>
            <a:r>
              <a:rPr lang="en-US" dirty="0" smtClean="0"/>
              <a:t>in </a:t>
            </a:r>
            <a:r>
              <a:rPr lang="en-US" dirty="0" smtClean="0"/>
              <a:t>each trial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In each trial, in the second and the last frame, multiple bars will be presented on the disk as shown below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294" y="143637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ex) 5 frames condition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09742" y="1436370"/>
            <a:ext cx="590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The second frame is called </a:t>
            </a:r>
            <a:r>
              <a:rPr lang="en-US" b="1" dirty="0" smtClean="0"/>
              <a:t>cue frame</a:t>
            </a:r>
            <a:r>
              <a:rPr lang="en-US" dirty="0" smtClean="0"/>
              <a:t>, and the last frame is called </a:t>
            </a:r>
            <a:r>
              <a:rPr lang="en-US" b="1" dirty="0" smtClean="0"/>
              <a:t>probe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In the cue frame, there will be two tilted bars, one in 15</a:t>
            </a:r>
            <a:r>
              <a:rPr lang="en-US" baseline="30000" dirty="0" smtClean="0"/>
              <a:t>◦</a:t>
            </a:r>
            <a:r>
              <a:rPr lang="en-US" dirty="0" smtClean="0"/>
              <a:t> (target) and the other in 45</a:t>
            </a:r>
            <a:r>
              <a:rPr lang="en-US" baseline="30000" dirty="0" smtClean="0"/>
              <a:t>◦</a:t>
            </a:r>
            <a:r>
              <a:rPr lang="en-US" dirty="0" smtClean="0"/>
              <a:t>(distractor)</a:t>
            </a: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In the probe frame, one bar will be tilted in 15</a:t>
            </a:r>
            <a:r>
              <a:rPr lang="en-US" baseline="30000" dirty="0" smtClean="0"/>
              <a:t>◦</a:t>
            </a:r>
            <a:r>
              <a:rPr lang="en-US" dirty="0" smtClean="0"/>
              <a:t>(target) 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Each bar can be tilted </a:t>
            </a:r>
            <a:r>
              <a:rPr lang="en-US" dirty="0" smtClean="0"/>
              <a:t>either in clockwise </a:t>
            </a:r>
            <a:r>
              <a:rPr lang="en-US" dirty="0" smtClean="0"/>
              <a:t>or counter-clockwise manner from upward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Your task is to </a:t>
            </a:r>
            <a:r>
              <a:rPr lang="en-US" dirty="0" smtClean="0"/>
              <a:t>detect</a:t>
            </a:r>
            <a:r>
              <a:rPr lang="en-US" dirty="0" smtClean="0"/>
              <a:t> </a:t>
            </a:r>
            <a:r>
              <a:rPr lang="en-US" dirty="0" smtClean="0"/>
              <a:t>either the target bars (15</a:t>
            </a:r>
            <a:r>
              <a:rPr lang="en-US" baseline="30000" dirty="0" smtClean="0"/>
              <a:t>◦ </a:t>
            </a:r>
            <a:r>
              <a:rPr lang="en-US" dirty="0" smtClean="0"/>
              <a:t>tilted bars) in cue and probe frames are tilted in the same direction or not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You have to ignore the 45</a:t>
            </a:r>
            <a:r>
              <a:rPr lang="en-US" baseline="30000" dirty="0" smtClean="0"/>
              <a:t>◦</a:t>
            </a:r>
            <a:r>
              <a:rPr lang="en-US" dirty="0" smtClean="0"/>
              <a:t>(distractor) bar in the cue frame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If both are tilted in a same direction (both clockwise </a:t>
            </a:r>
            <a:r>
              <a:rPr lang="en-US" dirty="0" smtClean="0"/>
              <a:t>and </a:t>
            </a:r>
            <a:r>
              <a:rPr lang="en-US" dirty="0" smtClean="0"/>
              <a:t>counter-clockwise) press the left button, the right button for the different directions</a:t>
            </a:r>
            <a:endParaRPr 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41497" y="1338063"/>
            <a:ext cx="5744129" cy="4626877"/>
            <a:chOff x="341497" y="1338063"/>
            <a:chExt cx="5744129" cy="4626877"/>
          </a:xfrm>
        </p:grpSpPr>
        <p:grpSp>
          <p:nvGrpSpPr>
            <p:cNvPr id="38" name="그룹 37"/>
            <p:cNvGrpSpPr/>
            <p:nvPr/>
          </p:nvGrpSpPr>
          <p:grpSpPr>
            <a:xfrm>
              <a:off x="341497" y="1338063"/>
              <a:ext cx="5744129" cy="4626877"/>
              <a:chOff x="562879" y="1123900"/>
              <a:chExt cx="6357686" cy="5121095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562879" y="1486977"/>
                <a:ext cx="6357686" cy="4758018"/>
                <a:chOff x="476251" y="1515852"/>
                <a:chExt cx="6733071" cy="5038952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4356145" y="1515852"/>
                  <a:ext cx="2600325" cy="1617421"/>
                  <a:chOff x="4356145" y="1515852"/>
                  <a:chExt cx="2600325" cy="1617421"/>
                </a:xfrm>
              </p:grpSpPr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356145" y="1515852"/>
                    <a:ext cx="2600325" cy="161742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3" name="그림 2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62008" y="1830263"/>
                    <a:ext cx="988599" cy="9885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386170" y="2299221"/>
                  <a:ext cx="2600325" cy="1617421"/>
                  <a:chOff x="3386170" y="2299221"/>
                  <a:chExt cx="2600325" cy="1617421"/>
                </a:xfrm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386170" y="2299221"/>
                    <a:ext cx="2600325" cy="161742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92033" y="2613632"/>
                    <a:ext cx="988599" cy="9885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2416197" y="3082590"/>
                  <a:ext cx="2600325" cy="1617421"/>
                  <a:chOff x="2416197" y="3082590"/>
                  <a:chExt cx="2600325" cy="1617421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416197" y="3082590"/>
                    <a:ext cx="2600325" cy="161742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22060" y="3397001"/>
                    <a:ext cx="988599" cy="9885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1446224" y="3865959"/>
                  <a:ext cx="2600325" cy="1617421"/>
                  <a:chOff x="1446224" y="3865959"/>
                  <a:chExt cx="2600325" cy="1617421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446224" y="3865959"/>
                    <a:ext cx="2600325" cy="161742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52087" y="4180370"/>
                    <a:ext cx="988599" cy="988599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" name="직선 화살표 연결선 19"/>
                <p:cNvCxnSpPr/>
                <p:nvPr/>
              </p:nvCxnSpPr>
              <p:spPr>
                <a:xfrm flipV="1">
                  <a:off x="3386170" y="3320716"/>
                  <a:ext cx="3823152" cy="32340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5514857" y="4913620"/>
                  <a:ext cx="943275" cy="396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t</a:t>
                  </a:r>
                  <a:endParaRPr lang="en-US" sz="1600" dirty="0"/>
                </a:p>
              </p:txBody>
            </p:sp>
            <p:grpSp>
              <p:nvGrpSpPr>
                <p:cNvPr id="33" name="그룹 32"/>
                <p:cNvGrpSpPr/>
                <p:nvPr/>
              </p:nvGrpSpPr>
              <p:grpSpPr>
                <a:xfrm>
                  <a:off x="476251" y="4649328"/>
                  <a:ext cx="2600325" cy="1617421"/>
                  <a:chOff x="476251" y="4649328"/>
                  <a:chExt cx="2600325" cy="161742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76251" y="4649328"/>
                    <a:ext cx="2600325" cy="161742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2114" y="4963739"/>
                    <a:ext cx="988599" cy="988599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741048" y="3344876"/>
                <a:ext cx="1356058" cy="37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/>
                  <a:t>cue frame</a:t>
                </a:r>
                <a:endParaRPr lang="en-US" sz="16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10563" y="1123900"/>
                <a:ext cx="1539456" cy="37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 smtClean="0"/>
                  <a:t>probe frame</a:t>
                </a:r>
                <a:endParaRPr lang="en-US" sz="1600" b="1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240767" y="2134598"/>
              <a:ext cx="1431230" cy="810025"/>
              <a:chOff x="1342046" y="1981385"/>
              <a:chExt cx="1686184" cy="954320"/>
            </a:xfrm>
          </p:grpSpPr>
          <p:cxnSp>
            <p:nvCxnSpPr>
              <p:cNvPr id="41" name="직선 화살표 연결선 40"/>
              <p:cNvCxnSpPr/>
              <p:nvPr/>
            </p:nvCxnSpPr>
            <p:spPr>
              <a:xfrm flipV="1">
                <a:off x="2086075" y="2156059"/>
                <a:ext cx="942155" cy="779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342046" y="1981385"/>
                <a:ext cx="1215106" cy="68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2,4,6, or 8 frames</a:t>
                </a:r>
                <a:endParaRPr lang="en-US" sz="1600" dirty="0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10351084" y="648866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Continue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2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75" y="4444650"/>
            <a:ext cx="1207010" cy="120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77" y="4444650"/>
            <a:ext cx="1207010" cy="1207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4" y="433535"/>
            <a:ext cx="1207010" cy="120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31" y="285539"/>
            <a:ext cx="105632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There are three possible positions for the tilted bars (red circles)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In the cue frame, the target bar (15</a:t>
            </a:r>
            <a:r>
              <a:rPr lang="en-US" baseline="30000" dirty="0" smtClean="0"/>
              <a:t>◦</a:t>
            </a:r>
            <a:r>
              <a:rPr lang="en-US" dirty="0" smtClean="0"/>
              <a:t>) and the distractor bar (45</a:t>
            </a:r>
            <a:r>
              <a:rPr lang="en-US" baseline="30000" dirty="0" smtClean="0"/>
              <a:t>◦</a:t>
            </a:r>
            <a:r>
              <a:rPr lang="en-US" dirty="0" smtClean="0"/>
              <a:t>) are presented in the </a:t>
            </a:r>
            <a:r>
              <a:rPr lang="en-US" dirty="0" smtClean="0"/>
              <a:t>two different </a:t>
            </a:r>
            <a:r>
              <a:rPr lang="en-US" dirty="0" smtClean="0"/>
              <a:t>positions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In the probe frame, the target bar (15</a:t>
            </a:r>
            <a:r>
              <a:rPr lang="en-US" baseline="30000" dirty="0" smtClean="0"/>
              <a:t>◦</a:t>
            </a:r>
            <a:r>
              <a:rPr lang="en-US" dirty="0" smtClean="0"/>
              <a:t>) can be presented in any of three positions, therefore, it will be in the same position as cue-target position, cue-distractor position, or the third position</a:t>
            </a:r>
            <a:endParaRPr lang="en-US" dirty="0"/>
          </a:p>
        </p:txBody>
      </p:sp>
      <p:sp>
        <p:nvSpPr>
          <p:cNvPr id="8" name="타원 7"/>
          <p:cNvSpPr/>
          <p:nvPr/>
        </p:nvSpPr>
        <p:spPr>
          <a:xfrm>
            <a:off x="712169" y="673930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/>
          <p:cNvSpPr/>
          <p:nvPr/>
        </p:nvSpPr>
        <p:spPr>
          <a:xfrm>
            <a:off x="941569" y="1038082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487576" y="1036473"/>
            <a:ext cx="243997" cy="24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379" y="2126161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ex. Cue frame and Probe frames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9" y="4444650"/>
            <a:ext cx="1207010" cy="12070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118312" y="2729440"/>
            <a:ext cx="2136644" cy="1207010"/>
            <a:chOff x="2283832" y="2694728"/>
            <a:chExt cx="2136644" cy="12070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197" y="2694728"/>
              <a:ext cx="1207010" cy="12070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83832" y="2885490"/>
              <a:ext cx="859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Target </a:t>
              </a:r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0939" y="3246168"/>
              <a:ext cx="111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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distractor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58702" y="2440925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Cue frame</a:t>
            </a:r>
            <a:endParaRPr lang="en-US" sz="1600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2303677" y="4127212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Probe frame</a:t>
            </a:r>
            <a:endParaRPr lang="en-US" sz="1600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1929353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70" y="4878878"/>
            <a:ext cx="41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23162" y="2113649"/>
            <a:ext cx="6343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 smtClean="0"/>
              <a:t>But the target positions are not important, your task is to detect whether target bars in cue and probe frames are tilted in a same direction or not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both are tilted in a same direction (both clockwise or counter-clockwise) press the left button, the right button for the different directions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8236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Same position as cue-target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73533" y="5723246"/>
            <a:ext cx="166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Same position as cue-distractor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18832" y="5830967"/>
            <a:ext cx="1667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third position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7861" y="4673601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Target </a:t>
            </a:r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2119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Target </a:t>
            </a:r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4472" y="5028298"/>
            <a:ext cx="85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400" b="1" dirty="0" smtClean="0">
                <a:solidFill>
                  <a:srgbClr val="FF0000"/>
                </a:solidFill>
              </a:rPr>
              <a:t>Target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956243" y="4516236"/>
            <a:ext cx="2667476" cy="1207010"/>
            <a:chOff x="6200408" y="4444741"/>
            <a:chExt cx="2667476" cy="120701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408" y="4444741"/>
              <a:ext cx="1207010" cy="120701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874" y="4444741"/>
              <a:ext cx="1207010" cy="1207010"/>
            </a:xfrm>
            <a:prstGeom prst="rect">
              <a:avLst/>
            </a:prstGeom>
          </p:spPr>
        </p:pic>
        <p:sp>
          <p:nvSpPr>
            <p:cNvPr id="36" name="오른쪽 화살표 35"/>
            <p:cNvSpPr/>
            <p:nvPr/>
          </p:nvSpPr>
          <p:spPr>
            <a:xfrm>
              <a:off x="7442798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03392" y="586590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direction: left button (arrow)</a:t>
            </a:r>
            <a:endParaRPr 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150417" y="4516236"/>
            <a:ext cx="2648226" cy="1207010"/>
            <a:chOff x="9394582" y="4444741"/>
            <a:chExt cx="2648226" cy="120701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4582" y="4444741"/>
              <a:ext cx="1207010" cy="120701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5798" y="4444741"/>
              <a:ext cx="1207010" cy="1207010"/>
            </a:xfrm>
            <a:prstGeom prst="rect">
              <a:avLst/>
            </a:prstGeom>
          </p:spPr>
        </p:pic>
        <p:sp>
          <p:nvSpPr>
            <p:cNvPr id="40" name="오른쪽 화살표 39"/>
            <p:cNvSpPr/>
            <p:nvPr/>
          </p:nvSpPr>
          <p:spPr>
            <a:xfrm>
              <a:off x="10627347" y="4947842"/>
              <a:ext cx="182696" cy="20080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35482" y="5865904"/>
            <a:ext cx="207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direction: right button (arrow)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11268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Cue frame</a:t>
            </a:r>
            <a:endParaRPr lang="en-US" sz="1600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7350017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Probe frame</a:t>
            </a:r>
            <a:endParaRPr lang="en-US" sz="1600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9224237" y="4208227"/>
            <a:ext cx="109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Cue frame</a:t>
            </a:r>
            <a:endParaRPr lang="en-US" sz="1600" b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10562839" y="4204301"/>
            <a:ext cx="133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Probe frame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98645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408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Oh-hyeon Choung</cp:lastModifiedBy>
  <cp:revision>9</cp:revision>
  <dcterms:created xsi:type="dcterms:W3CDTF">2020-05-04T20:19:50Z</dcterms:created>
  <dcterms:modified xsi:type="dcterms:W3CDTF">2020-05-04T21:39:14Z</dcterms:modified>
</cp:coreProperties>
</file>