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4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18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19.08.2020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749BF-EC85-4669-A7A3-47EC68144156}"/>
              </a:ext>
            </a:extLst>
          </p:cNvPr>
          <p:cNvSpPr txBox="1"/>
          <p:nvPr/>
        </p:nvSpPr>
        <p:spPr>
          <a:xfrm>
            <a:off x="1643062" y="1704975"/>
            <a:ext cx="8905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the experiment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experiment will take approximately 1h30min – 2h, and it’s split into 3 main sessions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The tasks are the same, but stimuli slightly differ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Before each session starts, you will go through the specific instructions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Here is the general instruction</a:t>
            </a:r>
          </a:p>
        </p:txBody>
      </p:sp>
    </p:spTree>
    <p:extLst>
      <p:ext uri="{BB962C8B-B14F-4D97-AF65-F5344CB8AC3E}">
        <p14:creationId xmlns:p14="http://schemas.microsoft.com/office/powerpoint/2010/main" val="406294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92222" y="206261"/>
            <a:ext cx="902670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frame, 3 disks and a red fixation dot will be presented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 each trial, in the second and the last frame, multiple bars will be presented in the disks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Only one of these 3 disks is the target disk, and it differs in each session, you will have the specific instruction before the session. Left figure is an example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2222" y="2308910"/>
            <a:ext cx="90267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second frame is called </a:t>
            </a:r>
            <a:r>
              <a:rPr lang="en-US" b="1" dirty="0"/>
              <a:t>cue frame</a:t>
            </a:r>
            <a:r>
              <a:rPr lang="en-US" dirty="0"/>
              <a:t>, and the last frame is called </a:t>
            </a:r>
            <a:r>
              <a:rPr lang="en-US" b="1" dirty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target disk of the cue frame, there will be two tilted bars, one in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baseline="30000" dirty="0">
                <a:solidFill>
                  <a:srgbClr val="C00000"/>
                </a:solidFill>
              </a:rPr>
              <a:t>◦</a:t>
            </a:r>
            <a:r>
              <a:rPr lang="en-US" dirty="0">
                <a:solidFill>
                  <a:srgbClr val="C00000"/>
                </a:solidFill>
              </a:rPr>
              <a:t> (target) </a:t>
            </a:r>
            <a:r>
              <a:rPr lang="en-US" dirty="0"/>
              <a:t>and the other in 45</a:t>
            </a:r>
            <a:r>
              <a:rPr lang="en-US" baseline="30000" dirty="0"/>
              <a:t>◦</a:t>
            </a:r>
            <a:r>
              <a:rPr lang="en-US" dirty="0"/>
              <a:t>(distractor)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target disk of the probe frame, one bar will be tilted in </a:t>
            </a:r>
            <a:r>
              <a:rPr lang="en-US" dirty="0">
                <a:solidFill>
                  <a:srgbClr val="C00000"/>
                </a:solidFill>
              </a:rPr>
              <a:t>15</a:t>
            </a:r>
            <a:r>
              <a:rPr lang="en-US" baseline="30000" dirty="0">
                <a:solidFill>
                  <a:srgbClr val="C00000"/>
                </a:solidFill>
              </a:rPr>
              <a:t>◦</a:t>
            </a:r>
            <a:r>
              <a:rPr lang="en-US" dirty="0">
                <a:solidFill>
                  <a:srgbClr val="C00000"/>
                </a:solidFill>
              </a:rPr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Bars can be tilted either clockwise or counter-clockwise compared to the vertical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</a:t>
            </a:r>
            <a:r>
              <a:rPr lang="en-US" b="1" i="1" dirty="0"/>
              <a:t>task</a:t>
            </a:r>
            <a:r>
              <a:rPr lang="en-US" dirty="0"/>
              <a:t> is to detect whether </a:t>
            </a:r>
            <a:r>
              <a:rPr lang="en-US" u="sng" dirty="0"/>
              <a:t>the target bars (</a:t>
            </a:r>
            <a:r>
              <a:rPr lang="en-US" u="sng" dirty="0">
                <a:solidFill>
                  <a:srgbClr val="C00000"/>
                </a:solidFill>
              </a:rPr>
              <a:t>15</a:t>
            </a:r>
            <a:r>
              <a:rPr lang="en-US" u="sng" baseline="30000" dirty="0">
                <a:solidFill>
                  <a:srgbClr val="C00000"/>
                </a:solidFill>
              </a:rPr>
              <a:t>◦ </a:t>
            </a:r>
            <a:r>
              <a:rPr lang="en-US" u="sng" dirty="0">
                <a:solidFill>
                  <a:srgbClr val="C00000"/>
                </a:solidFill>
              </a:rPr>
              <a:t>tilted bars</a:t>
            </a:r>
            <a:r>
              <a:rPr lang="en-US" u="sng" dirty="0"/>
              <a:t>) </a:t>
            </a:r>
            <a:r>
              <a:rPr lang="en-US" dirty="0"/>
              <a:t>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If both are tilted in a same direction (both clockwise and counter-clockwise) press the </a:t>
            </a:r>
            <a:r>
              <a:rPr lang="en-US" b="1" i="1" dirty="0"/>
              <a:t>left</a:t>
            </a:r>
            <a:r>
              <a:rPr lang="en-US" dirty="0"/>
              <a:t> button, otherwise the </a:t>
            </a:r>
            <a:r>
              <a:rPr lang="en-US" b="1" i="1" dirty="0"/>
              <a:t>right</a:t>
            </a:r>
            <a:r>
              <a:rPr lang="en-US" dirty="0"/>
              <a:t> button if they are in different directions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Continue … 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593189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517655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675565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2171729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593189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517655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593189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517655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593189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757525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517655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593189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4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8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517655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2094577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2094577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7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69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757524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757524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4" y="5937962"/>
            <a:ext cx="313200" cy="31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37C52-F8CE-453E-BE72-9A355B6B1F16}"/>
              </a:ext>
            </a:extLst>
          </p:cNvPr>
          <p:cNvSpPr txBox="1"/>
          <p:nvPr/>
        </p:nvSpPr>
        <p:spPr>
          <a:xfrm>
            <a:off x="114300" y="0"/>
            <a:ext cx="74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Ex) </a:t>
            </a:r>
          </a:p>
        </p:txBody>
      </p:sp>
    </p:spTree>
    <p:extLst>
      <p:ext uri="{BB962C8B-B14F-4D97-AF65-F5344CB8AC3E}">
        <p14:creationId xmlns:p14="http://schemas.microsoft.com/office/powerpoint/2010/main" val="3297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75" y="4444650"/>
            <a:ext cx="1207010" cy="120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77" y="4444650"/>
            <a:ext cx="1207010" cy="1207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4" y="433535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31" y="285539"/>
            <a:ext cx="10563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There are three possible positions for the tilted bars (red circles)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cue frame, the target bar (15</a:t>
            </a:r>
            <a:r>
              <a:rPr lang="en-US" baseline="30000" dirty="0"/>
              <a:t>◦</a:t>
            </a:r>
            <a:r>
              <a:rPr lang="en-US" dirty="0"/>
              <a:t>) and the distractor bar (45</a:t>
            </a:r>
            <a:r>
              <a:rPr lang="en-US" baseline="30000" dirty="0"/>
              <a:t>◦</a:t>
            </a:r>
            <a:r>
              <a:rPr lang="en-US" dirty="0"/>
              <a:t>) are presented in two different positions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the probe frame, the target bar (15</a:t>
            </a:r>
            <a:r>
              <a:rPr lang="en-US" baseline="30000" dirty="0"/>
              <a:t>◦</a:t>
            </a:r>
            <a:r>
              <a:rPr lang="en-US" dirty="0"/>
              <a:t>) can be presented in any of the three positions, therefore, it may be in the same position as cue-target position, the cue-distractor position, or the third position</a:t>
            </a:r>
          </a:p>
        </p:txBody>
      </p:sp>
      <p:sp>
        <p:nvSpPr>
          <p:cNvPr id="8" name="타원 7"/>
          <p:cNvSpPr/>
          <p:nvPr/>
        </p:nvSpPr>
        <p:spPr>
          <a:xfrm>
            <a:off x="712169" y="6739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941569" y="1038082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487576" y="1036473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379" y="212616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ex. Cue frame and Probe frames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4444650"/>
            <a:ext cx="1207010" cy="12070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18312" y="2729440"/>
            <a:ext cx="2136644" cy="1207010"/>
            <a:chOff x="2283832" y="2694728"/>
            <a:chExt cx="2136644" cy="12070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197" y="2694728"/>
              <a:ext cx="1207010" cy="12070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83832" y="2885490"/>
              <a:ext cx="859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Target </a:t>
              </a:r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0939" y="3246168"/>
              <a:ext cx="111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400" b="1" dirty="0">
                  <a:solidFill>
                    <a:srgbClr val="FF0000"/>
                  </a:solidFill>
                </a:rPr>
                <a:t>distractor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8702" y="2440925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3677" y="4127212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353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70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3162" y="2113649"/>
            <a:ext cx="6343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target positions are not important. Your task is to detect whether target bars in cue and probe frames are tilted in a same direction or not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both are tilted in a same direction (both clockwise and counter-clockwise) press the left button, otherwise the right button if they are in different directions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36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cue-target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73533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Same position as cue-distractor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18832" y="5830967"/>
            <a:ext cx="16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third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7861" y="4673601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2119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Target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4472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>
                <a:solidFill>
                  <a:srgbClr val="FF0000"/>
                </a:solidFill>
              </a:rPr>
              <a:t>Target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956243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03392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direction: left button (arrow)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150417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35482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direction: right button (arrow)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268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50017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242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Cue frame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62839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Probe frame</a:t>
            </a:r>
          </a:p>
        </p:txBody>
      </p:sp>
    </p:spTree>
    <p:extLst>
      <p:ext uri="{BB962C8B-B14F-4D97-AF65-F5344CB8AC3E}">
        <p14:creationId xmlns:p14="http://schemas.microsoft.com/office/powerpoint/2010/main" val="2848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2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7" grpId="0"/>
      <p:bldP spid="41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6ADDC-34E4-4FB1-BA77-375AB6E78FCE}"/>
              </a:ext>
            </a:extLst>
          </p:cNvPr>
          <p:cNvSpPr txBox="1"/>
          <p:nvPr/>
        </p:nvSpPr>
        <p:spPr>
          <a:xfrm>
            <a:off x="1643062" y="3059668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Thanks a lot for your participation!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174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482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55</cp:revision>
  <dcterms:created xsi:type="dcterms:W3CDTF">2020-05-04T20:19:50Z</dcterms:created>
  <dcterms:modified xsi:type="dcterms:W3CDTF">2020-08-19T16:29:13Z</dcterms:modified>
</cp:coreProperties>
</file>