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4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18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  <p:cmAuthor id="2" name="ru84pak" initials="r" lastIdx="2" clrIdx="1">
    <p:extLst>
      <p:ext uri="{19B8F6BF-5375-455C-9EA6-DF929625EA0E}">
        <p15:presenceInfo xmlns:p15="http://schemas.microsoft.com/office/powerpoint/2012/main" userId="ru84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6T10:38:45.101" idx="1">
    <p:pos x="7378" y="1481"/>
    <p:text>Could be "slightly tilted" and "strongly tilted"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704975"/>
            <a:ext cx="890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the experiment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split into 3 main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tasks are the same, but stimuli slightly differ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Before each session starts, you will go through the specific instructions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Here is the general instruction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2222" y="206261"/>
            <a:ext cx="90267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there will be flickering disks.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the second and last frame of each trial, the disks will be filled with bars.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One of these disks is the </a:t>
            </a:r>
            <a:r>
              <a:rPr lang="en-US" dirty="0">
                <a:solidFill>
                  <a:srgbClr val="CC0000"/>
                </a:solidFill>
              </a:rPr>
              <a:t>target disk</a:t>
            </a:r>
            <a:r>
              <a:rPr lang="en-US" dirty="0"/>
              <a:t>. Before each session, we will tell you which disk will be the target disk. Left figure shows the flow of one trial.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2222" y="2308910"/>
            <a:ext cx="9026702" cy="4216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first target disk (second frame), there will be two tilted bars, one tilted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dirty="0">
                <a:solidFill>
                  <a:srgbClr val="CC0000"/>
                </a:solidFill>
              </a:rPr>
              <a:t>°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C0000"/>
                </a:solidFill>
              </a:rPr>
              <a:t>target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and the other tilted 45°. The 45° bar is irrelevant for the task.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second target disk (last frame), only one bar will be tilted in </a:t>
            </a:r>
            <a:r>
              <a:rPr lang="en-US" dirty="0">
                <a:solidFill>
                  <a:srgbClr val="C00000"/>
                </a:solidFill>
              </a:rPr>
              <a:t>15° (target)</a:t>
            </a:r>
            <a:r>
              <a:rPr lang="en-US" dirty="0"/>
              <a:t>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Bars can be tilted either to the left or to the right.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</a:t>
            </a:r>
            <a:r>
              <a:rPr lang="en-US" b="1" i="1" dirty="0"/>
              <a:t>task</a:t>
            </a:r>
            <a:r>
              <a:rPr lang="en-US" dirty="0"/>
              <a:t> is to detect whether </a:t>
            </a:r>
            <a:r>
              <a:rPr lang="en-US" u="sng" dirty="0"/>
              <a:t>the target bars (</a:t>
            </a:r>
            <a:r>
              <a:rPr lang="en-US" u="sng" dirty="0">
                <a:solidFill>
                  <a:srgbClr val="C00000"/>
                </a:solidFill>
              </a:rPr>
              <a:t>15°</a:t>
            </a:r>
            <a:r>
              <a:rPr lang="en-US" u="sng" baseline="30000" dirty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tilted bars</a:t>
            </a:r>
            <a:r>
              <a:rPr lang="en-US" u="sng" dirty="0"/>
              <a:t>)</a:t>
            </a:r>
            <a:r>
              <a:rPr lang="en-US" dirty="0"/>
              <a:t> in the first and second target disks are tilted in the same direction or not.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left or both right) press the </a:t>
            </a:r>
            <a:r>
              <a:rPr lang="en-US" b="1" i="1" dirty="0"/>
              <a:t>left</a:t>
            </a:r>
            <a:r>
              <a:rPr lang="en-US" dirty="0"/>
              <a:t> button, otherwise the </a:t>
            </a:r>
            <a:r>
              <a:rPr lang="en-US" b="1" i="1" dirty="0"/>
              <a:t>right</a:t>
            </a:r>
            <a:r>
              <a:rPr lang="en-US" dirty="0"/>
              <a:t> button if they are in different directions.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593189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517655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675565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2171729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593189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517655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593189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517655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593189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757525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593189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4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8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517655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2094579" y="1523977"/>
            <a:ext cx="1259996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target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2094577" y="5541191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target disk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7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9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757524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757524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4" y="5937962"/>
            <a:ext cx="313200" cy="31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37C52-F8CE-453E-BE72-9A355B6B1F16}"/>
              </a:ext>
            </a:extLst>
          </p:cNvPr>
          <p:cNvSpPr txBox="1"/>
          <p:nvPr/>
        </p:nvSpPr>
        <p:spPr>
          <a:xfrm>
            <a:off x="114300" y="0"/>
            <a:ext cx="7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Ex) </a:t>
            </a:r>
          </a:p>
        </p:txBody>
      </p:sp>
      <p:pic>
        <p:nvPicPr>
          <p:cNvPr id="3" name="그림 33">
            <a:extLst>
              <a:ext uri="{FF2B5EF4-FFF2-40B4-BE49-F238E27FC236}">
                <a16:creationId xmlns:a16="http://schemas.microsoft.com/office/drawing/2014/main" id="{4FDD98F8-8C68-4F4C-A6A3-4361338346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5" y="2917256"/>
            <a:ext cx="1385777" cy="1385777"/>
          </a:xfrm>
          <a:prstGeom prst="rect">
            <a:avLst/>
          </a:prstGeom>
        </p:spPr>
      </p:pic>
      <p:sp>
        <p:nvSpPr>
          <p:cNvPr id="87" name="TextBox 30">
            <a:extLst>
              <a:ext uri="{FF2B5EF4-FFF2-40B4-BE49-F238E27FC236}">
                <a16:creationId xmlns:a16="http://schemas.microsoft.com/office/drawing/2014/main" id="{7C7EAA8A-D98E-4C4A-AF37-545691FB24CC}"/>
              </a:ext>
            </a:extLst>
          </p:cNvPr>
          <p:cNvSpPr txBox="1"/>
          <p:nvPr/>
        </p:nvSpPr>
        <p:spPr>
          <a:xfrm>
            <a:off x="6483605" y="3196628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Target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8" name="TextBox 30">
            <a:extLst>
              <a:ext uri="{FF2B5EF4-FFF2-40B4-BE49-F238E27FC236}">
                <a16:creationId xmlns:a16="http://schemas.microsoft.com/office/drawing/2014/main" id="{D17D51D3-128D-45BA-A550-700BDE5E2EB7}"/>
              </a:ext>
            </a:extLst>
          </p:cNvPr>
          <p:cNvSpPr txBox="1"/>
          <p:nvPr/>
        </p:nvSpPr>
        <p:spPr>
          <a:xfrm>
            <a:off x="6483605" y="3620079"/>
            <a:ext cx="991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Irrelevant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64" y="1540392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2026" y="826270"/>
            <a:ext cx="9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tilted bars will always be presented in one of three positions, as shown below (red circles).</a:t>
            </a:r>
          </a:p>
        </p:txBody>
      </p:sp>
      <p:sp>
        <p:nvSpPr>
          <p:cNvPr id="8" name="타원 7"/>
          <p:cNvSpPr/>
          <p:nvPr/>
        </p:nvSpPr>
        <p:spPr>
          <a:xfrm>
            <a:off x="5643549" y="1780787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5872949" y="2144939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5418956" y="21433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44831" y="2871280"/>
            <a:ext cx="634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both targets are tilted in the same direction, press the </a:t>
            </a:r>
            <a:r>
              <a:rPr lang="en-US" b="1" i="1" dirty="0"/>
              <a:t>left</a:t>
            </a:r>
            <a:r>
              <a:rPr lang="en-US" dirty="0"/>
              <a:t> button, otherwise the </a:t>
            </a:r>
            <a:r>
              <a:rPr lang="en-US" b="1" i="1" dirty="0"/>
              <a:t>right</a:t>
            </a:r>
            <a:r>
              <a:rPr lang="en-US" dirty="0"/>
              <a:t> button if they are in different directions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36246" y="1723354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977912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25061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direction: left button (arrow)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172086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57151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direction: right button (arrow)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9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First disk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71686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Second disk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45906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First disk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4508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Second disk</a:t>
            </a: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83003DCE-694C-4E32-ACF0-56DB2BA34465}"/>
              </a:ext>
            </a:extLst>
          </p:cNvPr>
          <p:cNvSpPr txBox="1"/>
          <p:nvPr/>
        </p:nvSpPr>
        <p:spPr>
          <a:xfrm>
            <a:off x="2721501" y="4742714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TextBox 32">
            <a:extLst>
              <a:ext uri="{FF2B5EF4-FFF2-40B4-BE49-F238E27FC236}">
                <a16:creationId xmlns:a16="http://schemas.microsoft.com/office/drawing/2014/main" id="{7BBC3BD8-F9D3-41B7-B423-DC4A3CEA76A0}"/>
              </a:ext>
            </a:extLst>
          </p:cNvPr>
          <p:cNvSpPr txBox="1"/>
          <p:nvPr/>
        </p:nvSpPr>
        <p:spPr>
          <a:xfrm>
            <a:off x="4836246" y="5081359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51" name="TextBox 30">
            <a:extLst>
              <a:ext uri="{FF2B5EF4-FFF2-40B4-BE49-F238E27FC236}">
                <a16:creationId xmlns:a16="http://schemas.microsoft.com/office/drawing/2014/main" id="{1FEE786D-E7FA-4B46-9B33-8F1DB85783E7}"/>
              </a:ext>
            </a:extLst>
          </p:cNvPr>
          <p:cNvSpPr txBox="1"/>
          <p:nvPr/>
        </p:nvSpPr>
        <p:spPr>
          <a:xfrm>
            <a:off x="5933703" y="4744945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id="{09010302-3555-42EC-B0C1-DD0901092A90}"/>
              </a:ext>
            </a:extLst>
          </p:cNvPr>
          <p:cNvSpPr txBox="1"/>
          <p:nvPr/>
        </p:nvSpPr>
        <p:spPr>
          <a:xfrm>
            <a:off x="7613302" y="508135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7" grpId="0"/>
      <p:bldP spid="41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6ADDC-34E4-4FB1-BA77-375AB6E78FCE}"/>
              </a:ext>
            </a:extLst>
          </p:cNvPr>
          <p:cNvSpPr txBox="1"/>
          <p:nvPr/>
        </p:nvSpPr>
        <p:spPr>
          <a:xfrm>
            <a:off x="1643062" y="3059668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a lot for your participation!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174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348</Words>
  <Application>Microsoft Office PowerPoint</Application>
  <PresentationFormat>Grand écran</PresentationFormat>
  <Paragraphs>42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ru84pak</cp:lastModifiedBy>
  <cp:revision>63</cp:revision>
  <dcterms:created xsi:type="dcterms:W3CDTF">2020-05-04T20:19:50Z</dcterms:created>
  <dcterms:modified xsi:type="dcterms:W3CDTF">2020-08-26T08:56:03Z</dcterms:modified>
</cp:coreProperties>
</file>