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3" r:id="rId5"/>
    <p:sldId id="259" r:id="rId6"/>
    <p:sldId id="261" r:id="rId7"/>
    <p:sldId id="264" r:id="rId8"/>
    <p:sldId id="260" r:id="rId9"/>
    <p:sldId id="262" r:id="rId10"/>
    <p:sldId id="265" r:id="rId11"/>
    <p:sldId id="266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22.07.2020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22.07.2020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22.07.2020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22.07.2020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22.07.2020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22.07.2020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22.07.2020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22.07.2020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22.07.2020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22.07.2020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22.07.2020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22.07.2020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35D5BF1-3963-4FAD-AC0D-DF000284EB4F}"/>
              </a:ext>
            </a:extLst>
          </p:cNvPr>
          <p:cNvGrpSpPr/>
          <p:nvPr/>
        </p:nvGrpSpPr>
        <p:grpSpPr>
          <a:xfrm>
            <a:off x="4986803" y="2739072"/>
            <a:ext cx="2218394" cy="1379857"/>
            <a:chOff x="4986803" y="3008419"/>
            <a:chExt cx="2218394" cy="1379857"/>
          </a:xfrm>
        </p:grpSpPr>
        <p:sp>
          <p:nvSpPr>
            <p:cNvPr id="2" name="직사각형 14">
              <a:extLst>
                <a:ext uri="{FF2B5EF4-FFF2-40B4-BE49-F238E27FC236}">
                  <a16:creationId xmlns:a16="http://schemas.microsoft.com/office/drawing/2014/main" id="{9616FF99-4C4D-4CAE-B119-907E525711D1}"/>
                </a:ext>
              </a:extLst>
            </p:cNvPr>
            <p:cNvSpPr/>
            <p:nvPr/>
          </p:nvSpPr>
          <p:spPr>
            <a:xfrm>
              <a:off x="4986803" y="3008419"/>
              <a:ext cx="2218394" cy="13798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3" name="그림 23">
              <a:extLst>
                <a:ext uri="{FF2B5EF4-FFF2-40B4-BE49-F238E27FC236}">
                  <a16:creationId xmlns:a16="http://schemas.microsoft.com/office/drawing/2014/main" id="{7C624E11-7170-42D9-80EE-2CB220357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4302" y="3276650"/>
              <a:ext cx="843395" cy="84339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13F2944-4F71-4E67-BE19-231CBC51675F}"/>
              </a:ext>
            </a:extLst>
          </p:cNvPr>
          <p:cNvSpPr txBox="1"/>
          <p:nvPr/>
        </p:nvSpPr>
        <p:spPr>
          <a:xfrm>
            <a:off x="4035287" y="2107094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 DISK CONDITION</a:t>
            </a:r>
          </a:p>
        </p:txBody>
      </p:sp>
    </p:spTree>
    <p:extLst>
      <p:ext uri="{BB962C8B-B14F-4D97-AF65-F5344CB8AC3E}">
        <p14:creationId xmlns:p14="http://schemas.microsoft.com/office/powerpoint/2010/main" val="2876714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A9637-10FB-4F35-81B8-74F40C5B099B}"/>
              </a:ext>
            </a:extLst>
          </p:cNvPr>
          <p:cNvSpPr txBox="1"/>
          <p:nvPr/>
        </p:nvSpPr>
        <p:spPr>
          <a:xfrm>
            <a:off x="458679" y="435005"/>
            <a:ext cx="1127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</a:p>
          <a:p>
            <a:endParaRPr lang="en-US" dirty="0"/>
          </a:p>
          <a:p>
            <a:pPr algn="ctr"/>
            <a:r>
              <a:rPr lang="en-US" dirty="0"/>
              <a:t>Task: Report the Same (left) / Opposite (right) tilt of the target bar (15</a:t>
            </a:r>
            <a:r>
              <a:rPr lang="en-US" baseline="30000" dirty="0"/>
              <a:t>◦</a:t>
            </a:r>
            <a:r>
              <a:rPr lang="en-US" dirty="0"/>
              <a:t>) in the middle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8ADA7-E87C-4B4A-8AFD-761F11988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4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3F2944-4F71-4E67-BE19-231CBC51675F}"/>
              </a:ext>
            </a:extLst>
          </p:cNvPr>
          <p:cNvSpPr txBox="1"/>
          <p:nvPr/>
        </p:nvSpPr>
        <p:spPr>
          <a:xfrm>
            <a:off x="4035287" y="1431234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DISK RET CONDITION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984E8-B77D-4CE7-B541-46B7A2D86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43" y="2196228"/>
            <a:ext cx="3780000" cy="2835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596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3">
            <a:extLst>
              <a:ext uri="{FF2B5EF4-FFF2-40B4-BE49-F238E27FC236}">
                <a16:creationId xmlns:a16="http://schemas.microsoft.com/office/drawing/2014/main" id="{75B78F1D-18FC-4690-B0FD-F4B366095DBC}"/>
              </a:ext>
            </a:extLst>
          </p:cNvPr>
          <p:cNvSpPr/>
          <p:nvPr/>
        </p:nvSpPr>
        <p:spPr>
          <a:xfrm>
            <a:off x="279086" y="166598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E6E4CF-9021-4B4E-B76D-DC2689E7151A}"/>
              </a:ext>
            </a:extLst>
          </p:cNvPr>
          <p:cNvSpPr/>
          <p:nvPr/>
        </p:nvSpPr>
        <p:spPr>
          <a:xfrm>
            <a:off x="1203552" y="735858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직선 화살표 연결선 19">
            <a:extLst>
              <a:ext uri="{FF2B5EF4-FFF2-40B4-BE49-F238E27FC236}">
                <a16:creationId xmlns:a16="http://schemas.microsoft.com/office/drawing/2014/main" id="{D8A0B464-9B94-40E7-9BEB-DC9D862B73AA}"/>
              </a:ext>
            </a:extLst>
          </p:cNvPr>
          <p:cNvCxnSpPr>
            <a:cxnSpLocks/>
          </p:cNvCxnSpPr>
          <p:nvPr/>
        </p:nvCxnSpPr>
        <p:spPr>
          <a:xfrm>
            <a:off x="2361462" y="194736"/>
            <a:ext cx="0" cy="6484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BC803D-28FC-414A-94C1-6E70220B8F70}"/>
              </a:ext>
            </a:extLst>
          </p:cNvPr>
          <p:cNvSpPr txBox="1"/>
          <p:nvPr/>
        </p:nvSpPr>
        <p:spPr>
          <a:xfrm>
            <a:off x="1857626" y="6267180"/>
            <a:ext cx="8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</a:t>
            </a:r>
          </a:p>
        </p:txBody>
      </p:sp>
      <p:sp>
        <p:nvSpPr>
          <p:cNvPr id="35" name="직사각형 13">
            <a:extLst>
              <a:ext uri="{FF2B5EF4-FFF2-40B4-BE49-F238E27FC236}">
                <a16:creationId xmlns:a16="http://schemas.microsoft.com/office/drawing/2014/main" id="{D7F7242A-DCF5-42D6-9012-277A3DD96E64}"/>
              </a:ext>
            </a:extLst>
          </p:cNvPr>
          <p:cNvSpPr/>
          <p:nvPr/>
        </p:nvSpPr>
        <p:spPr>
          <a:xfrm>
            <a:off x="279086" y="2838326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6AAB42-C71D-4D93-9737-B7B3E848F24D}"/>
              </a:ext>
            </a:extLst>
          </p:cNvPr>
          <p:cNvSpPr/>
          <p:nvPr/>
        </p:nvSpPr>
        <p:spPr>
          <a:xfrm>
            <a:off x="1203552" y="3407586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65458511-5A9D-4CEB-96CC-138660E7BFDE}"/>
              </a:ext>
            </a:extLst>
          </p:cNvPr>
          <p:cNvSpPr/>
          <p:nvPr/>
        </p:nvSpPr>
        <p:spPr>
          <a:xfrm>
            <a:off x="279086" y="4174190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3F7DF6-9BA0-46A7-AB8D-F4464856D712}"/>
              </a:ext>
            </a:extLst>
          </p:cNvPr>
          <p:cNvSpPr/>
          <p:nvPr/>
        </p:nvSpPr>
        <p:spPr>
          <a:xfrm>
            <a:off x="1203552" y="4743450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14">
            <a:extLst>
              <a:ext uri="{FF2B5EF4-FFF2-40B4-BE49-F238E27FC236}">
                <a16:creationId xmlns:a16="http://schemas.microsoft.com/office/drawing/2014/main" id="{39B8DE6B-3D95-4905-8F41-2F5EEB7A138F}"/>
              </a:ext>
            </a:extLst>
          </p:cNvPr>
          <p:cNvSpPr/>
          <p:nvPr/>
        </p:nvSpPr>
        <p:spPr>
          <a:xfrm>
            <a:off x="279086" y="150246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5" name="그림 10">
            <a:extLst>
              <a:ext uri="{FF2B5EF4-FFF2-40B4-BE49-F238E27FC236}">
                <a16:creationId xmlns:a16="http://schemas.microsoft.com/office/drawing/2014/main" id="{2AF5113E-DFCA-4319-802A-CEDF4E074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1930372"/>
            <a:ext cx="313200" cy="313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AA9580-8694-4A70-A91B-DD306F1799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61" y="1930372"/>
            <a:ext cx="313200" cy="3132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E15A8C35-7D13-40BF-9B18-B20090FC958D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33CECE6-ACD0-4A04-A2F3-15097E6922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87" y="1929504"/>
            <a:ext cx="313200" cy="313200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13CC0D9D-C793-4312-8A7B-01ECF4BBDBA7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14">
            <a:extLst>
              <a:ext uri="{FF2B5EF4-FFF2-40B4-BE49-F238E27FC236}">
                <a16:creationId xmlns:a16="http://schemas.microsoft.com/office/drawing/2014/main" id="{B7E04F9F-7715-444C-9A31-EE25368AEBBE}"/>
              </a:ext>
            </a:extLst>
          </p:cNvPr>
          <p:cNvSpPr/>
          <p:nvPr/>
        </p:nvSpPr>
        <p:spPr>
          <a:xfrm>
            <a:off x="279086" y="551005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47" name="그림 22">
            <a:extLst>
              <a:ext uri="{FF2B5EF4-FFF2-40B4-BE49-F238E27FC236}">
                <a16:creationId xmlns:a16="http://schemas.microsoft.com/office/drawing/2014/main" id="{CE5D51BA-3F4B-454B-ABB3-D39B97AF9D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5937962"/>
            <a:ext cx="313200" cy="3132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42257EB-9B78-4B9A-A59C-BF1A14143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5" y="5944020"/>
            <a:ext cx="313200" cy="313200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BDA042D7-7561-4285-A79D-AF1BA918A3D1}"/>
              </a:ext>
            </a:extLst>
          </p:cNvPr>
          <p:cNvSpPr/>
          <p:nvPr/>
        </p:nvSpPr>
        <p:spPr>
          <a:xfrm>
            <a:off x="1203552" y="607972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CDFFD-6C6C-41F5-AB08-F4BB062AD5E9}"/>
              </a:ext>
            </a:extLst>
          </p:cNvPr>
          <p:cNvSpPr txBox="1"/>
          <p:nvPr/>
        </p:nvSpPr>
        <p:spPr>
          <a:xfrm>
            <a:off x="1780474" y="1523977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cue frame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171F-B00D-42D3-AA36-EC535880E451}"/>
              </a:ext>
            </a:extLst>
          </p:cNvPr>
          <p:cNvSpPr txBox="1"/>
          <p:nvPr/>
        </p:nvSpPr>
        <p:spPr>
          <a:xfrm>
            <a:off x="1780474" y="5541191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probe frame</a:t>
            </a:r>
          </a:p>
        </p:txBody>
      </p:sp>
      <p:pic>
        <p:nvPicPr>
          <p:cNvPr id="23" name="그림 24">
            <a:extLst>
              <a:ext uri="{FF2B5EF4-FFF2-40B4-BE49-F238E27FC236}">
                <a16:creationId xmlns:a16="http://schemas.microsoft.com/office/drawing/2014/main" id="{7B97E8BF-BE32-4CB4-89DF-B7720F3940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2" y="578660"/>
            <a:ext cx="314395" cy="314395"/>
          </a:xfrm>
          <a:prstGeom prst="rect">
            <a:avLst/>
          </a:prstGeom>
        </p:spPr>
      </p:pic>
      <p:pic>
        <p:nvPicPr>
          <p:cNvPr id="32" name="그림 24">
            <a:extLst>
              <a:ext uri="{FF2B5EF4-FFF2-40B4-BE49-F238E27FC236}">
                <a16:creationId xmlns:a16="http://schemas.microsoft.com/office/drawing/2014/main" id="{5BF9551C-C3B9-4FB0-8AA6-2B57142EA2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578660"/>
            <a:ext cx="314395" cy="314395"/>
          </a:xfrm>
          <a:prstGeom prst="rect">
            <a:avLst/>
          </a:prstGeom>
        </p:spPr>
      </p:pic>
      <p:pic>
        <p:nvPicPr>
          <p:cNvPr id="43" name="그림 24">
            <a:extLst>
              <a:ext uri="{FF2B5EF4-FFF2-40B4-BE49-F238E27FC236}">
                <a16:creationId xmlns:a16="http://schemas.microsoft.com/office/drawing/2014/main" id="{DD4D70E1-9EA6-43EB-810A-AEB26AC046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6" y="578660"/>
            <a:ext cx="314395" cy="31439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8A38A60-3CC7-4A5F-B308-D231E7A4F3D5}"/>
              </a:ext>
            </a:extLst>
          </p:cNvPr>
          <p:cNvGrpSpPr/>
          <p:nvPr/>
        </p:nvGrpSpPr>
        <p:grpSpPr>
          <a:xfrm>
            <a:off x="443421" y="3265637"/>
            <a:ext cx="1138639" cy="314395"/>
            <a:chOff x="595822" y="731060"/>
            <a:chExt cx="1138639" cy="314395"/>
          </a:xfrm>
        </p:grpSpPr>
        <p:pic>
          <p:nvPicPr>
            <p:cNvPr id="56" name="그림 24">
              <a:extLst>
                <a:ext uri="{FF2B5EF4-FFF2-40B4-BE49-F238E27FC236}">
                  <a16:creationId xmlns:a16="http://schemas.microsoft.com/office/drawing/2014/main" id="{08EFE96A-A956-45E2-8B8E-19739D9F3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57" name="그림 24">
              <a:extLst>
                <a:ext uri="{FF2B5EF4-FFF2-40B4-BE49-F238E27FC236}">
                  <a16:creationId xmlns:a16="http://schemas.microsoft.com/office/drawing/2014/main" id="{AB8BDD13-C67E-463F-B154-6EF71A90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58" name="그림 24">
              <a:extLst>
                <a:ext uri="{FF2B5EF4-FFF2-40B4-BE49-F238E27FC236}">
                  <a16:creationId xmlns:a16="http://schemas.microsoft.com/office/drawing/2014/main" id="{BF19EEF4-FD6E-43EE-B9DC-3BC7ACC9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9862EA-C92B-4506-B2F6-B5677C265C96}"/>
              </a:ext>
            </a:extLst>
          </p:cNvPr>
          <p:cNvGrpSpPr/>
          <p:nvPr/>
        </p:nvGrpSpPr>
        <p:grpSpPr>
          <a:xfrm>
            <a:off x="855543" y="4601501"/>
            <a:ext cx="1138639" cy="314395"/>
            <a:chOff x="595822" y="731060"/>
            <a:chExt cx="1138639" cy="314395"/>
          </a:xfrm>
        </p:grpSpPr>
        <p:pic>
          <p:nvPicPr>
            <p:cNvPr id="59" name="그림 24">
              <a:extLst>
                <a:ext uri="{FF2B5EF4-FFF2-40B4-BE49-F238E27FC236}">
                  <a16:creationId xmlns:a16="http://schemas.microsoft.com/office/drawing/2014/main" id="{052B1C1F-601B-451F-80BD-E03108FA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0" name="그림 24">
              <a:extLst>
                <a:ext uri="{FF2B5EF4-FFF2-40B4-BE49-F238E27FC236}">
                  <a16:creationId xmlns:a16="http://schemas.microsoft.com/office/drawing/2014/main" id="{0AF2BE88-31E4-474A-895A-123D75E3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61" name="그림 24">
              <a:extLst>
                <a:ext uri="{FF2B5EF4-FFF2-40B4-BE49-F238E27FC236}">
                  <a16:creationId xmlns:a16="http://schemas.microsoft.com/office/drawing/2014/main" id="{B23F39B2-1A92-47FF-95FB-01E21E9E0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98A52D0E-F4D2-4504-A569-17010E59C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" y="5937962"/>
            <a:ext cx="313200" cy="313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17D369A-DB03-4264-A486-D812C598B75A}"/>
              </a:ext>
            </a:extLst>
          </p:cNvPr>
          <p:cNvSpPr txBox="1"/>
          <p:nvPr/>
        </p:nvSpPr>
        <p:spPr>
          <a:xfrm>
            <a:off x="3657206" y="1523977"/>
            <a:ext cx="809137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Please fixate your eyes on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the same, except the tilted bars will be presented in different disks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cue frame, tilted bars will be presented in the left most disk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probe frame, tilted bars will be presented in the middle disk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Thus, the tilted bars are always presented in the disk on the left side of the fixation dot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to detect either the target bars (15</a:t>
            </a:r>
            <a:r>
              <a:rPr lang="en-US" baseline="30000" dirty="0"/>
              <a:t>◦ </a:t>
            </a:r>
            <a:r>
              <a:rPr lang="en-US" dirty="0"/>
              <a:t>tilted bars) in cue and probe frames are tilted in the same direction (left button) or not (right button)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Again, you have to ignore the 45</a:t>
            </a:r>
            <a:r>
              <a:rPr lang="en-US" baseline="30000" dirty="0"/>
              <a:t>◦</a:t>
            </a:r>
            <a:r>
              <a:rPr lang="en-US" dirty="0"/>
              <a:t>(distractor) bar in the cue frame</a:t>
            </a:r>
          </a:p>
        </p:txBody>
      </p:sp>
    </p:spTree>
    <p:extLst>
      <p:ext uri="{BB962C8B-B14F-4D97-AF65-F5344CB8AC3E}">
        <p14:creationId xmlns:p14="http://schemas.microsoft.com/office/powerpoint/2010/main" val="12927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A9637-10FB-4F35-81B8-74F40C5B099B}"/>
              </a:ext>
            </a:extLst>
          </p:cNvPr>
          <p:cNvSpPr txBox="1"/>
          <p:nvPr/>
        </p:nvSpPr>
        <p:spPr>
          <a:xfrm>
            <a:off x="458679" y="435005"/>
            <a:ext cx="1127464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</a:p>
          <a:p>
            <a:endParaRPr lang="en-US" dirty="0"/>
          </a:p>
          <a:p>
            <a:pPr algn="ctr"/>
            <a:r>
              <a:rPr lang="en-US" dirty="0"/>
              <a:t>Task: Report the Same (left) / Opposite (right) tilt of the target bar (15</a:t>
            </a:r>
            <a:r>
              <a:rPr lang="en-US" baseline="30000" dirty="0"/>
              <a:t>◦</a:t>
            </a:r>
            <a:r>
              <a:rPr lang="en-US" dirty="0"/>
              <a:t>) in the target disks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The cue frame’s target disk is the </a:t>
            </a:r>
            <a:r>
              <a:rPr lang="en-US" sz="1600" i="1" dirty="0"/>
              <a:t>left most </a:t>
            </a:r>
            <a:r>
              <a:rPr lang="en-US" sz="1600" dirty="0"/>
              <a:t>disk and the probe frame’s target disk is the </a:t>
            </a:r>
            <a:r>
              <a:rPr lang="en-US" sz="1600" i="1" dirty="0"/>
              <a:t>middle</a:t>
            </a:r>
            <a:r>
              <a:rPr lang="en-US" sz="1600" dirty="0"/>
              <a:t>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D6BFC-DA4C-408E-A6F6-9A83A706E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4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ED56B-F350-4B0D-8686-B325ECBED80E}"/>
              </a:ext>
            </a:extLst>
          </p:cNvPr>
          <p:cNvSpPr txBox="1"/>
          <p:nvPr/>
        </p:nvSpPr>
        <p:spPr>
          <a:xfrm>
            <a:off x="269966" y="452846"/>
            <a:ext cx="11390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question after the experiment </a:t>
            </a:r>
          </a:p>
          <a:p>
            <a:endParaRPr lang="en-US" dirty="0"/>
          </a:p>
          <a:p>
            <a:r>
              <a:rPr lang="en-US" dirty="0"/>
              <a:t>1. Were the disks flickering (on/off) or moving left-and-right as a group? </a:t>
            </a:r>
          </a:p>
          <a:p>
            <a:r>
              <a:rPr lang="en-US" dirty="0"/>
              <a:t>     (1) each disk was flickering on and off --------------------------------- (5) three disks were moving left-and-right as a group</a:t>
            </a:r>
          </a:p>
        </p:txBody>
      </p:sp>
    </p:spTree>
    <p:extLst>
      <p:ext uri="{BB962C8B-B14F-4D97-AF65-F5344CB8AC3E}">
        <p14:creationId xmlns:p14="http://schemas.microsoft.com/office/powerpoint/2010/main" val="321416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1496" y="160421"/>
            <a:ext cx="1137425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In each frame, 1 disk will be presented in the middle of the screen, and you will see 5 frames in each trial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In each trial, in the second and the last frame, multiple bars will be presented on the disk as shown below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09742" y="1436370"/>
            <a:ext cx="59091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 second frame is called </a:t>
            </a:r>
            <a:r>
              <a:rPr lang="en-US" b="1" dirty="0"/>
              <a:t>cue frame</a:t>
            </a:r>
            <a:r>
              <a:rPr lang="en-US" dirty="0"/>
              <a:t>, and the last frame is called </a:t>
            </a:r>
            <a:r>
              <a:rPr lang="en-US" b="1" dirty="0"/>
              <a:t>probe frame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cue frame, there will be two tilted bars, one in 15</a:t>
            </a:r>
            <a:r>
              <a:rPr lang="en-US" baseline="30000" dirty="0"/>
              <a:t>◦</a:t>
            </a:r>
            <a:r>
              <a:rPr lang="en-US" dirty="0"/>
              <a:t> (target) and the other in 45</a:t>
            </a:r>
            <a:r>
              <a:rPr lang="en-US" baseline="30000" dirty="0"/>
              <a:t>◦</a:t>
            </a:r>
            <a:r>
              <a:rPr lang="en-US" dirty="0"/>
              <a:t>(distractor)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probe frame, one bar will be tilted in 15</a:t>
            </a:r>
            <a:r>
              <a:rPr lang="en-US" baseline="30000" dirty="0"/>
              <a:t>◦</a:t>
            </a:r>
            <a:r>
              <a:rPr lang="en-US" dirty="0"/>
              <a:t>(target) 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Each bar can be tilted either in clockwise or counter-clockwise manner from upward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to detect either the target bars (15</a:t>
            </a:r>
            <a:r>
              <a:rPr lang="en-US" baseline="30000" dirty="0"/>
              <a:t>◦ </a:t>
            </a:r>
            <a:r>
              <a:rPr lang="en-US" dirty="0"/>
              <a:t>tilted bars) in cue and probe frames are tilted in the same direction or not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 have to ignore the 45</a:t>
            </a:r>
            <a:r>
              <a:rPr lang="en-US" baseline="30000" dirty="0"/>
              <a:t>◦</a:t>
            </a:r>
            <a:r>
              <a:rPr lang="en-US" dirty="0"/>
              <a:t>(distractor) bar in the cue frame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If both are tilted in a same direction (both clockwise or counter-clockwise) press the left button, the right button for the different directions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341497" y="1338063"/>
            <a:ext cx="5744129" cy="4626877"/>
            <a:chOff x="562879" y="1123900"/>
            <a:chExt cx="6357686" cy="5121095"/>
          </a:xfrm>
        </p:grpSpPr>
        <p:grpSp>
          <p:nvGrpSpPr>
            <p:cNvPr id="34" name="그룹 33"/>
            <p:cNvGrpSpPr/>
            <p:nvPr/>
          </p:nvGrpSpPr>
          <p:grpSpPr>
            <a:xfrm>
              <a:off x="562879" y="1486977"/>
              <a:ext cx="6357686" cy="4758018"/>
              <a:chOff x="476251" y="1515852"/>
              <a:chExt cx="6733071" cy="5038952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4356145" y="1515852"/>
                <a:ext cx="2600325" cy="1617421"/>
                <a:chOff x="4356145" y="1515852"/>
                <a:chExt cx="2600325" cy="1617421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4356145" y="1515852"/>
                  <a:ext cx="2600325" cy="161742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2008" y="1830263"/>
                  <a:ext cx="988599" cy="988599"/>
                </a:xfrm>
                <a:prstGeom prst="rect">
                  <a:avLst/>
                </a:prstGeom>
              </p:spPr>
            </p:pic>
          </p:grpSp>
          <p:grpSp>
            <p:nvGrpSpPr>
              <p:cNvPr id="30" name="그룹 29"/>
              <p:cNvGrpSpPr/>
              <p:nvPr/>
            </p:nvGrpSpPr>
            <p:grpSpPr>
              <a:xfrm>
                <a:off x="3386170" y="2299221"/>
                <a:ext cx="2600325" cy="1617421"/>
                <a:chOff x="3386170" y="2299221"/>
                <a:chExt cx="2600325" cy="1617421"/>
              </a:xfrm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3386170" y="2299221"/>
                  <a:ext cx="2600325" cy="161742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pic>
              <p:nvPicPr>
                <p:cNvPr id="27" name="그림 2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033" y="2613632"/>
                  <a:ext cx="988599" cy="988599"/>
                </a:xfrm>
                <a:prstGeom prst="rect">
                  <a:avLst/>
                </a:prstGeom>
              </p:spPr>
            </p:pic>
          </p:grpSp>
          <p:grpSp>
            <p:nvGrpSpPr>
              <p:cNvPr id="31" name="그룹 30"/>
              <p:cNvGrpSpPr/>
              <p:nvPr/>
            </p:nvGrpSpPr>
            <p:grpSpPr>
              <a:xfrm>
                <a:off x="2416197" y="3082590"/>
                <a:ext cx="2600325" cy="1617421"/>
                <a:chOff x="2416197" y="3082590"/>
                <a:chExt cx="2600325" cy="1617421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2416197" y="3082590"/>
                  <a:ext cx="2600325" cy="161742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pic>
              <p:nvPicPr>
                <p:cNvPr id="26" name="그림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22060" y="3397001"/>
                  <a:ext cx="988599" cy="988599"/>
                </a:xfrm>
                <a:prstGeom prst="rect">
                  <a:avLst/>
                </a:prstGeom>
              </p:spPr>
            </p:pic>
          </p:grpSp>
          <p:grpSp>
            <p:nvGrpSpPr>
              <p:cNvPr id="32" name="그룹 31"/>
              <p:cNvGrpSpPr/>
              <p:nvPr/>
            </p:nvGrpSpPr>
            <p:grpSpPr>
              <a:xfrm>
                <a:off x="1446224" y="3865959"/>
                <a:ext cx="2600325" cy="1617421"/>
                <a:chOff x="1446224" y="3865959"/>
                <a:chExt cx="2600325" cy="1617421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1446224" y="3865959"/>
                  <a:ext cx="2600325" cy="161742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2087" y="4180370"/>
                  <a:ext cx="988599" cy="988599"/>
                </a:xfrm>
                <a:prstGeom prst="rect">
                  <a:avLst/>
                </a:prstGeom>
              </p:spPr>
            </p:pic>
          </p:grpSp>
          <p:cxnSp>
            <p:nvCxnSpPr>
              <p:cNvPr id="20" name="직선 화살표 연결선 19"/>
              <p:cNvCxnSpPr/>
              <p:nvPr/>
            </p:nvCxnSpPr>
            <p:spPr>
              <a:xfrm flipV="1">
                <a:off x="3386170" y="3320716"/>
                <a:ext cx="3823152" cy="32340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514857" y="4913620"/>
                <a:ext cx="943275" cy="396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476251" y="4649328"/>
                <a:ext cx="2600325" cy="1617421"/>
                <a:chOff x="476251" y="4649328"/>
                <a:chExt cx="2600325" cy="1617421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476251" y="4649328"/>
                  <a:ext cx="2600325" cy="161742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pic>
              <p:nvPicPr>
                <p:cNvPr id="25" name="그림 2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82114" y="4963739"/>
                  <a:ext cx="988599" cy="988599"/>
                </a:xfrm>
                <a:prstGeom prst="rect">
                  <a:avLst/>
                </a:prstGeom>
              </p:spPr>
            </p:pic>
          </p:grpSp>
        </p:grpSp>
        <p:sp>
          <p:nvSpPr>
            <p:cNvPr id="36" name="TextBox 35"/>
            <p:cNvSpPr txBox="1"/>
            <p:nvPr/>
          </p:nvSpPr>
          <p:spPr>
            <a:xfrm>
              <a:off x="741048" y="3344876"/>
              <a:ext cx="1356058" cy="374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cue frame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10563" y="1123900"/>
              <a:ext cx="1539456" cy="374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probe frame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0351084" y="6488668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Continue … </a:t>
            </a:r>
          </a:p>
        </p:txBody>
      </p:sp>
    </p:spTree>
    <p:extLst>
      <p:ext uri="{BB962C8B-B14F-4D97-AF65-F5344CB8AC3E}">
        <p14:creationId xmlns:p14="http://schemas.microsoft.com/office/powerpoint/2010/main" val="295632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75" y="4444650"/>
            <a:ext cx="1207010" cy="12070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77" y="4444650"/>
            <a:ext cx="1207010" cy="12070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4" y="433535"/>
            <a:ext cx="1207010" cy="12070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1131" y="285539"/>
            <a:ext cx="1056322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There are three possible positions for the tilted bars (red circles)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cue frame, the target bar (15</a:t>
            </a:r>
            <a:r>
              <a:rPr lang="en-US" baseline="30000" dirty="0"/>
              <a:t>◦</a:t>
            </a:r>
            <a:r>
              <a:rPr lang="en-US" dirty="0"/>
              <a:t>) and the distractor bar (45</a:t>
            </a:r>
            <a:r>
              <a:rPr lang="en-US" baseline="30000" dirty="0"/>
              <a:t>◦</a:t>
            </a:r>
            <a:r>
              <a:rPr lang="en-US" dirty="0"/>
              <a:t>) are presented in the two different positions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probe frame, the target bar (15</a:t>
            </a:r>
            <a:r>
              <a:rPr lang="en-US" baseline="30000" dirty="0"/>
              <a:t>◦</a:t>
            </a:r>
            <a:r>
              <a:rPr lang="en-US" dirty="0"/>
              <a:t>) can be presented in any of three positions, therefore, it will be in the same position as cue-target position, cue-distractor position, or the third position</a:t>
            </a:r>
          </a:p>
        </p:txBody>
      </p:sp>
      <p:sp>
        <p:nvSpPr>
          <p:cNvPr id="8" name="타원 7"/>
          <p:cNvSpPr/>
          <p:nvPr/>
        </p:nvSpPr>
        <p:spPr>
          <a:xfrm>
            <a:off x="712169" y="673930"/>
            <a:ext cx="243997" cy="2439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941569" y="1038082"/>
            <a:ext cx="243997" cy="2439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/>
          <p:cNvSpPr/>
          <p:nvPr/>
        </p:nvSpPr>
        <p:spPr>
          <a:xfrm>
            <a:off x="487576" y="1036473"/>
            <a:ext cx="243997" cy="2439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8379" y="2126161"/>
            <a:ext cx="34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ex. Cue frame and Probe frames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79" y="4444650"/>
            <a:ext cx="1207010" cy="120701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2118312" y="2729440"/>
            <a:ext cx="2136644" cy="1207010"/>
            <a:chOff x="2283832" y="2694728"/>
            <a:chExt cx="2136644" cy="120701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197" y="2694728"/>
              <a:ext cx="1207010" cy="120701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283832" y="2885490"/>
              <a:ext cx="859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Target </a:t>
              </a:r>
              <a:r>
                <a:rPr lang="en-US" sz="14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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00939" y="3246168"/>
              <a:ext cx="111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 </a:t>
              </a:r>
              <a:r>
                <a:rPr lang="en-US" sz="1400" b="1" dirty="0">
                  <a:solidFill>
                    <a:srgbClr val="FF0000"/>
                  </a:solidFill>
                </a:rPr>
                <a:t>distractor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58702" y="2440925"/>
            <a:ext cx="1096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Cue frame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03677" y="4127212"/>
            <a:ext cx="1337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Probe frame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29353" y="4878878"/>
            <a:ext cx="410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91870" y="4878878"/>
            <a:ext cx="410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23162" y="2113649"/>
            <a:ext cx="634304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But the target positions are not important, your task is to detect whether target bars in cue and probe frames are tilted in a same direction or not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both are tilted in a same direction (both clockwise or counter-clockwise) press the left button, the right button for the different directions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8236" y="5723246"/>
            <a:ext cx="166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Same position as cue-target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73533" y="5723246"/>
            <a:ext cx="166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Same position as cue-distractor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18832" y="5830967"/>
            <a:ext cx="1667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third 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7861" y="4673601"/>
            <a:ext cx="85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Target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42119" y="5028298"/>
            <a:ext cx="85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Target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94472" y="5028298"/>
            <a:ext cx="85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sz="1400" b="1" dirty="0">
                <a:solidFill>
                  <a:srgbClr val="FF0000"/>
                </a:solidFill>
              </a:rPr>
              <a:t>Target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5956243" y="4516236"/>
            <a:ext cx="2667476" cy="1207010"/>
            <a:chOff x="6200408" y="4444741"/>
            <a:chExt cx="2667476" cy="1207010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0408" y="4444741"/>
              <a:ext cx="1207010" cy="120701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874" y="4444741"/>
              <a:ext cx="1207010" cy="1207010"/>
            </a:xfrm>
            <a:prstGeom prst="rect">
              <a:avLst/>
            </a:prstGeom>
          </p:spPr>
        </p:pic>
        <p:sp>
          <p:nvSpPr>
            <p:cNvPr id="36" name="오른쪽 화살표 35"/>
            <p:cNvSpPr/>
            <p:nvPr/>
          </p:nvSpPr>
          <p:spPr>
            <a:xfrm>
              <a:off x="7442798" y="4947842"/>
              <a:ext cx="182696" cy="20080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303392" y="5865904"/>
            <a:ext cx="197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direction: left button (arrow)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9150417" y="4516236"/>
            <a:ext cx="2648226" cy="1207010"/>
            <a:chOff x="9394582" y="4444741"/>
            <a:chExt cx="2648226" cy="120701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4582" y="4444741"/>
              <a:ext cx="1207010" cy="120701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835798" y="4444741"/>
              <a:ext cx="1207010" cy="1207010"/>
            </a:xfrm>
            <a:prstGeom prst="rect">
              <a:avLst/>
            </a:prstGeom>
          </p:spPr>
        </p:pic>
        <p:sp>
          <p:nvSpPr>
            <p:cNvPr id="40" name="오른쪽 화살표 39"/>
            <p:cNvSpPr/>
            <p:nvPr/>
          </p:nvSpPr>
          <p:spPr>
            <a:xfrm>
              <a:off x="10627347" y="4947842"/>
              <a:ext cx="182696" cy="20080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435482" y="5865904"/>
            <a:ext cx="2078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direction: right button (arrow)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268" y="4208227"/>
            <a:ext cx="1096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Cue frame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50017" y="4204301"/>
            <a:ext cx="1337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Probe frame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24237" y="4208227"/>
            <a:ext cx="1096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Cue frame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562839" y="4204301"/>
            <a:ext cx="1337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Probe frame</a:t>
            </a:r>
          </a:p>
        </p:txBody>
      </p:sp>
    </p:spTree>
    <p:extLst>
      <p:ext uri="{BB962C8B-B14F-4D97-AF65-F5344CB8AC3E}">
        <p14:creationId xmlns:p14="http://schemas.microsoft.com/office/powerpoint/2010/main" val="398645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8447E6-A73E-4E35-9D0A-21BE3197F4F9}"/>
              </a:ext>
            </a:extLst>
          </p:cNvPr>
          <p:cNvSpPr txBox="1"/>
          <p:nvPr/>
        </p:nvSpPr>
        <p:spPr>
          <a:xfrm>
            <a:off x="458679" y="435005"/>
            <a:ext cx="1127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</a:p>
          <a:p>
            <a:endParaRPr lang="en-US" dirty="0"/>
          </a:p>
          <a:p>
            <a:pPr algn="ctr"/>
            <a:r>
              <a:rPr lang="en-US" dirty="0"/>
              <a:t>Task: Report if the 15</a:t>
            </a:r>
            <a:r>
              <a:rPr lang="en-US" baseline="30000" dirty="0"/>
              <a:t>◦ </a:t>
            </a:r>
            <a:r>
              <a:rPr lang="en-US" dirty="0"/>
              <a:t>tilted bars are tilted in the same direction (left button) or the opposite direction (right button)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4E982-8E48-4258-B4DD-0C9760AD5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4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4C70B4F-31D2-4024-82E7-AE573AF5E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00" y="2275395"/>
            <a:ext cx="3780000" cy="2835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C53409-99A2-4C8E-9637-E6CB478F334F}"/>
              </a:ext>
            </a:extLst>
          </p:cNvPr>
          <p:cNvSpPr txBox="1"/>
          <p:nvPr/>
        </p:nvSpPr>
        <p:spPr>
          <a:xfrm>
            <a:off x="4035287" y="1431234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 DISK CONDITION</a:t>
            </a:r>
          </a:p>
        </p:txBody>
      </p:sp>
    </p:spTree>
    <p:extLst>
      <p:ext uri="{BB962C8B-B14F-4D97-AF65-F5344CB8AC3E}">
        <p14:creationId xmlns:p14="http://schemas.microsoft.com/office/powerpoint/2010/main" val="362785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02A050F-5BD8-4D65-AA41-310B39C6E2D0}"/>
              </a:ext>
            </a:extLst>
          </p:cNvPr>
          <p:cNvGrpSpPr/>
          <p:nvPr/>
        </p:nvGrpSpPr>
        <p:grpSpPr>
          <a:xfrm>
            <a:off x="279086" y="166598"/>
            <a:ext cx="2383268" cy="6512474"/>
            <a:chOff x="1033686" y="193231"/>
            <a:chExt cx="2383268" cy="651247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69EDFAF-D13C-473A-AC9C-80579B192A3E}"/>
                </a:ext>
              </a:extLst>
            </p:cNvPr>
            <p:cNvGrpSpPr/>
            <p:nvPr/>
          </p:nvGrpSpPr>
          <p:grpSpPr>
            <a:xfrm>
              <a:off x="1033686" y="193231"/>
              <a:ext cx="1879432" cy="1169020"/>
              <a:chOff x="125784" y="4592856"/>
              <a:chExt cx="2218394" cy="1379857"/>
            </a:xfrm>
          </p:grpSpPr>
          <p:sp>
            <p:nvSpPr>
              <p:cNvPr id="22" name="직사각형 13">
                <a:extLst>
                  <a:ext uri="{FF2B5EF4-FFF2-40B4-BE49-F238E27FC236}">
                    <a16:creationId xmlns:a16="http://schemas.microsoft.com/office/drawing/2014/main" id="{75B78F1D-18FC-4690-B0FD-F4B366095DBC}"/>
                  </a:ext>
                </a:extLst>
              </p:cNvPr>
              <p:cNvSpPr/>
              <p:nvPr/>
            </p:nvSpPr>
            <p:spPr>
              <a:xfrm>
                <a:off x="125784" y="4592856"/>
                <a:ext cx="2218394" cy="13798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23" name="그림 24">
                <a:extLst>
                  <a:ext uri="{FF2B5EF4-FFF2-40B4-BE49-F238E27FC236}">
                    <a16:creationId xmlns:a16="http://schemas.microsoft.com/office/drawing/2014/main" id="{7B97E8BF-BE32-4CB4-89DF-B7720F394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359" y="4979894"/>
                <a:ext cx="605780" cy="605780"/>
              </a:xfrm>
              <a:prstGeom prst="rect">
                <a:avLst/>
              </a:prstGeom>
            </p:spPr>
          </p:pic>
          <p:pic>
            <p:nvPicPr>
              <p:cNvPr id="32" name="그림 24">
                <a:extLst>
                  <a:ext uri="{FF2B5EF4-FFF2-40B4-BE49-F238E27FC236}">
                    <a16:creationId xmlns:a16="http://schemas.microsoft.com/office/drawing/2014/main" id="{5BF9551C-C3B9-4FB0-8AA6-2B57142EA2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9823" y="4979894"/>
                <a:ext cx="605780" cy="605780"/>
              </a:xfrm>
              <a:prstGeom prst="rect">
                <a:avLst/>
              </a:prstGeom>
            </p:spPr>
          </p:pic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BE6E4CF-9021-4B4E-B76D-DC2689E7151A}"/>
                  </a:ext>
                </a:extLst>
              </p:cNvPr>
              <p:cNvSpPr/>
              <p:nvPr/>
            </p:nvSpPr>
            <p:spPr>
              <a:xfrm>
                <a:off x="1216981" y="526478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직선 화살표 연결선 19">
              <a:extLst>
                <a:ext uri="{FF2B5EF4-FFF2-40B4-BE49-F238E27FC236}">
                  <a16:creationId xmlns:a16="http://schemas.microsoft.com/office/drawing/2014/main" id="{D8A0B464-9B94-40E7-9BEB-DC9D862B73AA}"/>
                </a:ext>
              </a:extLst>
            </p:cNvPr>
            <p:cNvCxnSpPr>
              <a:cxnSpLocks/>
            </p:cNvCxnSpPr>
            <p:nvPr/>
          </p:nvCxnSpPr>
          <p:spPr>
            <a:xfrm>
              <a:off x="3116062" y="221369"/>
              <a:ext cx="0" cy="64843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BC803D-28FC-414A-94C1-6E70220B8F70}"/>
                </a:ext>
              </a:extLst>
            </p:cNvPr>
            <p:cNvSpPr txBox="1"/>
            <p:nvPr/>
          </p:nvSpPr>
          <p:spPr>
            <a:xfrm>
              <a:off x="2612226" y="6293813"/>
              <a:ext cx="804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9353134-6A8D-4AB6-98C1-EBF009EA82A8}"/>
                </a:ext>
              </a:extLst>
            </p:cNvPr>
            <p:cNvGrpSpPr/>
            <p:nvPr/>
          </p:nvGrpSpPr>
          <p:grpSpPr>
            <a:xfrm>
              <a:off x="1033686" y="2864959"/>
              <a:ext cx="1879432" cy="1169020"/>
              <a:chOff x="5068102" y="4592856"/>
              <a:chExt cx="2218394" cy="1379857"/>
            </a:xfrm>
          </p:grpSpPr>
          <p:sp>
            <p:nvSpPr>
              <p:cNvPr id="35" name="직사각형 13">
                <a:extLst>
                  <a:ext uri="{FF2B5EF4-FFF2-40B4-BE49-F238E27FC236}">
                    <a16:creationId xmlns:a16="http://schemas.microsoft.com/office/drawing/2014/main" id="{D7F7242A-DCF5-42D6-9012-277A3DD96E64}"/>
                  </a:ext>
                </a:extLst>
              </p:cNvPr>
              <p:cNvSpPr/>
              <p:nvPr/>
            </p:nvSpPr>
            <p:spPr>
              <a:xfrm>
                <a:off x="5068102" y="4592856"/>
                <a:ext cx="2218394" cy="13798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6" name="그림 24">
                <a:extLst>
                  <a:ext uri="{FF2B5EF4-FFF2-40B4-BE49-F238E27FC236}">
                    <a16:creationId xmlns:a16="http://schemas.microsoft.com/office/drawing/2014/main" id="{E52F68AE-E940-42FC-AC7D-06F386844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6677" y="4979894"/>
                <a:ext cx="605780" cy="605780"/>
              </a:xfrm>
              <a:prstGeom prst="rect">
                <a:avLst/>
              </a:prstGeom>
            </p:spPr>
          </p:pic>
          <p:pic>
            <p:nvPicPr>
              <p:cNvPr id="37" name="그림 24">
                <a:extLst>
                  <a:ext uri="{FF2B5EF4-FFF2-40B4-BE49-F238E27FC236}">
                    <a16:creationId xmlns:a16="http://schemas.microsoft.com/office/drawing/2014/main" id="{4617B2F2-971D-4A4B-8BAF-8BD0468C0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2141" y="4979894"/>
                <a:ext cx="605780" cy="605780"/>
              </a:xfrm>
              <a:prstGeom prst="rect">
                <a:avLst/>
              </a:prstGeom>
            </p:spPr>
          </p:pic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C6AAB42-C71D-4D93-9737-B7B3E848F24D}"/>
                  </a:ext>
                </a:extLst>
              </p:cNvPr>
              <p:cNvSpPr/>
              <p:nvPr/>
            </p:nvSpPr>
            <p:spPr>
              <a:xfrm>
                <a:off x="6159299" y="526478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B4DDB-B6F1-4C4A-846E-686F1ECD1011}"/>
                </a:ext>
              </a:extLst>
            </p:cNvPr>
            <p:cNvGrpSpPr/>
            <p:nvPr/>
          </p:nvGrpSpPr>
          <p:grpSpPr>
            <a:xfrm>
              <a:off x="1033686" y="4200823"/>
              <a:ext cx="1879432" cy="1169020"/>
              <a:chOff x="7539261" y="4592855"/>
              <a:chExt cx="2218394" cy="1379857"/>
            </a:xfrm>
          </p:grpSpPr>
          <p:sp>
            <p:nvSpPr>
              <p:cNvPr id="39" name="직사각형 13">
                <a:extLst>
                  <a:ext uri="{FF2B5EF4-FFF2-40B4-BE49-F238E27FC236}">
                    <a16:creationId xmlns:a16="http://schemas.microsoft.com/office/drawing/2014/main" id="{65458511-5A9D-4CEB-96CC-138660E7BFDE}"/>
                  </a:ext>
                </a:extLst>
              </p:cNvPr>
              <p:cNvSpPr/>
              <p:nvPr/>
            </p:nvSpPr>
            <p:spPr>
              <a:xfrm>
                <a:off x="7539261" y="4592855"/>
                <a:ext cx="2218394" cy="13798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40" name="그림 24">
                <a:extLst>
                  <a:ext uri="{FF2B5EF4-FFF2-40B4-BE49-F238E27FC236}">
                    <a16:creationId xmlns:a16="http://schemas.microsoft.com/office/drawing/2014/main" id="{A5BDD0C6-6284-4F29-8C23-D3C4AA3C6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7836" y="4979893"/>
                <a:ext cx="605780" cy="605780"/>
              </a:xfrm>
              <a:prstGeom prst="rect">
                <a:avLst/>
              </a:prstGeom>
            </p:spPr>
          </p:pic>
          <p:pic>
            <p:nvPicPr>
              <p:cNvPr id="41" name="그림 24">
                <a:extLst>
                  <a:ext uri="{FF2B5EF4-FFF2-40B4-BE49-F238E27FC236}">
                    <a16:creationId xmlns:a16="http://schemas.microsoft.com/office/drawing/2014/main" id="{AC3E46F2-6505-4C6A-8DD4-86E88938C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3300" y="4979893"/>
                <a:ext cx="605780" cy="605780"/>
              </a:xfrm>
              <a:prstGeom prst="rect">
                <a:avLst/>
              </a:prstGeom>
            </p:spPr>
          </p:pic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3F7DF6-9BA0-46A7-AB8D-F4464856D712}"/>
                  </a:ext>
                </a:extLst>
              </p:cNvPr>
              <p:cNvSpPr/>
              <p:nvPr/>
            </p:nvSpPr>
            <p:spPr>
              <a:xfrm>
                <a:off x="8630458" y="526478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8B9F213-1EE5-44B8-A99D-687009B5A380}"/>
                </a:ext>
              </a:extLst>
            </p:cNvPr>
            <p:cNvGrpSpPr/>
            <p:nvPr/>
          </p:nvGrpSpPr>
          <p:grpSpPr>
            <a:xfrm>
              <a:off x="1033686" y="1529095"/>
              <a:ext cx="1879432" cy="1169020"/>
              <a:chOff x="2573988" y="333528"/>
              <a:chExt cx="2218394" cy="1379857"/>
            </a:xfrm>
          </p:grpSpPr>
          <p:sp>
            <p:nvSpPr>
              <p:cNvPr id="24" name="직사각형 14">
                <a:extLst>
                  <a:ext uri="{FF2B5EF4-FFF2-40B4-BE49-F238E27FC236}">
                    <a16:creationId xmlns:a16="http://schemas.microsoft.com/office/drawing/2014/main" id="{39B8DE6B-3D95-4905-8F41-2F5EEB7A138F}"/>
                  </a:ext>
                </a:extLst>
              </p:cNvPr>
              <p:cNvSpPr/>
              <p:nvPr/>
            </p:nvSpPr>
            <p:spPr>
              <a:xfrm>
                <a:off x="2573988" y="333528"/>
                <a:ext cx="2218394" cy="13798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55" name="그림 10">
                <a:extLst>
                  <a:ext uri="{FF2B5EF4-FFF2-40B4-BE49-F238E27FC236}">
                    <a16:creationId xmlns:a16="http://schemas.microsoft.com/office/drawing/2014/main" id="{2AF5113E-DFCA-4319-802A-CEDF4E074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3543" y="721056"/>
                <a:ext cx="604800" cy="604800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1AA9580-8694-4A70-A91B-DD306F1799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8027" y="721056"/>
                <a:ext cx="604800" cy="604800"/>
              </a:xfrm>
              <a:prstGeom prst="rect">
                <a:avLst/>
              </a:prstGeom>
            </p:spPr>
          </p:pic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15A8C35-7D13-40BF-9B18-B20090FC958D}"/>
                  </a:ext>
                </a:extLst>
              </p:cNvPr>
              <p:cNvSpPr/>
              <p:nvPr/>
            </p:nvSpPr>
            <p:spPr>
              <a:xfrm>
                <a:off x="3665185" y="10059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A33CECE6-ACD0-4A04-A2F3-15097E692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8027" y="721056"/>
                <a:ext cx="604800" cy="604800"/>
              </a:xfrm>
              <a:prstGeom prst="rect">
                <a:avLst/>
              </a:prstGeom>
            </p:spPr>
          </p:pic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3CC0D9D-C793-4312-8A7B-01ECF4BBDBA7}"/>
                  </a:ext>
                </a:extLst>
              </p:cNvPr>
              <p:cNvSpPr/>
              <p:nvPr/>
            </p:nvSpPr>
            <p:spPr>
              <a:xfrm>
                <a:off x="3665185" y="10059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5F52390-3AFC-41B2-A68F-4E29A4C86AFB}"/>
                </a:ext>
              </a:extLst>
            </p:cNvPr>
            <p:cNvGrpSpPr/>
            <p:nvPr/>
          </p:nvGrpSpPr>
          <p:grpSpPr>
            <a:xfrm>
              <a:off x="1033686" y="5536685"/>
              <a:ext cx="1879432" cy="1169020"/>
              <a:chOff x="8648458" y="4574854"/>
              <a:chExt cx="2218394" cy="1379857"/>
            </a:xfrm>
          </p:grpSpPr>
          <p:sp>
            <p:nvSpPr>
              <p:cNvPr id="46" name="직사각형 14">
                <a:extLst>
                  <a:ext uri="{FF2B5EF4-FFF2-40B4-BE49-F238E27FC236}">
                    <a16:creationId xmlns:a16="http://schemas.microsoft.com/office/drawing/2014/main" id="{B7E04F9F-7715-444C-9A31-EE25368AEBBE}"/>
                  </a:ext>
                </a:extLst>
              </p:cNvPr>
              <p:cNvSpPr/>
              <p:nvPr/>
            </p:nvSpPr>
            <p:spPr>
              <a:xfrm>
                <a:off x="8648458" y="4574854"/>
                <a:ext cx="2218394" cy="13798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47" name="그림 22">
                <a:extLst>
                  <a:ext uri="{FF2B5EF4-FFF2-40B4-BE49-F238E27FC236}">
                    <a16:creationId xmlns:a16="http://schemas.microsoft.com/office/drawing/2014/main" id="{CE5D51BA-3F4B-454B-ABB3-D39B97AF9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88013" y="4962382"/>
                <a:ext cx="604800" cy="60480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42257EB-9B78-4B9A-A59C-BF1A14143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2497" y="4962382"/>
                <a:ext cx="604800" cy="604800"/>
              </a:xfrm>
              <a:prstGeom prst="rect">
                <a:avLst/>
              </a:prstGeom>
            </p:spPr>
          </p:pic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DA042D7-7561-4285-A79D-AF1BA918A3D1}"/>
                  </a:ext>
                </a:extLst>
              </p:cNvPr>
              <p:cNvSpPr/>
              <p:nvPr/>
            </p:nvSpPr>
            <p:spPr>
              <a:xfrm>
                <a:off x="9739655" y="5247272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5ACDFFD-6C6C-41F5-AB08-F4BB062AD5E9}"/>
              </a:ext>
            </a:extLst>
          </p:cNvPr>
          <p:cNvSpPr txBox="1"/>
          <p:nvPr/>
        </p:nvSpPr>
        <p:spPr>
          <a:xfrm>
            <a:off x="1780474" y="1523977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cue frame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171F-B00D-42D3-AA36-EC535880E451}"/>
              </a:ext>
            </a:extLst>
          </p:cNvPr>
          <p:cNvSpPr txBox="1"/>
          <p:nvPr/>
        </p:nvSpPr>
        <p:spPr>
          <a:xfrm>
            <a:off x="1780474" y="5541191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probe frame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BFD8265-0A52-4951-97EA-122C16CC4CE6}"/>
              </a:ext>
            </a:extLst>
          </p:cNvPr>
          <p:cNvSpPr txBox="1"/>
          <p:nvPr/>
        </p:nvSpPr>
        <p:spPr>
          <a:xfrm>
            <a:off x="3465622" y="2072137"/>
            <a:ext cx="85271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Please fixate your eyes on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the same, except there will be two disks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Tilted bars will be always presented in the left disk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to detect either the target bars (15</a:t>
            </a:r>
            <a:r>
              <a:rPr lang="en-US" baseline="30000" dirty="0"/>
              <a:t>◦ </a:t>
            </a:r>
            <a:r>
              <a:rPr lang="en-US" dirty="0"/>
              <a:t>tilted bars) in cue and probe frames are tilted in the same direction (left button) or not (right button)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Again, you have to ignore the 45</a:t>
            </a:r>
            <a:r>
              <a:rPr lang="en-US" baseline="30000" dirty="0"/>
              <a:t>◦</a:t>
            </a:r>
            <a:r>
              <a:rPr lang="en-US" dirty="0"/>
              <a:t>(distractor) bar in the cue frame</a:t>
            </a:r>
          </a:p>
        </p:txBody>
      </p:sp>
    </p:spTree>
    <p:extLst>
      <p:ext uri="{BB962C8B-B14F-4D97-AF65-F5344CB8AC3E}">
        <p14:creationId xmlns:p14="http://schemas.microsoft.com/office/powerpoint/2010/main" val="113906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A9637-10FB-4F35-81B8-74F40C5B099B}"/>
              </a:ext>
            </a:extLst>
          </p:cNvPr>
          <p:cNvSpPr txBox="1"/>
          <p:nvPr/>
        </p:nvSpPr>
        <p:spPr>
          <a:xfrm>
            <a:off x="458679" y="435005"/>
            <a:ext cx="1127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</a:p>
          <a:p>
            <a:endParaRPr lang="en-US" dirty="0"/>
          </a:p>
          <a:p>
            <a:pPr algn="ctr"/>
            <a:r>
              <a:rPr lang="en-US" dirty="0"/>
              <a:t>Task: Report the Same (left) / Opposite (right) tilt of the target bar (15</a:t>
            </a:r>
            <a:r>
              <a:rPr lang="en-US" baseline="30000" dirty="0"/>
              <a:t>◦</a:t>
            </a:r>
            <a:r>
              <a:rPr lang="en-US" dirty="0"/>
              <a:t>) in the left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4D5E7-D11E-4D0A-A68D-129198408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8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3F2944-4F71-4E67-BE19-231CBC51675F}"/>
              </a:ext>
            </a:extLst>
          </p:cNvPr>
          <p:cNvSpPr txBox="1"/>
          <p:nvPr/>
        </p:nvSpPr>
        <p:spPr>
          <a:xfrm>
            <a:off x="4035287" y="1431234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DISK NON-RET CONDITION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99BFF-DA16-4841-85FD-D80BD57A2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566" y="2196228"/>
            <a:ext cx="3779077" cy="28343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3">
            <a:extLst>
              <a:ext uri="{FF2B5EF4-FFF2-40B4-BE49-F238E27FC236}">
                <a16:creationId xmlns:a16="http://schemas.microsoft.com/office/drawing/2014/main" id="{75B78F1D-18FC-4690-B0FD-F4B366095DBC}"/>
              </a:ext>
            </a:extLst>
          </p:cNvPr>
          <p:cNvSpPr/>
          <p:nvPr/>
        </p:nvSpPr>
        <p:spPr>
          <a:xfrm>
            <a:off x="279086" y="166598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E6E4CF-9021-4B4E-B76D-DC2689E7151A}"/>
              </a:ext>
            </a:extLst>
          </p:cNvPr>
          <p:cNvSpPr/>
          <p:nvPr/>
        </p:nvSpPr>
        <p:spPr>
          <a:xfrm>
            <a:off x="1203552" y="735858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직선 화살표 연결선 19">
            <a:extLst>
              <a:ext uri="{FF2B5EF4-FFF2-40B4-BE49-F238E27FC236}">
                <a16:creationId xmlns:a16="http://schemas.microsoft.com/office/drawing/2014/main" id="{D8A0B464-9B94-40E7-9BEB-DC9D862B73AA}"/>
              </a:ext>
            </a:extLst>
          </p:cNvPr>
          <p:cNvCxnSpPr>
            <a:cxnSpLocks/>
          </p:cNvCxnSpPr>
          <p:nvPr/>
        </p:nvCxnSpPr>
        <p:spPr>
          <a:xfrm>
            <a:off x="2361462" y="194736"/>
            <a:ext cx="0" cy="6484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BC803D-28FC-414A-94C1-6E70220B8F70}"/>
              </a:ext>
            </a:extLst>
          </p:cNvPr>
          <p:cNvSpPr txBox="1"/>
          <p:nvPr/>
        </p:nvSpPr>
        <p:spPr>
          <a:xfrm>
            <a:off x="1857626" y="6267180"/>
            <a:ext cx="8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</a:t>
            </a:r>
          </a:p>
        </p:txBody>
      </p:sp>
      <p:sp>
        <p:nvSpPr>
          <p:cNvPr id="35" name="직사각형 13">
            <a:extLst>
              <a:ext uri="{FF2B5EF4-FFF2-40B4-BE49-F238E27FC236}">
                <a16:creationId xmlns:a16="http://schemas.microsoft.com/office/drawing/2014/main" id="{D7F7242A-DCF5-42D6-9012-277A3DD96E64}"/>
              </a:ext>
            </a:extLst>
          </p:cNvPr>
          <p:cNvSpPr/>
          <p:nvPr/>
        </p:nvSpPr>
        <p:spPr>
          <a:xfrm>
            <a:off x="279086" y="2838326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6AAB42-C71D-4D93-9737-B7B3E848F24D}"/>
              </a:ext>
            </a:extLst>
          </p:cNvPr>
          <p:cNvSpPr/>
          <p:nvPr/>
        </p:nvSpPr>
        <p:spPr>
          <a:xfrm>
            <a:off x="1203552" y="3407586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65458511-5A9D-4CEB-96CC-138660E7BFDE}"/>
              </a:ext>
            </a:extLst>
          </p:cNvPr>
          <p:cNvSpPr/>
          <p:nvPr/>
        </p:nvSpPr>
        <p:spPr>
          <a:xfrm>
            <a:off x="279086" y="4174190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3F7DF6-9BA0-46A7-AB8D-F4464856D712}"/>
              </a:ext>
            </a:extLst>
          </p:cNvPr>
          <p:cNvSpPr/>
          <p:nvPr/>
        </p:nvSpPr>
        <p:spPr>
          <a:xfrm>
            <a:off x="1203552" y="4743450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14">
            <a:extLst>
              <a:ext uri="{FF2B5EF4-FFF2-40B4-BE49-F238E27FC236}">
                <a16:creationId xmlns:a16="http://schemas.microsoft.com/office/drawing/2014/main" id="{39B8DE6B-3D95-4905-8F41-2F5EEB7A138F}"/>
              </a:ext>
            </a:extLst>
          </p:cNvPr>
          <p:cNvSpPr/>
          <p:nvPr/>
        </p:nvSpPr>
        <p:spPr>
          <a:xfrm>
            <a:off x="279086" y="150246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5" name="그림 10">
            <a:extLst>
              <a:ext uri="{FF2B5EF4-FFF2-40B4-BE49-F238E27FC236}">
                <a16:creationId xmlns:a16="http://schemas.microsoft.com/office/drawing/2014/main" id="{2AF5113E-DFCA-4319-802A-CEDF4E074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61" y="1930372"/>
            <a:ext cx="313200" cy="313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AA9580-8694-4A70-A91B-DD306F1799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1930372"/>
            <a:ext cx="313200" cy="3132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E15A8C35-7D13-40BF-9B18-B20090FC958D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33CECE6-ACD0-4A04-A2F3-15097E6922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87" y="1929504"/>
            <a:ext cx="313200" cy="313200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13CC0D9D-C793-4312-8A7B-01ECF4BBDBA7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14">
            <a:extLst>
              <a:ext uri="{FF2B5EF4-FFF2-40B4-BE49-F238E27FC236}">
                <a16:creationId xmlns:a16="http://schemas.microsoft.com/office/drawing/2014/main" id="{B7E04F9F-7715-444C-9A31-EE25368AEBBE}"/>
              </a:ext>
            </a:extLst>
          </p:cNvPr>
          <p:cNvSpPr/>
          <p:nvPr/>
        </p:nvSpPr>
        <p:spPr>
          <a:xfrm>
            <a:off x="279086" y="551005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47" name="그림 22">
            <a:extLst>
              <a:ext uri="{FF2B5EF4-FFF2-40B4-BE49-F238E27FC236}">
                <a16:creationId xmlns:a16="http://schemas.microsoft.com/office/drawing/2014/main" id="{CE5D51BA-3F4B-454B-ABB3-D39B97AF9D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5937962"/>
            <a:ext cx="313200" cy="3132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42257EB-9B78-4B9A-A59C-BF1A14143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5" y="5944020"/>
            <a:ext cx="313200" cy="313200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BDA042D7-7561-4285-A79D-AF1BA918A3D1}"/>
              </a:ext>
            </a:extLst>
          </p:cNvPr>
          <p:cNvSpPr/>
          <p:nvPr/>
        </p:nvSpPr>
        <p:spPr>
          <a:xfrm>
            <a:off x="1203552" y="607972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CDFFD-6C6C-41F5-AB08-F4BB062AD5E9}"/>
              </a:ext>
            </a:extLst>
          </p:cNvPr>
          <p:cNvSpPr txBox="1"/>
          <p:nvPr/>
        </p:nvSpPr>
        <p:spPr>
          <a:xfrm>
            <a:off x="1780474" y="1523977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cue frame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171F-B00D-42D3-AA36-EC535880E451}"/>
              </a:ext>
            </a:extLst>
          </p:cNvPr>
          <p:cNvSpPr txBox="1"/>
          <p:nvPr/>
        </p:nvSpPr>
        <p:spPr>
          <a:xfrm>
            <a:off x="1780474" y="5541191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probe frame</a:t>
            </a:r>
          </a:p>
        </p:txBody>
      </p:sp>
      <p:pic>
        <p:nvPicPr>
          <p:cNvPr id="23" name="그림 24">
            <a:extLst>
              <a:ext uri="{FF2B5EF4-FFF2-40B4-BE49-F238E27FC236}">
                <a16:creationId xmlns:a16="http://schemas.microsoft.com/office/drawing/2014/main" id="{7B97E8BF-BE32-4CB4-89DF-B7720F3940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2" y="578660"/>
            <a:ext cx="314395" cy="314395"/>
          </a:xfrm>
          <a:prstGeom prst="rect">
            <a:avLst/>
          </a:prstGeom>
        </p:spPr>
      </p:pic>
      <p:pic>
        <p:nvPicPr>
          <p:cNvPr id="32" name="그림 24">
            <a:extLst>
              <a:ext uri="{FF2B5EF4-FFF2-40B4-BE49-F238E27FC236}">
                <a16:creationId xmlns:a16="http://schemas.microsoft.com/office/drawing/2014/main" id="{5BF9551C-C3B9-4FB0-8AA6-2B57142EA2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578660"/>
            <a:ext cx="314395" cy="314395"/>
          </a:xfrm>
          <a:prstGeom prst="rect">
            <a:avLst/>
          </a:prstGeom>
        </p:spPr>
      </p:pic>
      <p:pic>
        <p:nvPicPr>
          <p:cNvPr id="43" name="그림 24">
            <a:extLst>
              <a:ext uri="{FF2B5EF4-FFF2-40B4-BE49-F238E27FC236}">
                <a16:creationId xmlns:a16="http://schemas.microsoft.com/office/drawing/2014/main" id="{DD4D70E1-9EA6-43EB-810A-AEB26AC046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6" y="578660"/>
            <a:ext cx="314395" cy="31439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8A38A60-3CC7-4A5F-B308-D231E7A4F3D5}"/>
              </a:ext>
            </a:extLst>
          </p:cNvPr>
          <p:cNvGrpSpPr/>
          <p:nvPr/>
        </p:nvGrpSpPr>
        <p:grpSpPr>
          <a:xfrm>
            <a:off x="443421" y="3265637"/>
            <a:ext cx="1138639" cy="314395"/>
            <a:chOff x="595822" y="731060"/>
            <a:chExt cx="1138639" cy="314395"/>
          </a:xfrm>
        </p:grpSpPr>
        <p:pic>
          <p:nvPicPr>
            <p:cNvPr id="56" name="그림 24">
              <a:extLst>
                <a:ext uri="{FF2B5EF4-FFF2-40B4-BE49-F238E27FC236}">
                  <a16:creationId xmlns:a16="http://schemas.microsoft.com/office/drawing/2014/main" id="{08EFE96A-A956-45E2-8B8E-19739D9F3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57" name="그림 24">
              <a:extLst>
                <a:ext uri="{FF2B5EF4-FFF2-40B4-BE49-F238E27FC236}">
                  <a16:creationId xmlns:a16="http://schemas.microsoft.com/office/drawing/2014/main" id="{AB8BDD13-C67E-463F-B154-6EF71A90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58" name="그림 24">
              <a:extLst>
                <a:ext uri="{FF2B5EF4-FFF2-40B4-BE49-F238E27FC236}">
                  <a16:creationId xmlns:a16="http://schemas.microsoft.com/office/drawing/2014/main" id="{BF19EEF4-FD6E-43EE-B9DC-3BC7ACC9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9862EA-C92B-4506-B2F6-B5677C265C96}"/>
              </a:ext>
            </a:extLst>
          </p:cNvPr>
          <p:cNvGrpSpPr/>
          <p:nvPr/>
        </p:nvGrpSpPr>
        <p:grpSpPr>
          <a:xfrm>
            <a:off x="855543" y="4601501"/>
            <a:ext cx="1138639" cy="314395"/>
            <a:chOff x="595822" y="731060"/>
            <a:chExt cx="1138639" cy="314395"/>
          </a:xfrm>
        </p:grpSpPr>
        <p:pic>
          <p:nvPicPr>
            <p:cNvPr id="59" name="그림 24">
              <a:extLst>
                <a:ext uri="{FF2B5EF4-FFF2-40B4-BE49-F238E27FC236}">
                  <a16:creationId xmlns:a16="http://schemas.microsoft.com/office/drawing/2014/main" id="{052B1C1F-601B-451F-80BD-E03108FA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0" name="그림 24">
              <a:extLst>
                <a:ext uri="{FF2B5EF4-FFF2-40B4-BE49-F238E27FC236}">
                  <a16:creationId xmlns:a16="http://schemas.microsoft.com/office/drawing/2014/main" id="{0AF2BE88-31E4-474A-895A-123D75E3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61" name="그림 24">
              <a:extLst>
                <a:ext uri="{FF2B5EF4-FFF2-40B4-BE49-F238E27FC236}">
                  <a16:creationId xmlns:a16="http://schemas.microsoft.com/office/drawing/2014/main" id="{B23F39B2-1A92-47FF-95FB-01E21E9E0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98A52D0E-F4D2-4504-A569-17010E59C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" y="5937962"/>
            <a:ext cx="313200" cy="313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43F477D-39BF-4430-B538-46D9F2D4C4A9}"/>
              </a:ext>
            </a:extLst>
          </p:cNvPr>
          <p:cNvSpPr txBox="1"/>
          <p:nvPr/>
        </p:nvSpPr>
        <p:spPr>
          <a:xfrm>
            <a:off x="3465622" y="2072137"/>
            <a:ext cx="85271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Please fixate your eyes on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the same, except there will be three disks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Tilted bars will be always presented in the middle disk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to detect either the target bars (15</a:t>
            </a:r>
            <a:r>
              <a:rPr lang="en-US" baseline="30000" dirty="0"/>
              <a:t>◦ </a:t>
            </a:r>
            <a:r>
              <a:rPr lang="en-US" dirty="0"/>
              <a:t>tilted bars) in cue and probe frames are tilted in the same direction (left button) or not (right button)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Again, you have to ignore the 45</a:t>
            </a:r>
            <a:r>
              <a:rPr lang="en-US" baseline="30000" dirty="0"/>
              <a:t>◦</a:t>
            </a:r>
            <a:r>
              <a:rPr lang="en-US" dirty="0"/>
              <a:t>(distractor) bar in the cue frame</a:t>
            </a:r>
          </a:p>
        </p:txBody>
      </p:sp>
    </p:spTree>
    <p:extLst>
      <p:ext uri="{BB962C8B-B14F-4D97-AF65-F5344CB8AC3E}">
        <p14:creationId xmlns:p14="http://schemas.microsoft.com/office/powerpoint/2010/main" val="420309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898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Choung Oh-Hyeon</cp:lastModifiedBy>
  <cp:revision>29</cp:revision>
  <dcterms:created xsi:type="dcterms:W3CDTF">2020-05-04T20:19:50Z</dcterms:created>
  <dcterms:modified xsi:type="dcterms:W3CDTF">2020-07-22T10:39:39Z</dcterms:modified>
</cp:coreProperties>
</file>