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60" r:id="rId5"/>
    <p:sldId id="261" r:id="rId6"/>
    <p:sldId id="296" r:id="rId7"/>
    <p:sldId id="297" r:id="rId8"/>
    <p:sldId id="262" r:id="rId9"/>
    <p:sldId id="263" r:id="rId10"/>
    <p:sldId id="264" r:id="rId11"/>
    <p:sldId id="265" r:id="rId12"/>
    <p:sldId id="272" r:id="rId13"/>
    <p:sldId id="271" r:id="rId14"/>
    <p:sldId id="273" r:id="rId15"/>
    <p:sldId id="307" r:id="rId16"/>
    <p:sldId id="308" r:id="rId17"/>
    <p:sldId id="309" r:id="rId18"/>
    <p:sldId id="310" r:id="rId19"/>
    <p:sldId id="311" r:id="rId20"/>
    <p:sldId id="284" r:id="rId21"/>
    <p:sldId id="285" r:id="rId22"/>
    <p:sldId id="286" r:id="rId23"/>
    <p:sldId id="287" r:id="rId24"/>
    <p:sldId id="288" r:id="rId25"/>
    <p:sldId id="289" r:id="rId26"/>
    <p:sldId id="317" r:id="rId27"/>
    <p:sldId id="313" r:id="rId28"/>
    <p:sldId id="319" r:id="rId29"/>
    <p:sldId id="318" r:id="rId30"/>
    <p:sldId id="316" r:id="rId31"/>
    <p:sldId id="320" r:id="rId32"/>
    <p:sldId id="314" r:id="rId33"/>
    <p:sldId id="315" r:id="rId34"/>
    <p:sldId id="321" r:id="rId35"/>
    <p:sldId id="293" r:id="rId36"/>
    <p:sldId id="294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2"/>
    <p:restoredTop sz="50089"/>
  </p:normalViewPr>
  <p:slideViewPr>
    <p:cSldViewPr snapToGrid="0" snapToObjects="1">
      <p:cViewPr>
        <p:scale>
          <a:sx n="84" d="100"/>
          <a:sy n="84" d="100"/>
        </p:scale>
        <p:origin x="101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BB4D-48F9-0B4B-BD89-93143ED08EF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86571-9479-F144-88B5-5049A33D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plus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cancel</a:t>
            </a:r>
            <a:endParaRPr lang="zh-CN" altLang="en-US" baseline="0" dirty="0" smtClean="0"/>
          </a:p>
          <a:p>
            <a:r>
              <a:rPr lang="en-US" altLang="zh-CN" baseline="0" dirty="0" smtClean="0"/>
              <a:t>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fail</a:t>
            </a:r>
            <a:r>
              <a:rPr lang="zh-CN" alt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CDAA9-851B-9447-A49B-515EAF4D41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instance, there are only 2</a:t>
            </a:r>
            <a:r>
              <a:rPr lang="en-US" baseline="0" dirty="0" smtClean="0"/>
              <a:t> customers in the classic market.</a:t>
            </a:r>
          </a:p>
          <a:p>
            <a:r>
              <a:rPr lang="en-US" baseline="0" dirty="0" smtClean="0"/>
              <a:t>If the current price of smart token is 20 ETH and they based on mean valuation 20 ETH to generate valuations, the probability they both generate buy order is 0.5^2.</a:t>
            </a:r>
          </a:p>
          <a:p>
            <a:r>
              <a:rPr lang="en-US" baseline="0" dirty="0" smtClean="0"/>
              <a:t>Similarly, the probability they both generate sell order is 0.5^2.</a:t>
            </a:r>
          </a:p>
          <a:p>
            <a:r>
              <a:rPr lang="en-US" baseline="0" dirty="0" smtClean="0"/>
              <a:t>Therefore, the probability of the situation that the market is locked is  2 * 0.5^2 = 0.5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when there are 200 customers in market, the probability of being locked is 2 * 0.5 ^200 &lt;&lt; 1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is why with higher customer number, the cancellation rate in classic market can be lower.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Actually, since customers might based on 18 ETH, 22 ETH </a:t>
            </a:r>
            <a:r>
              <a:rPr lang="is-IS" baseline="0" dirty="0" smtClean="0"/>
              <a:t>… as mean valuation to generate valuations, therefore the probability in 2 customers’ case could be 0.9^2 + 0.1^2 =0.811 &gt; 0.5.</a:t>
            </a:r>
            <a:endParaRPr lang="en-US" baseline="0" dirty="0" smtClean="0"/>
          </a:p>
          <a:p>
            <a:r>
              <a:rPr lang="en-US" baseline="0" dirty="0" smtClean="0"/>
              <a:t>That is the reason why when the customer number is small, the cancellation rate in classic market can be such high (about 80%).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6571-9479-F144-88B5-5049A33DF3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6571-9479-F144-88B5-5049A33DF3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7588-A272-134F-8CF2-1A1F99387F4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9C73-8406-B74C-8864-B379605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Results of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0273"/>
            <a:ext cx="9144000" cy="1655762"/>
          </a:xfrm>
        </p:spPr>
        <p:txBody>
          <a:bodyPr/>
          <a:lstStyle/>
          <a:p>
            <a:r>
              <a:rPr lang="en-US" dirty="0" smtClean="0"/>
              <a:t>Kenny </a:t>
            </a:r>
            <a:r>
              <a:rPr lang="en-US" dirty="0" smtClean="0"/>
              <a:t>11/06/2017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5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Transaction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Processing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Bancor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1" y="1093700"/>
            <a:ext cx="952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Bancor</a:t>
            </a:r>
            <a:r>
              <a:rPr lang="en-US" sz="2400" dirty="0"/>
              <a:t> Market processes customers' transaction orders </a:t>
            </a:r>
            <a:r>
              <a:rPr lang="en-US" sz="2400" b="1" dirty="0"/>
              <a:t>one by one</a:t>
            </a:r>
            <a:r>
              <a:rPr lang="en-US" sz="2400" dirty="0"/>
              <a:t>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21498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19200" y="1682650"/>
            <a:ext cx="1021976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customers’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eyes</a:t>
            </a:r>
            <a:r>
              <a:rPr lang="en-US" altLang="zh-CN" sz="2400" dirty="0"/>
              <a:t>:</a:t>
            </a:r>
            <a:endParaRPr lang="zh-CN" altLang="en-US" sz="2400" dirty="0"/>
          </a:p>
          <a:p>
            <a:r>
              <a:rPr lang="en-US" altLang="zh-CN" sz="2400" dirty="0"/>
              <a:t>C</a:t>
            </a:r>
            <a:r>
              <a:rPr lang="en-US" sz="2400" dirty="0"/>
              <a:t>ustomers generate valuations of product first, </a:t>
            </a:r>
            <a:r>
              <a:rPr lang="en-US" sz="2400" dirty="0">
                <a:solidFill>
                  <a:srgbClr val="FF0000"/>
                </a:solidFill>
              </a:rPr>
              <a:t>and then accord to the product‘s real-time price in market to decide whether </a:t>
            </a:r>
            <a:r>
              <a:rPr lang="en-US" altLang="zh-CN" sz="2400" dirty="0">
                <a:solidFill>
                  <a:srgbClr val="FF0000"/>
                </a:solidFill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cancel</a:t>
            </a:r>
            <a:r>
              <a:rPr lang="en-US" sz="2400" dirty="0">
                <a:solidFill>
                  <a:srgbClr val="FF0000"/>
                </a:solidFill>
              </a:rPr>
              <a:t> the transaction</a:t>
            </a:r>
            <a:r>
              <a:rPr lang="en-US" sz="2400" dirty="0"/>
              <a:t>. </a:t>
            </a:r>
            <a:endParaRPr lang="zh-CN" altLang="en-US" sz="2400" dirty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market’s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eyes:</a:t>
            </a:r>
            <a:endParaRPr lang="zh-CN" altLang="en-US" sz="2400" b="1" dirty="0" smtClean="0"/>
          </a:p>
          <a:p>
            <a:r>
              <a:rPr lang="en-US" altLang="zh-CN" sz="2400" dirty="0" smtClean="0"/>
              <a:t>W</a:t>
            </a:r>
            <a:r>
              <a:rPr lang="en-US" sz="2400" dirty="0" smtClean="0"/>
              <a:t>hen </a:t>
            </a:r>
            <a:r>
              <a:rPr lang="en-US" sz="2400" dirty="0"/>
              <a:t>dealing with one of </a:t>
            </a:r>
            <a:r>
              <a:rPr lang="en-US" sz="2400" dirty="0" smtClean="0"/>
              <a:t>customers‘ </a:t>
            </a:r>
            <a:r>
              <a:rPr lang="en-US" sz="2400" dirty="0"/>
              <a:t>transaction orders, </a:t>
            </a:r>
            <a:r>
              <a:rPr lang="en-US" sz="2400" dirty="0" smtClean="0"/>
              <a:t>market always waits for customers’ responses.</a:t>
            </a:r>
            <a:r>
              <a:rPr lang="en-US" sz="2400" dirty="0"/>
              <a:t> </a:t>
            </a:r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real-time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price </a:t>
            </a:r>
            <a:r>
              <a:rPr lang="en-US" sz="2400" dirty="0"/>
              <a:t>of smart token does not meet </a:t>
            </a:r>
            <a:r>
              <a:rPr lang="en-US" sz="2400" dirty="0" smtClean="0"/>
              <a:t>one customer‘s </a:t>
            </a:r>
            <a:r>
              <a:rPr lang="en-US" sz="2400" dirty="0"/>
              <a:t>valuation, </a:t>
            </a:r>
            <a:r>
              <a:rPr lang="en-US" sz="2400" dirty="0">
                <a:solidFill>
                  <a:srgbClr val="FF0000"/>
                </a:solidFill>
              </a:rPr>
              <a:t>the market will </a:t>
            </a:r>
            <a:r>
              <a:rPr lang="en-US" sz="2400" dirty="0" smtClean="0">
                <a:solidFill>
                  <a:srgbClr val="FF0000"/>
                </a:solidFill>
              </a:rPr>
              <a:t>be announced that this customer has canceled this order. </a:t>
            </a:r>
            <a:r>
              <a:rPr lang="en-US" sz="2400" dirty="0" smtClean="0"/>
              <a:t>Then, the market skips </a:t>
            </a:r>
            <a:r>
              <a:rPr lang="en-US" sz="2400" dirty="0"/>
              <a:t>this transaction order to try to deal with the next </a:t>
            </a:r>
            <a:r>
              <a:rPr lang="en-US" sz="2400" dirty="0" smtClean="0"/>
              <a:t>customer’s</a:t>
            </a:r>
            <a:r>
              <a:rPr lang="en-US" sz="2400" dirty="0" smtClean="0">
                <a:effectLst/>
              </a:rPr>
              <a:t> </a:t>
            </a:r>
            <a:r>
              <a:rPr lang="en-US" altLang="zh-CN" sz="2400" dirty="0" smtClean="0">
                <a:effectLst/>
              </a:rPr>
              <a:t>order</a:t>
            </a:r>
            <a:r>
              <a:rPr lang="en-US" altLang="zh-CN" sz="2400" dirty="0" smtClean="0">
                <a:effectLst/>
              </a:rPr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5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Price fluctuation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Bancor</a:t>
            </a:r>
            <a:r>
              <a:rPr lang="en-US" sz="2800" dirty="0" smtClean="0"/>
              <a:t>: (now meets our expectation)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21498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15200" y="2102289"/>
            <a:ext cx="6526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Y-axis: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Price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smart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(ETH)</a:t>
            </a:r>
            <a:endParaRPr lang="zh-CN" altLang="en-US" sz="2400" dirty="0" smtClean="0"/>
          </a:p>
          <a:p>
            <a:r>
              <a:rPr lang="en-US" altLang="zh-CN" sz="2400" dirty="0" smtClean="0"/>
              <a:t>X-axis: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simulation</a:t>
            </a:r>
            <a:endParaRPr lang="en-US" sz="2400" dirty="0"/>
          </a:p>
        </p:txBody>
      </p:sp>
      <p:pic>
        <p:nvPicPr>
          <p:cNvPr id="10" name="Picture 9" descr="../../Oct21th-allin/Bancor/Sig/Price-TE-50BG-2.0CN-1000Sig-2.0Seed-0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18" y="1211214"/>
            <a:ext cx="6515082" cy="518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315200" y="3389933"/>
            <a:ext cx="4950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price change in </a:t>
            </a:r>
            <a:r>
              <a:rPr lang="en-US" sz="2400" dirty="0" err="1"/>
              <a:t>Bancor</a:t>
            </a:r>
            <a:r>
              <a:rPr lang="en-US" sz="2400" dirty="0"/>
              <a:t> </a:t>
            </a:r>
            <a:r>
              <a:rPr lang="en-US" sz="2400" dirty="0" smtClean="0"/>
              <a:t>Market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 = 50, R = 2.0, N=1000, sig=2.0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09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Cancellation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Bancor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Market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18447" y="2725239"/>
            <a:ext cx="9323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Further, since transaction orders might be canceled in market, we also track the </a:t>
            </a:r>
            <a:r>
              <a:rPr lang="en-US" sz="2400" dirty="0" smtClean="0"/>
              <a:t>cancellation </a:t>
            </a:r>
            <a:r>
              <a:rPr lang="en-US" sz="2400" dirty="0"/>
              <a:t>rate of transaction orders </a:t>
            </a:r>
            <a:r>
              <a:rPr lang="en-US" sz="2400" dirty="0">
                <a:solidFill>
                  <a:srgbClr val="0070C0"/>
                </a:solidFill>
              </a:rPr>
              <a:t>successfully launched </a:t>
            </a:r>
            <a:r>
              <a:rPr lang="en-US" sz="2400" dirty="0"/>
              <a:t>by </a:t>
            </a:r>
            <a:r>
              <a:rPr lang="en-US" sz="2400" dirty="0" smtClean="0"/>
              <a:t>customers.</a:t>
            </a:r>
            <a:endParaRPr lang="en-US" sz="2400" dirty="0"/>
          </a:p>
          <a:p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36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 smtClean="0"/>
              <a:t>Bancor</a:t>
            </a:r>
            <a:r>
              <a:rPr lang="en-US" altLang="zh-CN" sz="2800" dirty="0" smtClean="0"/>
              <a:t> Cancellation Rate when sigma changes: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351720" y="2506529"/>
            <a:ext cx="16056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 </a:t>
            </a:r>
            <a:r>
              <a:rPr lang="en-US" sz="2400" dirty="0"/>
              <a:t>= 50, </a:t>
            </a:r>
            <a:endParaRPr lang="en-US" sz="2400" dirty="0" smtClean="0"/>
          </a:p>
          <a:p>
            <a:r>
              <a:rPr lang="en-US" sz="2400" dirty="0" smtClean="0"/>
              <a:t>R </a:t>
            </a:r>
            <a:r>
              <a:rPr lang="en-US" sz="2400" dirty="0"/>
              <a:t>= 2.0, </a:t>
            </a:r>
            <a:endParaRPr lang="en-US" sz="2400" dirty="0" smtClean="0"/>
          </a:p>
          <a:p>
            <a:r>
              <a:rPr lang="en-US" sz="2400" dirty="0" smtClean="0"/>
              <a:t>N=1000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sig changes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10" y="1298306"/>
            <a:ext cx="6883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18447" y="1800329"/>
            <a:ext cx="84447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ith </a:t>
            </a:r>
            <a:r>
              <a:rPr lang="en-US" sz="2400" dirty="0">
                <a:solidFill>
                  <a:srgbClr val="FF0000"/>
                </a:solidFill>
              </a:rPr>
              <a:t>smaller sigma, the </a:t>
            </a:r>
            <a:r>
              <a:rPr lang="en-US" sz="2400" dirty="0" smtClean="0">
                <a:solidFill>
                  <a:srgbClr val="FF0000"/>
                </a:solidFill>
              </a:rPr>
              <a:t>transactions</a:t>
            </a:r>
            <a:r>
              <a:rPr lang="en-US" altLang="zh-CN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smtClean="0">
                <a:solidFill>
                  <a:srgbClr val="FF0000"/>
                </a:solidFill>
              </a:rPr>
              <a:t> cancel</a:t>
            </a:r>
            <a:r>
              <a:rPr lang="en-US" altLang="zh-CN" sz="2400" dirty="0" smtClean="0">
                <a:solidFill>
                  <a:srgbClr val="FF0000"/>
                </a:solidFill>
              </a:rPr>
              <a:t>lation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rate is much </a:t>
            </a:r>
            <a:r>
              <a:rPr lang="en-US" sz="2400" dirty="0" smtClean="0">
                <a:solidFill>
                  <a:srgbClr val="FF0000"/>
                </a:solidFill>
              </a:rPr>
              <a:t>higher </a:t>
            </a:r>
            <a:r>
              <a:rPr lang="en-US" sz="2400" dirty="0" smtClean="0"/>
              <a:t>[explained in annex], </a:t>
            </a:r>
            <a:r>
              <a:rPr lang="en-US" sz="2400" dirty="0" smtClean="0"/>
              <a:t>which </a:t>
            </a:r>
            <a:r>
              <a:rPr lang="en-US" sz="2400" dirty="0"/>
              <a:t>indicates more tightly customers make their valuations, more likely they need to cancel their transaction orders. </a:t>
            </a:r>
            <a:endParaRPr lang="zh-CN" altLang="en-US" sz="2400" dirty="0" smtClean="0"/>
          </a:p>
          <a:p>
            <a:endParaRPr lang="zh-CN" altLang="en-US" sz="2400" dirty="0"/>
          </a:p>
          <a:p>
            <a:r>
              <a:rPr lang="en-US" sz="2400" dirty="0" smtClean="0"/>
              <a:t>To view mathematical proof, see slides from annex 1 to annex 9.</a:t>
            </a:r>
            <a:endParaRPr lang="en-US" sz="2400" dirty="0"/>
          </a:p>
          <a:p>
            <a:r>
              <a:rPr lang="en-US" sz="2400" dirty="0"/>
              <a:t> 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19200" y="669003"/>
            <a:ext cx="9144000" cy="62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smtClean="0"/>
              <a:t>Bancor Cancellation Rate when sigma changes:</a:t>
            </a:r>
            <a:endParaRPr lang="en-US" sz="2800" smtClean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74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 smtClean="0"/>
              <a:t>Bancor</a:t>
            </a:r>
            <a:r>
              <a:rPr lang="en-US" altLang="zh-CN" sz="2800" dirty="0" smtClean="0"/>
              <a:t> Cancellation Rate when Customers’ Number changes: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26256" y="2553023"/>
            <a:ext cx="1538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 </a:t>
            </a:r>
            <a:r>
              <a:rPr lang="en-US" sz="2400" dirty="0"/>
              <a:t>= 50, </a:t>
            </a:r>
            <a:endParaRPr lang="en-US" sz="2400" dirty="0" smtClean="0"/>
          </a:p>
          <a:p>
            <a:r>
              <a:rPr lang="en-US" sz="2400" dirty="0" smtClean="0"/>
              <a:t>R </a:t>
            </a:r>
            <a:r>
              <a:rPr lang="en-US" sz="2400" dirty="0"/>
              <a:t>= 2.0, </a:t>
            </a:r>
            <a:endParaRPr lang="en-US" sz="2400" dirty="0" smtClean="0"/>
          </a:p>
          <a:p>
            <a:r>
              <a:rPr lang="en-US" sz="2400" dirty="0" smtClean="0"/>
              <a:t>N changes </a:t>
            </a:r>
          </a:p>
          <a:p>
            <a:r>
              <a:rPr lang="en-US" sz="2400" dirty="0" smtClean="0"/>
              <a:t>sig = 2.0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8306"/>
            <a:ext cx="69088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18447" y="1465628"/>
            <a:ext cx="8444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dirty="0" smtClean="0">
                <a:solidFill>
                  <a:srgbClr val="FF0000"/>
                </a:solidFill>
              </a:rPr>
              <a:t>ith larger customer number, </a:t>
            </a:r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transactions</a:t>
            </a:r>
            <a:r>
              <a:rPr lang="en-US" altLang="zh-CN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smtClean="0">
                <a:solidFill>
                  <a:srgbClr val="FF0000"/>
                </a:solidFill>
              </a:rPr>
              <a:t> cancellation </a:t>
            </a:r>
            <a:r>
              <a:rPr lang="en-US" sz="2400" dirty="0">
                <a:solidFill>
                  <a:srgbClr val="FF0000"/>
                </a:solidFill>
              </a:rPr>
              <a:t>rate is much </a:t>
            </a:r>
            <a:r>
              <a:rPr lang="en-US" sz="2400" dirty="0" smtClean="0">
                <a:solidFill>
                  <a:srgbClr val="FF0000"/>
                </a:solidFill>
              </a:rPr>
              <a:t>higher</a:t>
            </a:r>
            <a:r>
              <a:rPr lang="en-US" sz="2400" dirty="0" smtClean="0"/>
              <a:t>.</a:t>
            </a:r>
          </a:p>
          <a:p>
            <a:endParaRPr lang="zh-CN" altLang="en-US" sz="2400" dirty="0"/>
          </a:p>
          <a:p>
            <a:r>
              <a:rPr lang="en-US" sz="2400" dirty="0" smtClean="0"/>
              <a:t>The reason is that we set every customer initially </a:t>
            </a:r>
            <a:r>
              <a:rPr lang="en-US" sz="2400" dirty="0" smtClean="0"/>
              <a:t>has </a:t>
            </a:r>
            <a:r>
              <a:rPr lang="en-US" sz="2400" dirty="0" smtClean="0"/>
              <a:t>200 reserve tokens and 200 smart tokens.</a:t>
            </a:r>
          </a:p>
          <a:p>
            <a:r>
              <a:rPr lang="en-US" sz="2400" dirty="0" smtClean="0"/>
              <a:t>Assuming customers all buy smart tokens: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In 50 customers’ market, 200*50 reserve tokens are converted to smart tokens.</a:t>
            </a:r>
          </a:p>
          <a:p>
            <a:r>
              <a:rPr lang="en-US" sz="2400" dirty="0" smtClean="0"/>
              <a:t>  In 2000 customers’ market, 200*2000 reserve tokens are converted to smart tokens.</a:t>
            </a:r>
          </a:p>
          <a:p>
            <a:r>
              <a:rPr lang="en-US" sz="2400" dirty="0" smtClean="0"/>
              <a:t>Therefore</a:t>
            </a:r>
            <a:r>
              <a:rPr lang="en-US" altLang="zh-CN" sz="2400" dirty="0" smtClean="0"/>
              <a:t>,</a:t>
            </a:r>
            <a:r>
              <a:rPr lang="en-US" sz="2400" dirty="0" smtClean="0"/>
              <a:t> the price of smart token fluctuates more fiercely </a:t>
            </a:r>
            <a:r>
              <a:rPr lang="en-US" sz="2400" dirty="0"/>
              <a:t>in 2000 customers’ </a:t>
            </a:r>
            <a:r>
              <a:rPr lang="en-US" sz="2400" dirty="0" smtClean="0"/>
              <a:t>market.</a:t>
            </a:r>
            <a:endParaRPr lang="en-US" sz="24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 smtClean="0"/>
              <a:t>Bancor</a:t>
            </a:r>
            <a:r>
              <a:rPr lang="en-US" altLang="zh-CN" sz="2800" dirty="0" smtClean="0"/>
              <a:t> Cancellation Rate when Customers’ Number changes: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 smtClean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 smtClean="0"/>
              <a:t>Bancor</a:t>
            </a:r>
            <a:r>
              <a:rPr lang="en-US" altLang="zh-CN" sz="2800" dirty="0" smtClean="0"/>
              <a:t> Cancellation Rate when Customers’ Number changes: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54" y="1609081"/>
            <a:ext cx="8420746" cy="45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 smtClean="0"/>
              <a:t>Bancor</a:t>
            </a:r>
            <a:r>
              <a:rPr lang="en-US" altLang="zh-CN" sz="2800" dirty="0" smtClean="0"/>
              <a:t> Cancellation Rate when Length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Time Epoch changes: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26256" y="2553023"/>
            <a:ext cx="15672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 changes, </a:t>
            </a:r>
          </a:p>
          <a:p>
            <a:r>
              <a:rPr lang="en-US" sz="2400" dirty="0" smtClean="0"/>
              <a:t>R </a:t>
            </a:r>
            <a:r>
              <a:rPr lang="en-US" sz="2400" dirty="0"/>
              <a:t>= 2.0, </a:t>
            </a:r>
            <a:endParaRPr lang="en-US" sz="2400" dirty="0" smtClean="0"/>
          </a:p>
          <a:p>
            <a:r>
              <a:rPr lang="en-US" sz="2400" dirty="0" smtClean="0"/>
              <a:t>N = 1000 </a:t>
            </a:r>
          </a:p>
          <a:p>
            <a:r>
              <a:rPr lang="en-US" sz="2400" dirty="0" smtClean="0"/>
              <a:t>sig = 2.0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70" y="1487856"/>
            <a:ext cx="6870915" cy="45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</a:t>
            </a:r>
            <a:endParaRPr lang="zh-CN" alt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 smtClean="0"/>
              <a:t>Bancor</a:t>
            </a:r>
            <a:r>
              <a:rPr lang="en-US" altLang="zh-CN" sz="2800" dirty="0" smtClean="0"/>
              <a:t> Cancellation Rate when Bouncing Range changes: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26256" y="2553023"/>
            <a:ext cx="1583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 = 50, </a:t>
            </a:r>
          </a:p>
          <a:p>
            <a:r>
              <a:rPr lang="en-US" sz="2400" dirty="0" smtClean="0"/>
              <a:t>R changes, </a:t>
            </a:r>
          </a:p>
          <a:p>
            <a:r>
              <a:rPr lang="en-US" sz="2400" dirty="0" smtClean="0"/>
              <a:t>N = 1000 </a:t>
            </a:r>
          </a:p>
          <a:p>
            <a:r>
              <a:rPr lang="en-US" sz="2400" dirty="0" smtClean="0"/>
              <a:t>sig =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24" y="1520772"/>
            <a:ext cx="6985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7154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sz="2800" smtClean="0"/>
              <a:t>Notations: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70212" y="1631574"/>
            <a:ext cx="111700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</a:t>
            </a:r>
            <a:r>
              <a:rPr lang="en-US" sz="2400" b="1" dirty="0"/>
              <a:t>T</a:t>
            </a:r>
            <a:r>
              <a:rPr lang="en-US" sz="2400" dirty="0"/>
              <a:t>:   the length of Time Epoch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/>
              <a:t>R</a:t>
            </a:r>
            <a:r>
              <a:rPr lang="en-US" sz="2400" dirty="0"/>
              <a:t>:   the bouncing range of mean valuation per time </a:t>
            </a:r>
            <a:r>
              <a:rPr lang="en-US" sz="2400" dirty="0" smtClean="0"/>
              <a:t>epochs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/>
              <a:t>N</a:t>
            </a:r>
            <a:r>
              <a:rPr lang="en-US" sz="2400" dirty="0"/>
              <a:t>:   customer </a:t>
            </a:r>
            <a:r>
              <a:rPr lang="en-US" sz="2400" dirty="0" smtClean="0"/>
              <a:t>number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/>
              <a:t>sig</a:t>
            </a:r>
            <a:r>
              <a:rPr lang="en-US" sz="2400" dirty="0"/>
              <a:t>:   the sigma in Gaussian function. Smaller the sigma is, closer valuations are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/>
              <a:t>P</a:t>
            </a:r>
            <a:r>
              <a:rPr lang="en-US" sz="2400" dirty="0"/>
              <a:t>: the price of smart token at the beginning of every time slot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7154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Classic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Market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10871" y="2043950"/>
            <a:ext cx="9861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whole simulating time is comprised of </a:t>
            </a:r>
            <a:r>
              <a:rPr lang="en-US" sz="2400" b="1" dirty="0"/>
              <a:t>1000</a:t>
            </a:r>
            <a:r>
              <a:rPr lang="en-US" sz="2400" dirty="0"/>
              <a:t> time slots</a:t>
            </a:r>
            <a:r>
              <a:rPr lang="en-US" sz="2400" dirty="0" smtClean="0"/>
              <a:t>.</a:t>
            </a:r>
            <a:endParaRPr lang="zh-CN" altLang="en-US" sz="2400" dirty="0" smtClean="0"/>
          </a:p>
          <a:p>
            <a:endParaRPr lang="zh-CN" altLang="en-US" sz="2400" dirty="0"/>
          </a:p>
          <a:p>
            <a:r>
              <a:rPr lang="en-US" sz="2400" dirty="0" smtClean="0"/>
              <a:t>In </a:t>
            </a:r>
            <a:r>
              <a:rPr lang="en-US" sz="2400" dirty="0"/>
              <a:t>every time slot, Classic Market processes the orders launched by </a:t>
            </a:r>
            <a:r>
              <a:rPr lang="en-US" sz="2400" b="1" dirty="0"/>
              <a:t>N</a:t>
            </a:r>
            <a:r>
              <a:rPr lang="en-US" sz="2400" dirty="0"/>
              <a:t> customers by managing the order list in the market. </a:t>
            </a:r>
            <a:endParaRPr lang="zh-CN" altLang="en-US" sz="2400" dirty="0" smtClean="0"/>
          </a:p>
          <a:p>
            <a:endParaRPr lang="zh-CN" altLang="en-US" sz="2400" dirty="0"/>
          </a:p>
          <a:p>
            <a:r>
              <a:rPr lang="en-US" altLang="zh-CN" sz="2400" b="1" dirty="0" smtClean="0"/>
              <a:t>Valuation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Making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-&gt;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Transaction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Launching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-&gt;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Transaction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Processing</a:t>
            </a:r>
            <a:endParaRPr lang="en-US" sz="2400" b="1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7154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Valuation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Making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Classic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06292" y="2298000"/>
            <a:ext cx="9520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valuation making in Classic Market is similar with </a:t>
            </a:r>
            <a:r>
              <a:rPr lang="en-US" sz="2400" dirty="0" err="1"/>
              <a:t>Bancor</a:t>
            </a:r>
            <a:r>
              <a:rPr lang="en-US" sz="2400" dirty="0"/>
              <a:t> Market.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However, since smart tokens in classic market are not created or destroyed, the price of the smart </a:t>
            </a:r>
            <a:r>
              <a:rPr lang="en-US" sz="2400" dirty="0" smtClean="0"/>
              <a:t>token is </a:t>
            </a:r>
            <a:r>
              <a:rPr lang="en-US" sz="2400" dirty="0"/>
              <a:t>a constant. </a:t>
            </a:r>
            <a:endParaRPr lang="zh-CN" alt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2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5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Transaction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Generating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Classic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70212" y="1129556"/>
            <a:ext cx="9520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1~4 </a:t>
            </a:r>
            <a:r>
              <a:rPr lang="en-US" altLang="zh-CN" sz="2400" dirty="0" smtClean="0"/>
              <a:t>stipulations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are </a:t>
            </a:r>
            <a:r>
              <a:rPr lang="en-US" sz="2400" dirty="0"/>
              <a:t>similar with </a:t>
            </a:r>
            <a:r>
              <a:rPr lang="en-US" sz="2400" dirty="0" err="1"/>
              <a:t>Bancor</a:t>
            </a:r>
            <a:r>
              <a:rPr lang="en-US" sz="2400" dirty="0"/>
              <a:t> Market.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21498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0212" y="1914823"/>
            <a:ext cx="97715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r>
              <a:rPr lang="en-US" sz="2400" dirty="0" smtClean="0"/>
              <a:t>.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customer </a:t>
            </a:r>
            <a:r>
              <a:rPr lang="en-US" sz="2400" dirty="0"/>
              <a:t>will not launch new order if his order has not been fulfilled.</a:t>
            </a:r>
          </a:p>
          <a:p>
            <a:endParaRPr lang="zh-CN" altLang="en-US" sz="2400" dirty="0" smtClean="0"/>
          </a:p>
          <a:p>
            <a:pPr>
              <a:spcAft>
                <a:spcPts val="0"/>
              </a:spcAf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For instance, in a certain time slot, a customer launches a sell order at valuation 5 ETH to sell all of his 200 smart tokens. </a:t>
            </a:r>
            <a:endParaRPr lang="zh-CN" alt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However, in the next time slot, he finds that only 120 smart tokens have been sold. Therefore, he will not launch new order and continue to wait for his 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remained 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80 smart tokens being sold at valuation 5 ETH.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In the end of simulation, i.e., 1000 time slots have passed, if this transaction order is still unfinished in market, we say this order should be </a:t>
            </a:r>
            <a:r>
              <a:rPr lang="en-US" sz="2400" dirty="0" smtClean="0">
                <a:effectLst/>
                <a:highlight>
                  <a:srgbClr val="FFFF00"/>
                </a:highlight>
                <a:latin typeface="Calibri" charset="0"/>
                <a:ea typeface="ＭＳ 明朝" charset="-128"/>
                <a:cs typeface="Times New Roman" charset="0"/>
              </a:rPr>
              <a:t>canceled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46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5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Transaction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Processing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Classic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68823" y="1706171"/>
            <a:ext cx="952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Classic Market manages an order list to process all transaction orders launched by customers.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9718" y="621498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8823" y="3085998"/>
            <a:ext cx="9170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short, all transaction orders from customers will be separated into two </a:t>
            </a:r>
            <a:r>
              <a:rPr lang="en-US" sz="2400" dirty="0" smtClean="0"/>
              <a:t>sub-list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, </a:t>
            </a:r>
            <a:r>
              <a:rPr lang="en-US" sz="2400" dirty="0"/>
              <a:t>named as sell list and buy list. In each list, orders will be sorted by the valuation of these orders.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40" y="4208583"/>
            <a:ext cx="28448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55" y="4208583"/>
            <a:ext cx="2692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15" y="1377461"/>
            <a:ext cx="27432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84" y="1377461"/>
            <a:ext cx="2921000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01" y="1377461"/>
            <a:ext cx="26416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00" y="6025241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219200" y="50025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Transaction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Processing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Classic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59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5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Transaction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Processing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Classic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21498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24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68823" y="1418563"/>
            <a:ext cx="9170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Both Partially Failed orders and Totally Failed orders will be remained in order list and expect in </a:t>
            </a:r>
            <a:r>
              <a:rPr lang="en-US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next</a:t>
            </a:r>
            <a:r>
              <a:rPr lang="en-US" sz="2400" dirty="0" smtClean="0"/>
              <a:t> </a:t>
            </a:r>
            <a:r>
              <a:rPr lang="en-US" sz="2400" dirty="0"/>
              <a:t>time slot they can be finished.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However, if these orders </a:t>
            </a:r>
            <a:r>
              <a:rPr lang="en-US" altLang="zh-CN" sz="2400" dirty="0" smtClean="0"/>
              <a:t>are</a:t>
            </a:r>
            <a:r>
              <a:rPr lang="en-US" sz="2400" dirty="0" smtClean="0"/>
              <a:t> never </a:t>
            </a:r>
            <a:r>
              <a:rPr lang="en-US" sz="2400" dirty="0"/>
              <a:t>finished -- after 1000 time slot, they still are </a:t>
            </a:r>
            <a:r>
              <a:rPr lang="en-US" sz="2400" dirty="0" smtClean="0"/>
              <a:t>in </a:t>
            </a:r>
            <a:r>
              <a:rPr lang="en-US" sz="2400" dirty="0"/>
              <a:t>the market, we then say these orders should be canceled.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Thus, we calculate the </a:t>
            </a:r>
            <a:r>
              <a:rPr lang="en-US" sz="2400" b="1" dirty="0" smtClean="0"/>
              <a:t>cancellation </a:t>
            </a:r>
            <a:r>
              <a:rPr lang="en-US" sz="2400" b="1" dirty="0"/>
              <a:t>rate</a:t>
            </a:r>
            <a:r>
              <a:rPr lang="en-US" sz="2400" dirty="0"/>
              <a:t> by</a:t>
            </a:r>
            <a:r>
              <a:rPr lang="en-US" sz="2400" dirty="0" smtClean="0"/>
              <a:t>:</a:t>
            </a:r>
            <a:endParaRPr lang="zh-CN" altLang="en-US" sz="2400" dirty="0" smtClean="0"/>
          </a:p>
          <a:p>
            <a:r>
              <a:rPr lang="en-US" sz="2400" dirty="0" smtClean="0"/>
              <a:t> 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# </a:t>
            </a:r>
            <a:r>
              <a:rPr lang="en-US" sz="2400" dirty="0"/>
              <a:t>of orders remained in market / # of all launched orders</a:t>
            </a:r>
            <a:r>
              <a:rPr lang="en-US" sz="2400" dirty="0" smtClean="0"/>
              <a:t>.</a:t>
            </a:r>
            <a:endParaRPr lang="zh-CN" alt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9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412" y="579450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Comparison Between </a:t>
            </a:r>
            <a:r>
              <a:rPr lang="en-US" sz="2800" dirty="0" err="1"/>
              <a:t>Bancor</a:t>
            </a:r>
            <a:r>
              <a:rPr lang="en-US" sz="2800" dirty="0"/>
              <a:t> and Classic's </a:t>
            </a:r>
            <a:r>
              <a:rPr lang="en-US" sz="2800" dirty="0" smtClean="0"/>
              <a:t>Cancel</a:t>
            </a:r>
            <a:r>
              <a:rPr lang="en-US" altLang="zh-CN" sz="2800" dirty="0" smtClean="0"/>
              <a:t>lation</a:t>
            </a:r>
            <a:r>
              <a:rPr lang="en-US" sz="2800" dirty="0" smtClean="0"/>
              <a:t> </a:t>
            </a:r>
            <a:r>
              <a:rPr lang="en-US" sz="2800" dirty="0"/>
              <a:t>Rate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25</a:t>
            </a:r>
            <a:endParaRPr lang="zh-CN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65412" y="1745610"/>
            <a:ext cx="10429137" cy="2954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review of </a:t>
            </a:r>
            <a:r>
              <a:rPr lang="en-US" sz="2400" dirty="0" smtClean="0"/>
              <a:t>Cancellation </a:t>
            </a:r>
            <a:r>
              <a:rPr lang="en-US" sz="2400" dirty="0"/>
              <a:t>Rate: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Bancor</a:t>
            </a:r>
            <a:r>
              <a:rPr lang="en-US" sz="2400" dirty="0"/>
              <a:t>:</a:t>
            </a:r>
          </a:p>
          <a:p>
            <a:r>
              <a:rPr lang="en-US" sz="2400" dirty="0"/>
              <a:t>	Why: The price of smart token cannot meet customer's valuation in order.</a:t>
            </a:r>
          </a:p>
          <a:p>
            <a:r>
              <a:rPr lang="en-US" sz="2400" dirty="0"/>
              <a:t>	Cal:  </a:t>
            </a:r>
            <a:r>
              <a:rPr lang="en-US" sz="2400" dirty="0" smtClean="0"/>
              <a:t>cancel</a:t>
            </a:r>
            <a:r>
              <a:rPr lang="en-US" altLang="zh-CN" sz="2400" dirty="0" smtClean="0"/>
              <a:t>lation</a:t>
            </a:r>
            <a:r>
              <a:rPr lang="en-US" sz="2400" dirty="0" smtClean="0"/>
              <a:t> </a:t>
            </a:r>
            <a:r>
              <a:rPr lang="en-US" sz="2400" dirty="0"/>
              <a:t>rate = # of all canceled orders / # of all launched orders</a:t>
            </a:r>
          </a:p>
          <a:p>
            <a:r>
              <a:rPr lang="en-US" sz="2400" dirty="0"/>
              <a:t>In Classic: </a:t>
            </a:r>
          </a:p>
          <a:p>
            <a:r>
              <a:rPr lang="en-US" sz="2400" dirty="0"/>
              <a:t>	Why: Customer's order cannot be finished before the end of simulation.</a:t>
            </a:r>
          </a:p>
          <a:p>
            <a:r>
              <a:rPr lang="en-US" sz="2400" dirty="0"/>
              <a:t>	Cal:  </a:t>
            </a:r>
            <a:r>
              <a:rPr lang="en-US" sz="2400" dirty="0" smtClean="0"/>
              <a:t>cancel</a:t>
            </a:r>
            <a:r>
              <a:rPr lang="en-US" altLang="zh-CN" sz="2400" dirty="0" smtClean="0"/>
              <a:t>lation</a:t>
            </a:r>
            <a:r>
              <a:rPr lang="en-US" sz="2400" dirty="0" smtClean="0"/>
              <a:t> </a:t>
            </a:r>
            <a:r>
              <a:rPr lang="en-US" sz="2400" dirty="0"/>
              <a:t>rate = # of </a:t>
            </a:r>
            <a:r>
              <a:rPr lang="en-US" sz="2400" dirty="0"/>
              <a:t>all unfinished orders / </a:t>
            </a:r>
            <a:r>
              <a:rPr lang="en-US" sz="2400" dirty="0"/>
              <a:t># of all launched orders.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26</a:t>
            </a:r>
            <a:endParaRPr lang="zh-CN" alt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Comparison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between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Bancor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when sig changes: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351720" y="2506529"/>
            <a:ext cx="16056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 </a:t>
            </a:r>
            <a:r>
              <a:rPr lang="en-US" sz="2400" dirty="0"/>
              <a:t>= 50, </a:t>
            </a:r>
            <a:endParaRPr lang="en-US" sz="2400" dirty="0" smtClean="0"/>
          </a:p>
          <a:p>
            <a:r>
              <a:rPr lang="en-US" sz="2400" dirty="0" smtClean="0"/>
              <a:t>R </a:t>
            </a:r>
            <a:r>
              <a:rPr lang="en-US" sz="2400" dirty="0"/>
              <a:t>= 2.0, </a:t>
            </a:r>
            <a:endParaRPr lang="en-US" sz="2400" dirty="0" smtClean="0"/>
          </a:p>
          <a:p>
            <a:r>
              <a:rPr lang="en-US" sz="2400" dirty="0" smtClean="0"/>
              <a:t>N=1000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sig changes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43" y="1298306"/>
            <a:ext cx="67691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27</a:t>
            </a:r>
            <a:endParaRPr lang="zh-CN" alt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738216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Comparison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between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Bancor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when sig changes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(log):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351720" y="2506529"/>
            <a:ext cx="16056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 </a:t>
            </a:r>
            <a:r>
              <a:rPr lang="en-US" sz="2400" dirty="0"/>
              <a:t>= 50, </a:t>
            </a:r>
            <a:endParaRPr lang="en-US" sz="2400" dirty="0" smtClean="0"/>
          </a:p>
          <a:p>
            <a:r>
              <a:rPr lang="en-US" sz="2400" dirty="0" smtClean="0"/>
              <a:t>R </a:t>
            </a:r>
            <a:r>
              <a:rPr lang="en-US" sz="2400" dirty="0"/>
              <a:t>= 2.0, </a:t>
            </a:r>
            <a:endParaRPr lang="en-US" sz="2400" dirty="0" smtClean="0"/>
          </a:p>
          <a:p>
            <a:r>
              <a:rPr lang="en-US" sz="2400" dirty="0" smtClean="0"/>
              <a:t>N=1000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sig changes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82" y="1350945"/>
            <a:ext cx="5772258" cy="49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28</a:t>
            </a:r>
            <a:endParaRPr lang="zh-CN" alt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Comparison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between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Bancor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when sig changes: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48910" y="1580826"/>
            <a:ext cx="107430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reason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cancellation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is:</a:t>
            </a:r>
            <a:endParaRPr lang="zh-CN" altLang="en-US" sz="2000" dirty="0" smtClean="0"/>
          </a:p>
          <a:p>
            <a:r>
              <a:rPr lang="zh-CN" altLang="en-US" sz="2000" dirty="0" smtClean="0"/>
              <a:t> </a:t>
            </a:r>
            <a:r>
              <a:rPr lang="en-US" altLang="zh-CN" sz="2000" dirty="0"/>
              <a:t>u</a:t>
            </a:r>
            <a:r>
              <a:rPr lang="en-US" altLang="zh-CN" sz="2000" dirty="0" smtClean="0"/>
              <a:t>nder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small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sigma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0.001,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0.005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every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customer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almost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valuation.</a:t>
            </a:r>
            <a:endParaRPr lang="zh-CN" altLang="en-US" sz="2000" dirty="0" smtClean="0"/>
          </a:p>
          <a:p>
            <a:endParaRPr lang="zh-CN" altLang="en-US" sz="2000" dirty="0"/>
          </a:p>
          <a:p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instance,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every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price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smart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ETH.</a:t>
            </a:r>
            <a:r>
              <a:rPr lang="zh-CN" altLang="en-US" sz="2000" dirty="0" smtClean="0"/>
              <a:t> </a:t>
            </a:r>
          </a:p>
          <a:p>
            <a:r>
              <a:rPr lang="en-US" altLang="zh-CN" sz="2000" dirty="0" smtClean="0"/>
              <a:t>Due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simulating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rules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–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“larger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buy,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smaller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sell”,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every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customer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wants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smart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tokens.</a:t>
            </a:r>
            <a:endParaRPr lang="zh-CN" altLang="en-US" sz="2000" dirty="0"/>
          </a:p>
          <a:p>
            <a:r>
              <a:rPr lang="en-US" altLang="zh-CN" sz="2000" dirty="0" smtClean="0"/>
              <a:t>Then,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customers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stuck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market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matched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orders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market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release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their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launched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orders.</a:t>
            </a:r>
            <a:endParaRPr lang="zh-CN" altLang="en-US" sz="2000" dirty="0" smtClean="0"/>
          </a:p>
          <a:p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case,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problem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“Co-incidence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Double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wants”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does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exist.</a:t>
            </a:r>
            <a:endParaRPr lang="zh-CN" altLang="en-US" sz="2000" dirty="0" smtClean="0"/>
          </a:p>
          <a:p>
            <a:endParaRPr lang="zh-CN" altLang="en-US" sz="2000" dirty="0"/>
          </a:p>
          <a:p>
            <a:r>
              <a:rPr lang="en-US" altLang="zh-CN" sz="2000" dirty="0" smtClean="0"/>
              <a:t>However,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sigma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large,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instance.</a:t>
            </a:r>
            <a:r>
              <a:rPr lang="zh-CN" altLang="en-US" sz="2000" dirty="0" smtClean="0"/>
              <a:t> </a:t>
            </a:r>
          </a:p>
          <a:p>
            <a:r>
              <a:rPr lang="en-US" altLang="zh-CN" sz="2000" dirty="0" smtClean="0"/>
              <a:t>When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price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smart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ETH,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customers’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valuations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ETH,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18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ETH,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29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etc.</a:t>
            </a:r>
            <a:endParaRPr lang="zh-CN" altLang="en-US" sz="2000" dirty="0" smtClean="0"/>
          </a:p>
          <a:p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case,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always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buyers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sellers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market.</a:t>
            </a:r>
            <a:r>
              <a:rPr lang="zh-CN" altLang="en-US" sz="2000" dirty="0" smtClean="0"/>
              <a:t> </a:t>
            </a:r>
          </a:p>
          <a:p>
            <a:r>
              <a:rPr lang="en-US" altLang="zh-CN" sz="2000" dirty="0" smtClean="0"/>
              <a:t>Therefore,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cancellation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classic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market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69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7154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 smtClean="0"/>
              <a:t>Bancor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Market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10871" y="2043950"/>
            <a:ext cx="98611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whole simulating time is comprised of </a:t>
            </a:r>
            <a:r>
              <a:rPr lang="en-US" sz="2400" b="1" dirty="0"/>
              <a:t>1000</a:t>
            </a:r>
            <a:r>
              <a:rPr lang="en-US" sz="2400" dirty="0"/>
              <a:t> time slots</a:t>
            </a:r>
            <a:r>
              <a:rPr lang="en-US" sz="2400" dirty="0" smtClean="0"/>
              <a:t>.</a:t>
            </a:r>
            <a:endParaRPr lang="zh-CN" altLang="en-US" sz="2400" dirty="0" smtClean="0"/>
          </a:p>
          <a:p>
            <a:endParaRPr lang="zh-CN" altLang="en-US" sz="2400" dirty="0"/>
          </a:p>
          <a:p>
            <a:r>
              <a:rPr lang="en-US" sz="2400" dirty="0" smtClean="0"/>
              <a:t>In </a:t>
            </a:r>
            <a:r>
              <a:rPr lang="en-US" sz="2400" dirty="0"/>
              <a:t>every time slot, </a:t>
            </a:r>
            <a:r>
              <a:rPr lang="en-US" sz="2400" dirty="0" err="1"/>
              <a:t>Bancor</a:t>
            </a:r>
            <a:r>
              <a:rPr lang="en-US" sz="2400" dirty="0"/>
              <a:t> Market processes orders launched by </a:t>
            </a:r>
            <a:r>
              <a:rPr lang="en-US" sz="2400" b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customers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endParaRPr lang="zh-CN" altLang="en-US" sz="2400" dirty="0"/>
          </a:p>
          <a:p>
            <a:r>
              <a:rPr lang="en-US" altLang="zh-CN" sz="2400" b="1" dirty="0" smtClean="0"/>
              <a:t>Valuation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Making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-&gt;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Transaction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Launching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-&gt;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Transaction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Processing</a:t>
            </a:r>
            <a:endParaRPr lang="en-US" sz="2400" b="1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29</a:t>
            </a:r>
            <a:endParaRPr lang="zh-CN" alt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19200" y="560515"/>
            <a:ext cx="10497519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Comparison</a:t>
            </a:r>
            <a:r>
              <a:rPr lang="zh-CN" altLang="en-US" sz="2800" dirty="0"/>
              <a:t> </a:t>
            </a:r>
            <a:r>
              <a:rPr lang="en-US" altLang="zh-CN" sz="2800" dirty="0"/>
              <a:t>between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Bancor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Classic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when 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changes: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26256" y="2553023"/>
            <a:ext cx="1538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 </a:t>
            </a:r>
            <a:r>
              <a:rPr lang="en-US" sz="2400" dirty="0"/>
              <a:t>= 50, </a:t>
            </a:r>
            <a:endParaRPr lang="en-US" sz="2400" dirty="0" smtClean="0"/>
          </a:p>
          <a:p>
            <a:r>
              <a:rPr lang="en-US" sz="2400" dirty="0" smtClean="0"/>
              <a:t>R </a:t>
            </a:r>
            <a:r>
              <a:rPr lang="en-US" sz="2400" dirty="0"/>
              <a:t>= 2.0, </a:t>
            </a:r>
            <a:endParaRPr lang="en-US" sz="2400" dirty="0" smtClean="0"/>
          </a:p>
          <a:p>
            <a:r>
              <a:rPr lang="en-US" sz="2400" dirty="0" smtClean="0"/>
              <a:t>N changes </a:t>
            </a:r>
          </a:p>
          <a:p>
            <a:r>
              <a:rPr lang="en-US" sz="2400" dirty="0" smtClean="0"/>
              <a:t>sig = </a:t>
            </a:r>
            <a:r>
              <a:rPr lang="en-US" altLang="zh-CN" sz="2400" dirty="0" smtClean="0"/>
              <a:t>1</a:t>
            </a:r>
            <a:r>
              <a:rPr lang="en-US" sz="2400" dirty="0" smtClean="0"/>
              <a:t>.0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66" y="1341141"/>
            <a:ext cx="68453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560515"/>
            <a:ext cx="10497519" cy="5593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Explanation of </a:t>
            </a:r>
            <a:r>
              <a:rPr lang="en-US" b="1" dirty="0"/>
              <a:t>higher customer </a:t>
            </a:r>
            <a:r>
              <a:rPr lang="en-US" b="1" dirty="0" smtClean="0"/>
              <a:t>number, lower </a:t>
            </a:r>
            <a:r>
              <a:rPr lang="en-US" b="1" dirty="0"/>
              <a:t>cancellation rate in classic market 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instance, there are only 2 customers in the classic market.</a:t>
            </a:r>
          </a:p>
          <a:p>
            <a:pPr marL="0" indent="0">
              <a:buNone/>
            </a:pPr>
            <a:r>
              <a:rPr lang="en-US" dirty="0"/>
              <a:t>If the current price of smart token is 20 ETH and they based on mean valuation 20 ETH to generate valuations, the probability they both generate buy order is 0.5^2.</a:t>
            </a:r>
          </a:p>
          <a:p>
            <a:pPr marL="0" indent="0">
              <a:buNone/>
            </a:pPr>
            <a:r>
              <a:rPr lang="en-US" dirty="0"/>
              <a:t>Similarly, the probability they both generate sell order is 0.5^2.</a:t>
            </a:r>
          </a:p>
          <a:p>
            <a:pPr marL="0" indent="0">
              <a:buNone/>
            </a:pPr>
            <a:r>
              <a:rPr lang="en-US" dirty="0"/>
              <a:t>Therefore, the probability of the situation that the market is locked is  2 * 0.5^2 = </a:t>
            </a:r>
            <a:r>
              <a:rPr lang="en-US" b="1" dirty="0">
                <a:solidFill>
                  <a:srgbClr val="FF0000"/>
                </a:solidFill>
              </a:rPr>
              <a:t>0.5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However, when there are 200 customers in market, the probability of being locked is 2 * 0.5 ^</a:t>
            </a:r>
            <a:r>
              <a:rPr lang="en-US" dirty="0" smtClean="0"/>
              <a:t>200  =  </a:t>
            </a:r>
            <a:r>
              <a:rPr lang="en-US" b="1" dirty="0" smtClean="0">
                <a:solidFill>
                  <a:srgbClr val="FF0000"/>
                </a:solidFill>
              </a:rPr>
              <a:t>0.5 ^ 199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&lt;&lt; </a:t>
            </a:r>
            <a:r>
              <a:rPr lang="en-US" b="1" dirty="0" smtClean="0">
                <a:solidFill>
                  <a:srgbClr val="FF0000"/>
                </a:solidFill>
              </a:rPr>
              <a:t>0.5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is why with higher customer number, the cancellation rate in classic market can be lower.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Actually, since customers might based on 18 ETH, 22 ETH </a:t>
            </a:r>
            <a:r>
              <a:rPr lang="is-IS" dirty="0"/>
              <a:t>… as mean valuation to generate valuations, </a:t>
            </a:r>
            <a:r>
              <a:rPr lang="is-IS" dirty="0" smtClean="0"/>
              <a:t>the </a:t>
            </a:r>
            <a:r>
              <a:rPr lang="is-IS" dirty="0"/>
              <a:t>probability in 2 customers’ case could be 0.9^2 + 0.1^2 =</a:t>
            </a:r>
            <a:r>
              <a:rPr lang="is-IS" b="1" dirty="0">
                <a:solidFill>
                  <a:srgbClr val="FF0000"/>
                </a:solidFill>
              </a:rPr>
              <a:t>0.811</a:t>
            </a:r>
            <a:r>
              <a:rPr lang="is-IS" dirty="0">
                <a:solidFill>
                  <a:srgbClr val="FF0000"/>
                </a:solidFill>
              </a:rPr>
              <a:t> </a:t>
            </a:r>
            <a:r>
              <a:rPr lang="is-IS" dirty="0"/>
              <a:t>&gt; </a:t>
            </a:r>
            <a:r>
              <a:rPr lang="is-IS" b="1" dirty="0">
                <a:solidFill>
                  <a:srgbClr val="FF0000"/>
                </a:solidFill>
              </a:rPr>
              <a:t>0.5</a:t>
            </a:r>
            <a:r>
              <a:rPr lang="is-I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That is the reason why when the customer number is small, the cancellation rate in classic market can be such high (about 80%).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6942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31</a:t>
            </a:r>
            <a:endParaRPr lang="zh-CN" alt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Comparison</a:t>
            </a:r>
            <a:r>
              <a:rPr lang="zh-CN" altLang="en-US" sz="2800" dirty="0"/>
              <a:t> </a:t>
            </a:r>
            <a:r>
              <a:rPr lang="en-US" altLang="zh-CN" sz="2800" dirty="0"/>
              <a:t>between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Bancor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Classic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when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changes: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26256" y="2553023"/>
            <a:ext cx="15672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 changes, </a:t>
            </a:r>
          </a:p>
          <a:p>
            <a:r>
              <a:rPr lang="en-US" sz="2400" dirty="0" smtClean="0"/>
              <a:t>R </a:t>
            </a:r>
            <a:r>
              <a:rPr lang="en-US" sz="2400" dirty="0"/>
              <a:t>= 2.0, </a:t>
            </a:r>
            <a:endParaRPr lang="en-US" sz="2400" dirty="0" smtClean="0"/>
          </a:p>
          <a:p>
            <a:r>
              <a:rPr lang="en-US" sz="2400" dirty="0" smtClean="0"/>
              <a:t>N = 1000 </a:t>
            </a:r>
          </a:p>
          <a:p>
            <a:r>
              <a:rPr lang="en-US" sz="2400" dirty="0" smtClean="0"/>
              <a:t>sig = </a:t>
            </a:r>
            <a:r>
              <a:rPr lang="en-US" altLang="zh-CN" sz="2400" dirty="0" smtClean="0"/>
              <a:t>1</a:t>
            </a:r>
            <a:r>
              <a:rPr lang="en-US" sz="2400" dirty="0" smtClean="0"/>
              <a:t>.0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61" y="1418633"/>
            <a:ext cx="66421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32</a:t>
            </a:r>
            <a:endParaRPr lang="zh-CN" altLang="en-US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219200" y="6690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Comparison</a:t>
            </a:r>
            <a:r>
              <a:rPr lang="zh-CN" altLang="en-US" sz="2800" dirty="0"/>
              <a:t> </a:t>
            </a:r>
            <a:r>
              <a:rPr lang="en-US" altLang="zh-CN" sz="2800" dirty="0"/>
              <a:t>between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Bancor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Classic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when 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changes: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26256" y="2553023"/>
            <a:ext cx="1583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 = 50, </a:t>
            </a:r>
          </a:p>
          <a:p>
            <a:r>
              <a:rPr lang="en-US" sz="2400" dirty="0" smtClean="0"/>
              <a:t>R changes, </a:t>
            </a:r>
          </a:p>
          <a:p>
            <a:r>
              <a:rPr lang="en-US" sz="2400" dirty="0" smtClean="0"/>
              <a:t>N = 1000 </a:t>
            </a:r>
          </a:p>
          <a:p>
            <a:r>
              <a:rPr lang="en-US" sz="2400" dirty="0" smtClean="0"/>
              <a:t>sig = </a:t>
            </a:r>
            <a:r>
              <a:rPr lang="en-US" altLang="zh-CN" sz="2400" dirty="0" smtClean="0"/>
              <a:t>1</a:t>
            </a:r>
            <a:r>
              <a:rPr lang="en-US" sz="2400" dirty="0" smtClean="0"/>
              <a:t>.0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43" y="1298306"/>
            <a:ext cx="66675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560515"/>
            <a:ext cx="10497519" cy="5593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Explanation of </a:t>
            </a:r>
            <a:r>
              <a:rPr lang="en-US" b="1" dirty="0"/>
              <a:t>higher </a:t>
            </a:r>
            <a:r>
              <a:rPr lang="en-US" b="1" dirty="0" smtClean="0"/>
              <a:t>R, higher </a:t>
            </a:r>
            <a:r>
              <a:rPr lang="en-US" b="1" dirty="0"/>
              <a:t>cancellation rate in classic market 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instance, there are </a:t>
            </a:r>
            <a:r>
              <a:rPr lang="en-US" dirty="0" smtClean="0"/>
              <a:t>2 </a:t>
            </a:r>
            <a:r>
              <a:rPr lang="en-US" dirty="0"/>
              <a:t>customers in the classic market.</a:t>
            </a:r>
          </a:p>
          <a:p>
            <a:pPr marL="0" indent="0">
              <a:buNone/>
            </a:pPr>
            <a:r>
              <a:rPr lang="en-US" dirty="0"/>
              <a:t>If the current price of smart token is 20 ETH and </a:t>
            </a:r>
            <a:r>
              <a:rPr lang="en-US" dirty="0" smtClean="0"/>
              <a:t>R is 1,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ustomers are likely </a:t>
            </a:r>
            <a:r>
              <a:rPr lang="en-US" dirty="0"/>
              <a:t>based on mean valuation 2</a:t>
            </a:r>
            <a:r>
              <a:rPr lang="en-US" dirty="0" smtClean="0"/>
              <a:t>0 </a:t>
            </a:r>
            <a:r>
              <a:rPr lang="en-US" dirty="0"/>
              <a:t>ETH to generate </a:t>
            </a:r>
            <a:r>
              <a:rPr lang="en-US" dirty="0" smtClean="0"/>
              <a:t>valuations, </a:t>
            </a:r>
            <a:r>
              <a:rPr lang="en-US" dirty="0"/>
              <a:t>the probability of the situation that the market is locked is  </a:t>
            </a:r>
            <a:r>
              <a:rPr lang="en-US" dirty="0" smtClean="0"/>
              <a:t>2*0.5^2 = </a:t>
            </a:r>
            <a:r>
              <a:rPr lang="en-US" dirty="0" smtClean="0">
                <a:solidFill>
                  <a:srgbClr val="FF0000"/>
                </a:solidFill>
              </a:rPr>
              <a:t>0.5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However, when </a:t>
            </a:r>
            <a:r>
              <a:rPr lang="en-US" dirty="0" smtClean="0"/>
              <a:t>R is high, customers are likely based on mean valuation 16 ETH, 24 ETH, </a:t>
            </a:r>
            <a:r>
              <a:rPr lang="is-IS" dirty="0" smtClean="0"/>
              <a:t>… to generate their valuations, the probability of being locked might be </a:t>
            </a:r>
            <a:r>
              <a:rPr lang="is-IS" dirty="0" smtClean="0">
                <a:solidFill>
                  <a:srgbClr val="FF0000"/>
                </a:solidFill>
              </a:rPr>
              <a:t>a^2 +(1-a)^2</a:t>
            </a:r>
            <a:r>
              <a:rPr lang="is-IS" dirty="0" smtClean="0"/>
              <a:t>,           a != 0.5 and 0 &lt; a &lt; 1.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mathematic, 0.5 &lt; </a:t>
            </a:r>
            <a:r>
              <a:rPr lang="is-IS" dirty="0"/>
              <a:t>a^2 +(1-a)^</a:t>
            </a:r>
            <a:r>
              <a:rPr lang="is-IS" dirty="0" smtClean="0"/>
              <a:t>2.</a:t>
            </a:r>
          </a:p>
          <a:p>
            <a:pPr marL="0" indent="0">
              <a:buNone/>
            </a:pPr>
            <a:r>
              <a:rPr lang="is-IS" dirty="0" smtClean="0"/>
              <a:t>Therefore, with higher R, higher the cancellation rate in classic market is.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7294" y="629859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33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0788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5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Summary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990729" y="621679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34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19200" y="1323152"/>
            <a:ext cx="102735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err="1" smtClean="0"/>
              <a:t>Silde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11: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market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craze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market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crisis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price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smart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bouncing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fiercely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between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epochs.</a:t>
            </a:r>
            <a:r>
              <a:rPr lang="en-US" sz="2400" dirty="0" smtClean="0">
                <a:effectLst/>
              </a:rPr>
              <a:t> </a:t>
            </a:r>
            <a:endParaRPr lang="zh-CN" altLang="en-US" sz="2400" dirty="0" smtClean="0">
              <a:effectLst/>
            </a:endParaRPr>
          </a:p>
          <a:p>
            <a:pPr marL="457200" indent="-457200">
              <a:buAutoNum type="arabicPeriod"/>
            </a:pPr>
            <a:endParaRPr lang="zh-CN" altLang="en-US" sz="2400" dirty="0" smtClean="0">
              <a:effectLst/>
            </a:endParaRPr>
          </a:p>
          <a:p>
            <a:pPr marL="457200" indent="-457200">
              <a:buAutoNum type="arabicPeriod"/>
            </a:pPr>
            <a:r>
              <a:rPr lang="en-US" altLang="zh-CN" sz="2400" dirty="0" err="1" smtClean="0"/>
              <a:t>Silde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14: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the order</a:t>
            </a:r>
            <a:r>
              <a:rPr lang="en-US" altLang="zh-CN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cancel rate in </a:t>
            </a:r>
            <a:r>
              <a:rPr lang="en-US" sz="2400" dirty="0" err="1"/>
              <a:t>Bancor</a:t>
            </a:r>
            <a:r>
              <a:rPr lang="en-US" sz="2400" dirty="0"/>
              <a:t> Market can be quite high -- reaching beyond </a:t>
            </a:r>
            <a:r>
              <a:rPr lang="en-US" altLang="zh-CN" sz="2400" dirty="0" smtClean="0"/>
              <a:t>20</a:t>
            </a:r>
            <a:r>
              <a:rPr lang="en-US" sz="2400" dirty="0" smtClean="0"/>
              <a:t>% </a:t>
            </a:r>
            <a:r>
              <a:rPr lang="en-US" sz="2400" dirty="0"/>
              <a:t>in several parameter settings, especially when </a:t>
            </a:r>
            <a:r>
              <a:rPr lang="en-US" sz="2400" dirty="0" smtClean="0"/>
              <a:t>customers’ </a:t>
            </a:r>
            <a:r>
              <a:rPr lang="en-US" sz="2400" dirty="0"/>
              <a:t>valuations are made tightly, i.e., sigma is </a:t>
            </a:r>
            <a:r>
              <a:rPr lang="en-US" sz="2400" dirty="0" smtClean="0"/>
              <a:t>small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customers’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large.</a:t>
            </a:r>
            <a:endParaRPr lang="zh-CN" altLang="en-US" sz="2400" dirty="0" smtClean="0">
              <a:effectLst/>
            </a:endParaRPr>
          </a:p>
          <a:p>
            <a:pPr marL="457200" indent="-457200">
              <a:buAutoNum type="arabicPeriod"/>
            </a:pPr>
            <a:endParaRPr lang="zh-CN" altLang="en-US" sz="2400" b="1" dirty="0" smtClean="0"/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/>
              <a:t>Slide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26:</a:t>
            </a:r>
            <a:r>
              <a:rPr lang="zh-CN" altLang="en-US" sz="2400" dirty="0" smtClean="0"/>
              <a:t> </a:t>
            </a:r>
            <a:r>
              <a:rPr lang="en-US" sz="2400" dirty="0"/>
              <a:t>The low classic </a:t>
            </a:r>
            <a:r>
              <a:rPr lang="en-US" sz="2400" dirty="0" smtClean="0"/>
              <a:t>cancel</a:t>
            </a:r>
            <a:r>
              <a:rPr lang="en-US" altLang="zh-CN" sz="2400" dirty="0" smtClean="0"/>
              <a:t>lation</a:t>
            </a:r>
            <a:r>
              <a:rPr lang="en-US" sz="2400" dirty="0" smtClean="0"/>
              <a:t> </a:t>
            </a:r>
            <a:r>
              <a:rPr lang="en-US" sz="2400" dirty="0"/>
              <a:t>rate in Figure </a:t>
            </a:r>
            <a:r>
              <a:rPr lang="en-US" sz="2400" dirty="0" smtClean="0"/>
              <a:t>indicates </a:t>
            </a:r>
            <a:r>
              <a:rPr lang="en-US" sz="2400" dirty="0"/>
              <a:t>the </a:t>
            </a:r>
            <a:r>
              <a:rPr lang="en-US" sz="2400" dirty="0" smtClean="0"/>
              <a:t>“co-incidence </a:t>
            </a:r>
            <a:r>
              <a:rPr lang="en-US" sz="2400" dirty="0"/>
              <a:t>of double </a:t>
            </a:r>
            <a:r>
              <a:rPr lang="en-US" sz="2400" dirty="0" smtClean="0"/>
              <a:t>wants” </a:t>
            </a:r>
            <a:r>
              <a:rPr lang="en-US" sz="2400" dirty="0"/>
              <a:t>might not be a problem in Classic </a:t>
            </a:r>
            <a:r>
              <a:rPr lang="en-US" sz="2400" dirty="0" smtClean="0"/>
              <a:t>Market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customers’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valuations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vary.</a:t>
            </a:r>
            <a:endParaRPr lang="en-US" sz="2400" dirty="0"/>
          </a:p>
          <a:p>
            <a:pPr marL="457200" indent="-457200">
              <a:buAutoNum type="arabicPeriod"/>
            </a:pPr>
            <a:endParaRPr lang="zh-CN" altLang="en-US" sz="2400" dirty="0" smtClean="0">
              <a:effectLst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effectLst/>
              </a:rPr>
              <a:t>Slide</a:t>
            </a:r>
            <a:r>
              <a:rPr lang="zh-CN" altLang="en-US" sz="2400" dirty="0" smtClean="0">
                <a:effectLst/>
              </a:rPr>
              <a:t> 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31</a:t>
            </a:r>
            <a:r>
              <a:rPr lang="en-US" altLang="zh-CN" sz="2400" dirty="0" smtClean="0">
                <a:effectLst/>
              </a:rPr>
              <a:t>:</a:t>
            </a:r>
            <a:r>
              <a:rPr lang="zh-CN" altLang="en-US" sz="2400" dirty="0" smtClean="0">
                <a:effectLst/>
              </a:rPr>
              <a:t> 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he cancel</a:t>
            </a:r>
            <a:r>
              <a:rPr lang="en-US" altLang="zh-CN" sz="2400" dirty="0" smtClean="0"/>
              <a:t>lation</a:t>
            </a:r>
            <a:r>
              <a:rPr lang="en-US" sz="2400" dirty="0" smtClean="0"/>
              <a:t> </a:t>
            </a:r>
            <a:r>
              <a:rPr lang="en-US" sz="2400" dirty="0"/>
              <a:t>rate in </a:t>
            </a:r>
            <a:r>
              <a:rPr lang="en-US" sz="2400" dirty="0" err="1"/>
              <a:t>Bancor</a:t>
            </a:r>
            <a:r>
              <a:rPr lang="en-US" sz="2400" dirty="0"/>
              <a:t> Market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cases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much </a:t>
            </a:r>
            <a:r>
              <a:rPr lang="en-US" sz="2400" dirty="0"/>
              <a:t>higher than in Classic Market.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5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Summary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214985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35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75012" y="2273410"/>
            <a:ext cx="9466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Recently, I have cleaned my code and added many comments. They are presented on:</a:t>
            </a:r>
          </a:p>
          <a:p>
            <a:r>
              <a:rPr lang="en-US" sz="2800" dirty="0"/>
              <a:t>	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Ohyoukillkenny</a:t>
            </a:r>
            <a:r>
              <a:rPr lang="en-US" sz="2800" dirty="0"/>
              <a:t>/</a:t>
            </a:r>
            <a:r>
              <a:rPr lang="en-US" sz="2800" dirty="0" err="1"/>
              <a:t>Bancor</a:t>
            </a:r>
            <a:r>
              <a:rPr lang="en-US" sz="2800" dirty="0"/>
              <a:t>-Simulator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557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660" y="298171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Proof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smaller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sigma,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higher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cancel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rate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131430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Annex 1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41177" y="4913601"/>
            <a:ext cx="900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en-US" sz="2400" dirty="0"/>
              <a:t>The Gaussian function in different sigma settings. Smaller the sigma is, steeper the Gaussian curve is.</a:t>
            </a:r>
          </a:p>
          <a:p>
            <a:r>
              <a:rPr lang="en-US" sz="2400" dirty="0"/>
              <a:t> </a:t>
            </a:r>
          </a:p>
        </p:txBody>
      </p:sp>
      <p:pic>
        <p:nvPicPr>
          <p:cNvPr id="7" name="Picture 6" descr="Bancor-WhitePaper/Figures/Normal_Distribution_PDF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29" y="981261"/>
            <a:ext cx="6940831" cy="4197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555" y="0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Proof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smaller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sigma,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higher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cancel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rate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883150" y="6131858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Annex 2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3644" y="5513765"/>
            <a:ext cx="9502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The black curve shows the valuation distribution with </a:t>
            </a: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sig1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, the red curve shows with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sig2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.  By</a:t>
            </a:r>
            <a:r>
              <a:rPr lang="zh-CN" alt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</a:t>
            </a:r>
            <a:r>
              <a:rPr lang="en-US" altLang="zh-CN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the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</a:t>
            </a:r>
            <a:r>
              <a:rPr lang="en-US" altLang="zh-CN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previous</a:t>
            </a:r>
            <a:r>
              <a:rPr lang="zh-CN" alt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</a:t>
            </a:r>
            <a:r>
              <a:rPr lang="en-US" altLang="zh-CN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slide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, we know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sig2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&gt; </a:t>
            </a: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sig1. 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The mean valuation is 2.</a:t>
            </a:r>
          </a:p>
          <a:p>
            <a:r>
              <a:rPr lang="en-US" sz="2400" dirty="0"/>
              <a:t> </a:t>
            </a:r>
          </a:p>
        </p:txBody>
      </p:sp>
      <p:pic>
        <p:nvPicPr>
          <p:cNvPr id="6" name="Picture 5" descr="WechatIMG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57" y="629303"/>
            <a:ext cx="7415698" cy="4794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73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83150" y="6131858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Annex 3</a:t>
            </a:r>
            <a:endParaRPr lang="zh-CN" altLang="en-US" dirty="0" smtClean="0"/>
          </a:p>
        </p:txBody>
      </p:sp>
      <p:pic>
        <p:nvPicPr>
          <p:cNvPr id="6" name="Picture 5" descr="WechatIMG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3" y="1006307"/>
            <a:ext cx="7415698" cy="47943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283386" y="1399884"/>
            <a:ext cx="3603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point 1 </a:t>
            </a:r>
            <a:r>
              <a:rPr lang="en-US" sz="2400" dirty="0" smtClean="0"/>
              <a:t>means </a:t>
            </a:r>
            <a:r>
              <a:rPr lang="en-US" sz="2400" dirty="0"/>
              <a:t>there are 100 customers making valuation as 3 ETH.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3385" y="2807871"/>
            <a:ext cx="36038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Thus, by doing a simple calculus, like small plot in the right-top corner </a:t>
            </a:r>
            <a:r>
              <a:rPr lang="en-US" sz="2400"/>
              <a:t>of </a:t>
            </a:r>
            <a:r>
              <a:rPr lang="en-US" sz="2400" smtClean="0"/>
              <a:t>Figure, </a:t>
            </a:r>
            <a:r>
              <a:rPr lang="en-US" sz="2400" dirty="0"/>
              <a:t>we know that the total area rounded up by x-axis and Gaussian curve is the total number of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220" y="374440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Valuation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Making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Bancor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21224" y="1003743"/>
            <a:ext cx="95205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beginning of every time slot, </a:t>
            </a:r>
            <a:r>
              <a:rPr lang="en-US" sz="2400" b="1" dirty="0"/>
              <a:t>N</a:t>
            </a:r>
            <a:r>
              <a:rPr lang="en-US" sz="2400" dirty="0"/>
              <a:t> customers will be announced about </a:t>
            </a:r>
            <a:r>
              <a:rPr lang="en-US" sz="2400" dirty="0" smtClean="0"/>
              <a:t>the price of smart token </a:t>
            </a:r>
            <a:r>
              <a:rPr lang="en-US" sz="2400" b="1" dirty="0" smtClean="0"/>
              <a:t>P.</a:t>
            </a:r>
          </a:p>
          <a:p>
            <a:endParaRPr lang="zh-CN" altLang="en-US" sz="2400" dirty="0"/>
          </a:p>
          <a:p>
            <a:r>
              <a:rPr lang="en-US" sz="2400" dirty="0"/>
              <a:t>Based on this price, </a:t>
            </a:r>
            <a:r>
              <a:rPr lang="en-US" sz="2400" dirty="0" smtClean="0"/>
              <a:t>the </a:t>
            </a:r>
            <a:r>
              <a:rPr lang="en-US" sz="2400" dirty="0"/>
              <a:t>market valuation of smart token per time </a:t>
            </a:r>
            <a:r>
              <a:rPr lang="en-US" sz="2400" dirty="0" smtClean="0"/>
              <a:t>epoch is generated </a:t>
            </a:r>
            <a:r>
              <a:rPr lang="en-US" sz="2400" dirty="0"/>
              <a:t>as </a:t>
            </a:r>
            <a:r>
              <a:rPr lang="en-US" sz="2400" b="1" dirty="0" err="1" smtClean="0"/>
              <a:t>Vtp</a:t>
            </a:r>
            <a:r>
              <a:rPr lang="en-US" sz="2400" dirty="0" smtClean="0"/>
              <a:t>. E.g. 20 ETH. (By </a:t>
            </a:r>
            <a:r>
              <a:rPr lang="en-US" sz="2400" dirty="0" smtClean="0">
                <a:solidFill>
                  <a:srgbClr val="FF0000"/>
                </a:solidFill>
              </a:rPr>
              <a:t>random pick</a:t>
            </a:r>
            <a:r>
              <a:rPr lang="en-US" sz="2400" dirty="0" smtClean="0"/>
              <a:t>)</a:t>
            </a:r>
          </a:p>
          <a:p>
            <a:endParaRPr lang="en-US" altLang="zh-CN" sz="2400" b="1" dirty="0"/>
          </a:p>
          <a:p>
            <a:r>
              <a:rPr lang="en-US" altLang="zh-CN" sz="2400" dirty="0" smtClean="0"/>
              <a:t>By </a:t>
            </a:r>
            <a:r>
              <a:rPr lang="en-US" altLang="zh-CN" sz="2400" b="1" dirty="0" err="1" smtClean="0"/>
              <a:t>Vtp</a:t>
            </a:r>
            <a:r>
              <a:rPr lang="en-US" altLang="zh-CN" sz="2400" dirty="0" smtClean="0"/>
              <a:t>, </a:t>
            </a:r>
            <a:r>
              <a:rPr lang="en-US" sz="2400" dirty="0" smtClean="0"/>
              <a:t>valuation in every time slot of this time </a:t>
            </a:r>
            <a:r>
              <a:rPr lang="en-US" sz="2400" dirty="0" smtClean="0"/>
              <a:t>epoch</a:t>
            </a:r>
            <a:r>
              <a:rPr lang="en-US" sz="2400" b="1" dirty="0" smtClean="0"/>
              <a:t> </a:t>
            </a:r>
            <a:r>
              <a:rPr lang="en-US" sz="2400" dirty="0" smtClean="0"/>
              <a:t>can be </a:t>
            </a:r>
            <a:r>
              <a:rPr lang="en-US" sz="2400" dirty="0" smtClean="0"/>
              <a:t>generated as </a:t>
            </a:r>
            <a:r>
              <a:rPr lang="en-US" sz="2400" b="1" dirty="0" smtClean="0"/>
              <a:t>Vt</a:t>
            </a:r>
            <a:r>
              <a:rPr lang="en-US" sz="2400" dirty="0" smtClean="0"/>
              <a:t>. </a:t>
            </a:r>
            <a:r>
              <a:rPr lang="en-US" sz="2400" dirty="0" smtClean="0"/>
              <a:t>E.g. </a:t>
            </a:r>
            <a:r>
              <a:rPr lang="en-US" sz="2400" dirty="0"/>
              <a:t>19.2, 21.4, 20.8, 19.5 </a:t>
            </a:r>
            <a:r>
              <a:rPr lang="is-IS" sz="2400" dirty="0" smtClean="0"/>
              <a:t>… (total number: </a:t>
            </a:r>
            <a:r>
              <a:rPr lang="is-IS" sz="2400" b="1" dirty="0" smtClean="0"/>
              <a:t>T</a:t>
            </a:r>
            <a:r>
              <a:rPr lang="is-IS" sz="2400" dirty="0" smtClean="0"/>
              <a:t>)</a:t>
            </a:r>
            <a:endParaRPr lang="is-IS" sz="2400" dirty="0" smtClean="0"/>
          </a:p>
          <a:p>
            <a:r>
              <a:rPr lang="is-IS" altLang="zh-CN" sz="2400" dirty="0"/>
              <a:t>	</a:t>
            </a:r>
            <a:r>
              <a:rPr lang="is-IS" altLang="zh-CN" sz="2400" dirty="0" smtClean="0"/>
              <a:t>-- </a:t>
            </a:r>
            <a:r>
              <a:rPr lang="en-US" sz="2400" dirty="0" err="1"/>
              <a:t>Vt_list</a:t>
            </a:r>
            <a:r>
              <a:rPr lang="en-US" sz="2400" dirty="0"/>
              <a:t> = </a:t>
            </a:r>
            <a:r>
              <a:rPr lang="en-US" sz="2400" dirty="0" err="1"/>
              <a:t>np.random.normal</a:t>
            </a:r>
            <a:r>
              <a:rPr lang="en-US" sz="2400" dirty="0"/>
              <a:t>(</a:t>
            </a:r>
            <a:r>
              <a:rPr lang="en-US" sz="2400" b="1" dirty="0" err="1"/>
              <a:t>Vtp</a:t>
            </a:r>
            <a:r>
              <a:rPr lang="en-US" sz="2400" dirty="0"/>
              <a:t>, 1, </a:t>
            </a:r>
            <a:r>
              <a:rPr lang="en-US" sz="2400" b="1" dirty="0" smtClean="0"/>
              <a:t>T</a:t>
            </a:r>
            <a:r>
              <a:rPr lang="en-US" sz="2400" dirty="0" smtClean="0"/>
              <a:t>) # here 1 is the sigma</a:t>
            </a:r>
          </a:p>
          <a:p>
            <a:endParaRPr lang="en-US" altLang="zh-CN" dirty="0"/>
          </a:p>
          <a:p>
            <a:r>
              <a:rPr lang="en-US" altLang="zh-CN" sz="2400" dirty="0" smtClean="0"/>
              <a:t>Customers according to </a:t>
            </a:r>
            <a:r>
              <a:rPr lang="en-US" altLang="zh-CN" sz="2400" b="1" dirty="0" err="1" smtClean="0"/>
              <a:t>Vt</a:t>
            </a:r>
            <a:r>
              <a:rPr lang="en-US" altLang="zh-CN" sz="2400" dirty="0" smtClean="0"/>
              <a:t> as mu in Gaussian, generate their valuations.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-- </a:t>
            </a:r>
            <a:r>
              <a:rPr lang="en-US" sz="2400" dirty="0" err="1"/>
              <a:t>custValuation_list</a:t>
            </a:r>
            <a:r>
              <a:rPr lang="en-US" sz="2400" dirty="0"/>
              <a:t> = </a:t>
            </a:r>
            <a:r>
              <a:rPr lang="en-US" sz="2400" dirty="0" err="1"/>
              <a:t>np.random.normal</a:t>
            </a:r>
            <a:r>
              <a:rPr lang="en-US" sz="2400" dirty="0"/>
              <a:t>(</a:t>
            </a:r>
            <a:r>
              <a:rPr lang="en-US" sz="2400" b="1" dirty="0" err="1"/>
              <a:t>Vt</a:t>
            </a:r>
            <a:r>
              <a:rPr lang="en-US" sz="2400" b="1" dirty="0"/>
              <a:t>, sig</a:t>
            </a:r>
            <a:r>
              <a:rPr lang="en-US" sz="2400" dirty="0"/>
              <a:t>, </a:t>
            </a:r>
            <a:r>
              <a:rPr lang="en-US" sz="2400" b="1" dirty="0"/>
              <a:t>N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altLang="zh-CN" sz="2400" dirty="0" smtClean="0"/>
              <a:t>E.g. when in time slot 29, the </a:t>
            </a:r>
            <a:r>
              <a:rPr lang="en-US" altLang="zh-CN" sz="2400" b="1" dirty="0" err="1" smtClean="0"/>
              <a:t>Vt</a:t>
            </a:r>
            <a:r>
              <a:rPr lang="en-US" altLang="zh-CN" sz="2400" dirty="0" smtClean="0"/>
              <a:t> is 25.1,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smtClean="0"/>
              <a:t>customers’ valuations in this time slot are:</a:t>
            </a:r>
          </a:p>
          <a:p>
            <a:r>
              <a:rPr lang="en-US" altLang="zh-CN" sz="2400" dirty="0" smtClean="0"/>
              <a:t>        24.8, 23.6, 27.9, 28.4, 25.0, 25.7 </a:t>
            </a:r>
            <a:r>
              <a:rPr lang="is-IS" altLang="zh-CN" sz="2400" dirty="0" smtClean="0"/>
              <a:t>…... 21.4, 25.9  (totally number: </a:t>
            </a:r>
            <a:r>
              <a:rPr lang="is-IS" altLang="zh-CN" sz="2400" b="1" dirty="0" smtClean="0"/>
              <a:t>N</a:t>
            </a:r>
            <a:r>
              <a:rPr lang="is-IS" altLang="zh-CN" sz="2400" dirty="0" smtClean="0"/>
              <a:t>)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83150" y="6131858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Annex 4</a:t>
            </a:r>
            <a:endParaRPr lang="zh-CN" altLang="en-US" dirty="0" smtClean="0"/>
          </a:p>
        </p:txBody>
      </p:sp>
      <p:pic>
        <p:nvPicPr>
          <p:cNvPr id="6" name="Picture 5" descr="WechatIMG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3" y="1006307"/>
            <a:ext cx="6818721" cy="44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584138" y="1871666"/>
            <a:ext cx="43030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Since both in red curve and black curve, there are totally 2000 customers coming into market, </a:t>
            </a:r>
            <a:endParaRPr lang="zh-CN" alt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endParaRPr lang="zh-CN" altLang="en-US" sz="2400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we know that:</a:t>
            </a: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   </a:t>
            </a: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S all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 all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 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= </a:t>
            </a: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N total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</a:t>
            </a:r>
            <a:endParaRPr lang="zh-CN" alt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zh-CN" altLang="en-US" sz="2400" dirty="0">
                <a:latin typeface="Calibri" charset="0"/>
                <a:ea typeface="ＭＳ 明朝" charset="-128"/>
                <a:cs typeface="Times New Roman" charset="0"/>
              </a:rPr>
              <a:t> </a:t>
            </a:r>
            <a:r>
              <a:rPr lang="zh-CN" altLang="en-US" sz="2400" dirty="0" smtClean="0">
                <a:latin typeface="Calibri" charset="0"/>
                <a:ea typeface="ＭＳ 明朝" charset="-128"/>
                <a:cs typeface="Times New Roman" charset="0"/>
              </a:rPr>
              <a:t>           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= 2000 (# of customers)</a:t>
            </a:r>
            <a:endParaRPr lang="en-US" sz="2400" dirty="0">
              <a:effectLst/>
              <a:latin typeface="Calibri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83150" y="6131858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Annex 5</a:t>
            </a:r>
            <a:endParaRPr lang="zh-CN" altLang="en-US" dirty="0" smtClean="0"/>
          </a:p>
        </p:txBody>
      </p:sp>
      <p:pic>
        <p:nvPicPr>
          <p:cNvPr id="6" name="Picture 5" descr="WechatIMG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3" y="1006307"/>
            <a:ext cx="7415698" cy="47943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426821" y="2242566"/>
            <a:ext cx="3603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one customer successfully making his transaction, the price of smart token in market will fluctuate, from 2 </a:t>
            </a:r>
            <a:r>
              <a:rPr lang="en-US" altLang="zh-CN" sz="2400" dirty="0" smtClean="0"/>
              <a:t>ETH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to 2.3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ETH.</a:t>
            </a:r>
            <a:r>
              <a:rPr lang="en-US" sz="2400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83150" y="6131858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Annex 6</a:t>
            </a:r>
            <a:endParaRPr lang="zh-CN" altLang="en-US" dirty="0" smtClean="0"/>
          </a:p>
        </p:txBody>
      </p:sp>
      <p:pic>
        <p:nvPicPr>
          <p:cNvPr id="6" name="Picture 5" descr="WechatIMG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3" y="1006307"/>
            <a:ext cx="7415698" cy="47943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122024" y="1561249"/>
            <a:ext cx="3765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case, the </a:t>
            </a:r>
            <a:r>
              <a:rPr lang="en-US" sz="2400" b="1" dirty="0"/>
              <a:t>blacked shadowed area </a:t>
            </a:r>
            <a:r>
              <a:rPr lang="en-US" altLang="zh-CN" sz="2400" b="1" dirty="0" smtClean="0"/>
              <a:t>S1</a:t>
            </a:r>
            <a:r>
              <a:rPr lang="zh-CN" altLang="en-US" sz="2400" b="1" dirty="0" smtClean="0"/>
              <a:t> </a:t>
            </a:r>
            <a:r>
              <a:rPr lang="en-US" sz="2400" dirty="0" smtClean="0"/>
              <a:t>or </a:t>
            </a:r>
            <a:r>
              <a:rPr lang="en-US" sz="2400" b="1" dirty="0">
                <a:solidFill>
                  <a:srgbClr val="FF0000"/>
                </a:solidFill>
              </a:rPr>
              <a:t>the red shadowed area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presents </a:t>
            </a:r>
            <a:r>
              <a:rPr lang="en-US" sz="2400" dirty="0"/>
              <a:t>the number of customers who now cannot make transactions</a:t>
            </a:r>
            <a:r>
              <a:rPr lang="en-US" sz="2400" dirty="0" smtClean="0"/>
              <a:t>.</a:t>
            </a:r>
            <a:endParaRPr lang="zh-CN" alt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(buy-order valuation smaller than current price of smart token)</a:t>
            </a:r>
            <a:r>
              <a:rPr lang="en-US" sz="2400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83150" y="6131858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Annex 7</a:t>
            </a:r>
            <a:endParaRPr lang="zh-CN" altLang="en-US" dirty="0" smtClean="0"/>
          </a:p>
        </p:txBody>
      </p:sp>
      <p:pic>
        <p:nvPicPr>
          <p:cNvPr id="6" name="Picture 5" descr="WechatIMG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3" y="1006307"/>
            <a:ext cx="7415698" cy="47943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122024" y="1325978"/>
            <a:ext cx="37651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Hence, the current probability of customers‘ order being canceled in black-curve distribution:</a:t>
            </a:r>
            <a:endParaRPr lang="zh-CN" alt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</a:t>
            </a:r>
            <a:r>
              <a:rPr lang="en-US" sz="2400" b="1" dirty="0" err="1" smtClean="0">
                <a:effectLst/>
                <a:latin typeface="Calibri" charset="0"/>
                <a:ea typeface="ＭＳ 明朝" charset="-128"/>
                <a:cs typeface="Times New Roman" charset="0"/>
              </a:rPr>
              <a:t>Pr</a:t>
            </a: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= S1/S all = S1/N total.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Similarly, </a:t>
            </a:r>
            <a:endParaRPr lang="zh-CN" alt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Calibri" charset="0"/>
                <a:ea typeface="ＭＳ 明朝" charset="-128"/>
                <a:cs typeface="Times New Roman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Pr</a:t>
            </a: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S2</a:t>
            </a: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 all </a:t>
            </a: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S2</a:t>
            </a: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/ N total.</a:t>
            </a:r>
            <a:endParaRPr lang="zh-CN" altLang="en-US" sz="2400" b="1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endParaRPr lang="zh-CN" altLang="en-US" sz="2400" b="1" dirty="0"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Apparently,</a:t>
            </a: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S1 &gt;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S2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. Therefore, in current state,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Pr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 &gt;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Pr.</a:t>
            </a:r>
            <a:endParaRPr lang="en-US" sz="2400" dirty="0">
              <a:effectLst/>
              <a:latin typeface="Calibri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343" y="51995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Proof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smaller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sigma,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higher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cancel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rate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883150" y="6131858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Annex 8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31574" y="1740927"/>
            <a:ext cx="9502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In fact, whether the price of smart token is increasing or decreasing, </a:t>
            </a:r>
            <a:r>
              <a:rPr lang="en-US" sz="2400" b="1" dirty="0" err="1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Pr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is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always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 larger than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Pr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. This indicates,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at every time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, the probability of transaction being canceled in Black curve Gaussian distribution (with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sig1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) is larger than it in red curve (with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sig2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).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Combining with the fact that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sig2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&gt; </a:t>
            </a:r>
            <a:r>
              <a:rPr lang="en-US" sz="2400" b="1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sig1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, the pro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of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 of smaller sigma causing higher cancel rate is done.</a:t>
            </a:r>
            <a:endParaRPr lang="en-US" sz="2400" dirty="0">
              <a:effectLst/>
              <a:latin typeface="Calibri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343" y="51995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Proof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smaller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sigma,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higher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cancel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rate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883150" y="6131858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Annex 9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49504" y="1454057"/>
            <a:ext cx="9502588" cy="438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If you are careful enough, you might notice the weird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S3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area. </a:t>
            </a: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This is because when the valuation by Gaussian function is smaller than 0, we set this valuation to be 0.001 * mean valuation (in</a:t>
            </a:r>
            <a:r>
              <a:rPr lang="zh-CN" alt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</a:t>
            </a:r>
            <a:r>
              <a:rPr lang="en-US" altLang="zh-CN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our</a:t>
            </a:r>
            <a:r>
              <a:rPr lang="zh-CN" alt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</a:t>
            </a:r>
            <a:r>
              <a:rPr lang="en-US" altLang="zh-CN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example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 is 0.002). Therefore,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 S3 </a:t>
            </a:r>
            <a:r>
              <a:rPr lang="en-US" sz="2400" dirty="0" smtClean="0">
                <a:effectLst/>
                <a:latin typeface="Calibri" charset="0"/>
                <a:ea typeface="ＭＳ 明朝" charset="-128"/>
                <a:cs typeface="Times New Roman" charset="0"/>
              </a:rPr>
              <a:t>actually equals with number of customers who generate valuation smaller than 0.</a:t>
            </a: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 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for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i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4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in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400" dirty="0" smtClean="0">
                <a:solidFill>
                  <a:srgbClr val="250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range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(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custNum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):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 </a:t>
            </a:r>
            <a:r>
              <a:rPr lang="en-US" sz="14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if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custValuation_list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[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i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] </a:t>
            </a:r>
            <a:r>
              <a:rPr lang="en-US" sz="1400" dirty="0" smtClean="0">
                <a:solidFill>
                  <a:srgbClr val="840C1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&lt;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400" dirty="0" smtClean="0">
                <a:solidFill>
                  <a:srgbClr val="135534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0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: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     </a:t>
            </a:r>
            <a:r>
              <a:rPr lang="en-US" sz="1400" dirty="0" smtClean="0">
                <a:solidFill>
                  <a:srgbClr val="984203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# Customer does not want to sell their token in free. 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     </a:t>
            </a:r>
            <a:r>
              <a:rPr lang="en-US" sz="1400" dirty="0" smtClean="0">
                <a:solidFill>
                  <a:srgbClr val="984203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# Here we give them a small valuation when valuation &lt; 0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     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custList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[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i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].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changeValuation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(</a:t>
            </a:r>
            <a:r>
              <a:rPr lang="en-US" sz="1400" dirty="0" smtClean="0">
                <a:solidFill>
                  <a:srgbClr val="135534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0.001</a:t>
            </a:r>
            <a:r>
              <a:rPr lang="en-US" sz="1400" dirty="0" smtClean="0">
                <a:solidFill>
                  <a:srgbClr val="840C1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*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currentMarketPrice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)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 </a:t>
            </a:r>
            <a:r>
              <a:rPr lang="en-US" sz="14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else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: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     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custList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[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i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].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changeValuation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(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custValuation_list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[</a:t>
            </a:r>
            <a:r>
              <a:rPr lang="en-US" sz="14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i</a:t>
            </a:r>
            <a:r>
              <a:rPr lang="en-US" sz="14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])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 </a:t>
            </a:r>
            <a:endParaRPr lang="en-US" sz="24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215255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Actually,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S3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 does not disturb the pro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of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 at all, since larger the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S3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 is, smaller the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S2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charset="0"/>
                <a:ea typeface="ＭＳ 明朝" charset="-128"/>
                <a:cs typeface="Times New Roman" charset="0"/>
              </a:rPr>
              <a:t> is.</a:t>
            </a:r>
            <a:endParaRPr lang="en-US" sz="2400" dirty="0">
              <a:effectLst/>
              <a:latin typeface="Calibri" charset="0"/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7154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Code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Random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Pick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54307" y="3752331"/>
            <a:ext cx="8606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Here w</a:t>
            </a:r>
            <a:r>
              <a:rPr lang="en-US" sz="2400" dirty="0" smtClean="0"/>
              <a:t>e </a:t>
            </a:r>
            <a:r>
              <a:rPr lang="en-US" sz="2400" dirty="0"/>
              <a:t>try to simulate the equal chance for </a:t>
            </a:r>
            <a:r>
              <a:rPr lang="en-US" sz="2400" b="1" dirty="0"/>
              <a:t>market craze</a:t>
            </a:r>
            <a:r>
              <a:rPr lang="en-US" sz="2400" dirty="0"/>
              <a:t> and </a:t>
            </a:r>
            <a:r>
              <a:rPr lang="en-US" sz="2400" b="1" dirty="0"/>
              <a:t>market crisis.</a:t>
            </a:r>
            <a:endParaRPr lang="zh-CN" altLang="en-US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According to the code,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50%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probability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larger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50%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probability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smaller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54306" y="1613647"/>
            <a:ext cx="767378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#</a:t>
            </a:r>
            <a:r>
              <a:rPr lang="zh-CN" altLang="en-US" sz="20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altLang="zh-CN" sz="2000" dirty="0" err="1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getrandbits</a:t>
            </a:r>
            <a:r>
              <a:rPr lang="en-US" altLang="zh-CN" sz="2000" dirty="0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(1)</a:t>
            </a:r>
            <a:r>
              <a:rPr lang="zh-CN" altLang="en-US" sz="2000" dirty="0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altLang="zh-CN" sz="2000" dirty="0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return</a:t>
            </a:r>
            <a:r>
              <a:rPr lang="zh-CN" altLang="en-US" sz="2000" dirty="0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altLang="zh-CN" sz="2000" dirty="0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False</a:t>
            </a:r>
            <a:r>
              <a:rPr lang="zh-CN" altLang="en-US" sz="2000" dirty="0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altLang="zh-CN" sz="2000" dirty="0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or</a:t>
            </a:r>
            <a:r>
              <a:rPr lang="zh-CN" altLang="en-US" sz="2000" dirty="0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altLang="zh-CN" sz="2000" dirty="0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True</a:t>
            </a:r>
            <a:r>
              <a:rPr lang="zh-CN" altLang="en-US" sz="2000" dirty="0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altLang="zh-CN" sz="2000" dirty="0" smtClean="0">
                <a:solidFill>
                  <a:srgbClr val="620075"/>
                </a:solidFill>
                <a:latin typeface="Courier" charset="0"/>
                <a:ea typeface="ＭＳ 明朝" charset="-128"/>
                <a:cs typeface="Courier" charset="0"/>
              </a:rPr>
              <a:t>randomly</a:t>
            </a:r>
            <a:endParaRPr lang="zh-CN" altLang="en-US" sz="2000" dirty="0" smtClean="0">
              <a:solidFill>
                <a:srgbClr val="620075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endParaRPr lang="zh-CN" altLang="en-US" sz="2000" dirty="0" smtClean="0">
              <a:solidFill>
                <a:srgbClr val="620075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if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2000" dirty="0" err="1" smtClean="0">
                <a:solidFill>
                  <a:srgbClr val="250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bool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(</a:t>
            </a:r>
            <a:r>
              <a:rPr lang="en-US" sz="20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random</a:t>
            </a:r>
            <a:r>
              <a:rPr lang="en-US" sz="2000" dirty="0" err="1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20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getrandbits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(</a:t>
            </a:r>
            <a:r>
              <a:rPr lang="en-US" sz="2000" dirty="0" smtClean="0">
                <a:solidFill>
                  <a:srgbClr val="135534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1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)):</a:t>
            </a:r>
            <a:endParaRPr lang="zh-CN" altLang="en-US" sz="2000" dirty="0" smtClean="0">
              <a:solidFill>
                <a:srgbClr val="262626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endParaRPr lang="en-US" sz="20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 </a:t>
            </a:r>
            <a:r>
              <a:rPr lang="en-US" sz="20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Vtp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= </a:t>
            </a:r>
            <a:r>
              <a:rPr lang="en-US" sz="20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random</a:t>
            </a:r>
            <a:r>
              <a:rPr lang="en-US" sz="2000" dirty="0" err="1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20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uniform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(</a:t>
            </a:r>
            <a:r>
              <a:rPr lang="en-US" altLang="zh-CN" sz="2000" dirty="0" smtClean="0">
                <a:effectLst/>
                <a:latin typeface="Courier" charset="0"/>
                <a:ea typeface="ＭＳ 明朝" charset="-128"/>
                <a:cs typeface="Courier" charset="0"/>
              </a:rPr>
              <a:t>P</a:t>
            </a:r>
            <a:r>
              <a:rPr lang="en-US" sz="2000" dirty="0" smtClean="0">
                <a:solidFill>
                  <a:srgbClr val="840C1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/</a:t>
            </a:r>
            <a:r>
              <a:rPr lang="en-US" altLang="zh-CN" sz="2000" dirty="0" smtClean="0">
                <a:effectLst/>
                <a:latin typeface="Courier" charset="0"/>
                <a:ea typeface="ＭＳ 明朝" charset="-128"/>
                <a:cs typeface="Courier" charset="0"/>
              </a:rPr>
              <a:t>R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, </a:t>
            </a:r>
            <a:r>
              <a:rPr lang="en-US" altLang="zh-CN" sz="2000" dirty="0" smtClean="0">
                <a:effectLst/>
                <a:latin typeface="Courier" charset="0"/>
                <a:ea typeface="ＭＳ 明朝" charset="-128"/>
                <a:cs typeface="Courier" charset="0"/>
              </a:rPr>
              <a:t>P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)</a:t>
            </a:r>
            <a:endParaRPr lang="zh-CN" altLang="en-US" sz="2000" dirty="0" smtClean="0">
              <a:solidFill>
                <a:srgbClr val="262626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endParaRPr lang="en-US" sz="20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else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:</a:t>
            </a:r>
            <a:endParaRPr lang="zh-CN" altLang="en-US" sz="2000" dirty="0" smtClean="0">
              <a:solidFill>
                <a:srgbClr val="262626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endParaRPr lang="en-US" sz="20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 </a:t>
            </a:r>
            <a:r>
              <a:rPr lang="en-US" sz="20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Vtp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= </a:t>
            </a:r>
            <a:r>
              <a:rPr lang="en-US" sz="20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random</a:t>
            </a:r>
            <a:r>
              <a:rPr lang="en-US" sz="2000" dirty="0" err="1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20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uniform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(</a:t>
            </a:r>
            <a:r>
              <a:rPr lang="en-US" altLang="zh-CN" sz="2000" dirty="0" smtClean="0">
                <a:effectLst/>
                <a:latin typeface="Courier" charset="0"/>
                <a:ea typeface="ＭＳ 明朝" charset="-128"/>
                <a:cs typeface="Courier" charset="0"/>
              </a:rPr>
              <a:t>P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, </a:t>
            </a:r>
            <a:r>
              <a:rPr lang="en-US" altLang="zh-CN" sz="2000" dirty="0" smtClean="0">
                <a:effectLst/>
                <a:latin typeface="Courier" charset="0"/>
                <a:ea typeface="ＭＳ 明朝" charset="-128"/>
                <a:cs typeface="Courier" charset="0"/>
              </a:rPr>
              <a:t>P</a:t>
            </a:r>
            <a:r>
              <a:rPr lang="en-US" sz="2000" dirty="0" smtClean="0">
                <a:solidFill>
                  <a:srgbClr val="840C1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*</a:t>
            </a:r>
            <a:r>
              <a:rPr lang="en-US" altLang="zh-CN" sz="2000" dirty="0" smtClean="0">
                <a:effectLst/>
                <a:latin typeface="Courier" charset="0"/>
                <a:ea typeface="ＭＳ 明朝" charset="-128"/>
                <a:cs typeface="Courier" charset="0"/>
              </a:rPr>
              <a:t>R</a:t>
            </a:r>
            <a:r>
              <a:rPr lang="en-US" sz="20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)</a:t>
            </a:r>
            <a:endParaRPr lang="en-US" sz="20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626" y="428531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Figures about Valuation Making: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 smtClean="0"/>
          </a:p>
        </p:txBody>
      </p:sp>
      <p:pic>
        <p:nvPicPr>
          <p:cNvPr id="6" name="Picture 5" descr="../../Bancor-Simulator/Figures/Bancor/Valuation-TE-200BG-5.0CN-1000Sig-1.0Seed-1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8" y="1163862"/>
            <a:ext cx="4966442" cy="412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../../Bancor-Simulator/Figures/Bancor/Valuation-TE-50BG-2.0CN-1000Sig-1.0Seed-1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163862"/>
            <a:ext cx="5083061" cy="41253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675289" y="5289175"/>
            <a:ext cx="3864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Time Epoch </a:t>
            </a:r>
            <a:r>
              <a:rPr lang="en-US" dirty="0"/>
              <a:t>= </a:t>
            </a:r>
            <a:r>
              <a:rPr lang="en-US" dirty="0" smtClean="0"/>
              <a:t>200 </a:t>
            </a:r>
            <a:r>
              <a:rPr lang="en-US" smtClean="0"/>
              <a:t>time slots</a:t>
            </a:r>
            <a:endParaRPr lang="en-US" dirty="0" smtClean="0"/>
          </a:p>
          <a:p>
            <a:r>
              <a:rPr lang="en-US" dirty="0" smtClean="0"/>
              <a:t>Bouncing Range = 5.0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4109" y="5289174"/>
            <a:ext cx="363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Time Epoch </a:t>
            </a:r>
            <a:r>
              <a:rPr lang="en-US"/>
              <a:t>= </a:t>
            </a:r>
            <a:r>
              <a:rPr lang="en-US" smtClean="0"/>
              <a:t>50 time slots</a:t>
            </a:r>
            <a:endParaRPr lang="en-US" dirty="0" smtClean="0"/>
          </a:p>
          <a:p>
            <a:r>
              <a:rPr lang="en-US" dirty="0" smtClean="0"/>
              <a:t>Bouncing Range = 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626" y="428531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Figures about Valuation Making</a:t>
            </a:r>
            <a:r>
              <a:rPr lang="en-US" altLang="zh-CN" sz="2800" dirty="0" smtClean="0"/>
              <a:t>: (different range in y axis)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 smtClean="0"/>
          </a:p>
        </p:txBody>
      </p:sp>
      <p:pic>
        <p:nvPicPr>
          <p:cNvPr id="6" name="Picture 5" descr="../../Bancor-Simulator/Figures/Bancor/Valuation-TE-200BG-5.0CN-1000Sig-1.0Seed-1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8" y="1163862"/>
            <a:ext cx="4966442" cy="41253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675289" y="5289175"/>
            <a:ext cx="3864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Time Epoch </a:t>
            </a:r>
            <a:r>
              <a:rPr lang="en-US" dirty="0"/>
              <a:t>= </a:t>
            </a:r>
            <a:r>
              <a:rPr lang="en-US" dirty="0" smtClean="0"/>
              <a:t>200 </a:t>
            </a:r>
            <a:r>
              <a:rPr lang="en-US" smtClean="0"/>
              <a:t>time slots</a:t>
            </a:r>
            <a:endParaRPr lang="en-US" dirty="0" smtClean="0"/>
          </a:p>
          <a:p>
            <a:r>
              <a:rPr lang="en-US" dirty="0" smtClean="0"/>
              <a:t>Bouncing Range = 5.0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4109" y="5289174"/>
            <a:ext cx="375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Time Epoch </a:t>
            </a:r>
            <a:r>
              <a:rPr lang="en-US" dirty="0"/>
              <a:t>= </a:t>
            </a:r>
            <a:r>
              <a:rPr lang="en-US" dirty="0" smtClean="0"/>
              <a:t>200 time slots</a:t>
            </a:r>
          </a:p>
          <a:p>
            <a:r>
              <a:rPr lang="en-US" dirty="0" smtClean="0"/>
              <a:t>Bouncing Range = 2.0</a:t>
            </a:r>
            <a:endParaRPr lang="en-US" dirty="0"/>
          </a:p>
        </p:txBody>
      </p:sp>
      <p:pic>
        <p:nvPicPr>
          <p:cNvPr id="8" name="Picture 7" descr="../../Bancor-Simulator/Figures/Bancor/Valuation-TE-200BG-2.0CN-1000Sig-1.0Seed-0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296" y="1163862"/>
            <a:ext cx="5118375" cy="4125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5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Transaction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Generating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Bancor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968192"/>
            <a:ext cx="95205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After customers making their valuations of smart token, they will launch transaction orders with several stipulations</a:t>
            </a:r>
            <a:r>
              <a:rPr lang="en-US" sz="240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90728" y="6286702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9234" y="1728846"/>
            <a:ext cx="1015351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valuation 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 </a:t>
            </a:r>
            <a:r>
              <a:rPr lang="en-US" sz="2400" b="1" dirty="0" err="1" smtClean="0"/>
              <a:t>Psc</a:t>
            </a:r>
            <a:r>
              <a:rPr lang="en-US" sz="2400" b="1" dirty="0"/>
              <a:t>, </a:t>
            </a:r>
            <a:r>
              <a:rPr lang="en-US" sz="2400" dirty="0"/>
              <a:t>customers will launch transaction orders to buy the smart token; </a:t>
            </a:r>
            <a:r>
              <a:rPr lang="en-US" sz="2400" dirty="0" smtClean="0"/>
              <a:t>otherwise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valuation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&lt;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Psc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, </a:t>
            </a:r>
            <a:r>
              <a:rPr lang="en-US" sz="2400" dirty="0"/>
              <a:t>sell orders will be generated.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2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zh-CN" alt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customers are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with 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</a:rPr>
              <a:t>no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reserve tokens in hand,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they will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not launch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buy orders</a:t>
            </a:r>
            <a:r>
              <a:rPr lang="en-US" sz="2400" dirty="0" smtClean="0"/>
              <a:t>, </a:t>
            </a:r>
            <a:r>
              <a:rPr lang="en-US" sz="2400" dirty="0"/>
              <a:t>though their valuations might be higher than </a:t>
            </a:r>
            <a:r>
              <a:rPr lang="en-US" sz="2400" b="1" dirty="0" err="1" smtClean="0"/>
              <a:t>Psc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Ditto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orders.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r>
              <a:rPr lang="en-US" sz="2400" dirty="0" smtClean="0"/>
              <a:t>3</a:t>
            </a:r>
            <a:r>
              <a:rPr lang="en-US" sz="2400" dirty="0"/>
              <a:t>. Customers </a:t>
            </a:r>
            <a:r>
              <a:rPr lang="en-US" sz="2400" dirty="0" smtClean="0"/>
              <a:t>make </a:t>
            </a:r>
            <a:r>
              <a:rPr lang="en-US" sz="2400" dirty="0"/>
              <a:t>valuations and launch orders in every time slot; while in one time slot, </a:t>
            </a:r>
            <a:r>
              <a:rPr lang="en-US" altLang="zh-CN" sz="2400" dirty="0" smtClean="0"/>
              <a:t>one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customer </a:t>
            </a:r>
            <a:r>
              <a:rPr lang="en-US" sz="2400" dirty="0"/>
              <a:t>can </a:t>
            </a:r>
            <a:r>
              <a:rPr lang="en-US" sz="2400" dirty="0" smtClean="0"/>
              <a:t>only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en-US" sz="2400" dirty="0" smtClean="0"/>
              <a:t> </a:t>
            </a:r>
            <a:r>
              <a:rPr lang="en-US" sz="2400" dirty="0"/>
              <a:t>generate one </a:t>
            </a:r>
            <a:r>
              <a:rPr lang="en-US" sz="2400" dirty="0" smtClean="0"/>
              <a:t>order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r>
              <a:rPr lang="en-US" sz="2400" dirty="0" smtClean="0"/>
              <a:t>    This indicates in 1000 </a:t>
            </a:r>
            <a:r>
              <a:rPr lang="en-US" sz="2400" dirty="0"/>
              <a:t>time slots, totally </a:t>
            </a:r>
            <a:r>
              <a:rPr lang="en-US" sz="2400" b="1" dirty="0"/>
              <a:t>&lt;=1000N</a:t>
            </a:r>
            <a:r>
              <a:rPr lang="en-US" sz="2400" dirty="0"/>
              <a:t> transaction orders will be </a:t>
            </a:r>
            <a:r>
              <a:rPr lang="en-US" sz="2400" dirty="0" smtClean="0"/>
              <a:t>made</a:t>
            </a:r>
            <a:r>
              <a:rPr lang="en-US" sz="2400" dirty="0" smtClean="0"/>
              <a:t>, as the customer might  have no reserve token to buy or smart token to sell.</a:t>
            </a:r>
            <a:endParaRPr lang="zh-CN" altLang="en-US" sz="2400" dirty="0" smtClean="0">
              <a:effectLst/>
            </a:endParaRPr>
          </a:p>
          <a:p>
            <a:endParaRPr lang="zh-CN" altLang="en-US" sz="2400" dirty="0"/>
          </a:p>
          <a:p>
            <a:r>
              <a:rPr lang="en-US" sz="2400" dirty="0"/>
              <a:t>4. Customer uses all of their reserve tokens or smart tokens to buy or to sell if they have money in hand</a:t>
            </a:r>
            <a:r>
              <a:rPr lang="en-US" sz="2400" dirty="0" smtClean="0"/>
              <a:t>.</a:t>
            </a:r>
            <a:endParaRPr lang="zh-CN" alt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715403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Code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about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Transaction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Generation</a:t>
            </a:r>
            <a:r>
              <a:rPr lang="en-US" sz="2800" dirty="0" smtClean="0"/>
              <a:t>: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493629"/>
            <a:ext cx="10524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customers generating their transaction orders by valuations and money they hold, they wait to see whether </a:t>
            </a:r>
            <a:r>
              <a:rPr lang="en-US" sz="2400" dirty="0" smtClean="0"/>
              <a:t>market could match their orders.</a:t>
            </a:r>
            <a:endParaRPr lang="en-US" sz="2400" dirty="0"/>
          </a:p>
          <a:p>
            <a:endParaRPr lang="zh-CN" altLang="en-US" sz="2400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9718" y="6113929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16425" y="1344706"/>
            <a:ext cx="1059628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984203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# self represents a customer (customer class). we name him/her as XXX </a:t>
            </a:r>
            <a:endParaRPr lang="zh-CN" altLang="en-US" sz="1600" dirty="0" smtClean="0">
              <a:solidFill>
                <a:srgbClr val="984203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endParaRPr lang="en-US" sz="16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if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74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self</a:t>
            </a:r>
            <a:r>
              <a:rPr lang="en-US" sz="1600" dirty="0" err="1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16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_valuation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smtClean="0">
                <a:solidFill>
                  <a:srgbClr val="840C1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&gt;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74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marketPrice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and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smtClean="0">
                <a:solidFill>
                  <a:srgbClr val="074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self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1600" dirty="0" smtClean="0">
                <a:effectLst/>
                <a:latin typeface="Courier" charset="0"/>
                <a:ea typeface="ＭＳ 明朝" charset="-128"/>
                <a:cs typeface="Courier" charset="0"/>
              </a:rPr>
              <a:t>_</a:t>
            </a:r>
            <a:r>
              <a:rPr lang="en-US" sz="16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reserveBalance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smtClean="0">
                <a:solidFill>
                  <a:srgbClr val="840C1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&gt;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smtClean="0">
                <a:solidFill>
                  <a:srgbClr val="135534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0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:</a:t>
            </a:r>
            <a:endParaRPr lang="zh-CN" altLang="en-US" sz="1600" dirty="0" smtClean="0">
              <a:solidFill>
                <a:srgbClr val="262626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endParaRPr lang="en-US" sz="16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 </a:t>
            </a:r>
            <a:r>
              <a:rPr lang="en-US" sz="1600" dirty="0" smtClean="0">
                <a:solidFill>
                  <a:srgbClr val="984203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# XXX issues a buy order </a:t>
            </a:r>
            <a:endParaRPr lang="zh-CN" altLang="en-US" sz="1600" dirty="0" smtClean="0">
              <a:solidFill>
                <a:srgbClr val="984203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endParaRPr lang="en-US" sz="16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 </a:t>
            </a:r>
            <a:r>
              <a:rPr lang="en-US" sz="1600" dirty="0" smtClean="0">
                <a:solidFill>
                  <a:srgbClr val="074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self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1600" dirty="0" smtClean="0">
                <a:effectLst/>
                <a:latin typeface="Courier" charset="0"/>
                <a:ea typeface="ＭＳ 明朝" charset="-128"/>
                <a:cs typeface="Courier" charset="0"/>
              </a:rPr>
              <a:t>_</a:t>
            </a:r>
            <a:r>
              <a:rPr lang="en-US" sz="16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market</a:t>
            </a:r>
            <a:r>
              <a:rPr lang="en-US" sz="1600" dirty="0" err="1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16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buy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(</a:t>
            </a:r>
            <a:r>
              <a:rPr lang="en-US" sz="1600" dirty="0" smtClean="0">
                <a:solidFill>
                  <a:srgbClr val="074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self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, </a:t>
            </a:r>
            <a:r>
              <a:rPr lang="en-US" sz="1600" dirty="0" smtClean="0">
                <a:solidFill>
                  <a:srgbClr val="074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self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1600" dirty="0" smtClean="0">
                <a:effectLst/>
                <a:latin typeface="Courier" charset="0"/>
                <a:ea typeface="ＭＳ 明朝" charset="-128"/>
                <a:cs typeface="Courier" charset="0"/>
              </a:rPr>
              <a:t>_</a:t>
            </a:r>
            <a:r>
              <a:rPr lang="en-US" sz="16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reserveBalance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) </a:t>
            </a:r>
            <a:r>
              <a:rPr lang="en-US" sz="1600" dirty="0" smtClean="0">
                <a:solidFill>
                  <a:srgbClr val="984203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# all-in policy</a:t>
            </a:r>
            <a:endParaRPr lang="zh-CN" altLang="en-US" sz="1600" dirty="0" smtClean="0">
              <a:solidFill>
                <a:srgbClr val="984203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endParaRPr lang="en-US" sz="16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elif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74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self</a:t>
            </a:r>
            <a:r>
              <a:rPr lang="en-US" sz="1600" dirty="0" err="1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16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_valuation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smtClean="0">
                <a:solidFill>
                  <a:srgbClr val="840C1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&lt;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err="1" smtClean="0">
                <a:solidFill>
                  <a:srgbClr val="074099"/>
                </a:solidFill>
                <a:latin typeface="Courier" charset="0"/>
                <a:ea typeface="ＭＳ 明朝" charset="-128"/>
                <a:cs typeface="Courier" charset="0"/>
              </a:rPr>
              <a:t>marketPrice</a:t>
            </a:r>
            <a:r>
              <a:rPr lang="en-US" sz="1600" dirty="0" smtClean="0">
                <a:solidFill>
                  <a:srgbClr val="074099"/>
                </a:solidFill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and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smtClean="0">
                <a:solidFill>
                  <a:srgbClr val="074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self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1600" dirty="0" smtClean="0">
                <a:effectLst/>
                <a:latin typeface="Courier" charset="0"/>
                <a:ea typeface="ＭＳ 明朝" charset="-128"/>
                <a:cs typeface="Courier" charset="0"/>
              </a:rPr>
              <a:t>_</a:t>
            </a:r>
            <a:r>
              <a:rPr lang="en-US" sz="16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tokenBalance</a:t>
            </a:r>
            <a:r>
              <a:rPr lang="en-US" sz="1600" dirty="0" smtClean="0">
                <a:solidFill>
                  <a:srgbClr val="840C1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&gt;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</a:t>
            </a:r>
            <a:r>
              <a:rPr lang="en-US" sz="1600" dirty="0" smtClean="0">
                <a:solidFill>
                  <a:srgbClr val="135534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0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:</a:t>
            </a:r>
            <a:endParaRPr lang="zh-CN" altLang="en-US" sz="1600" dirty="0" smtClean="0">
              <a:solidFill>
                <a:srgbClr val="262626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endParaRPr lang="en-US" sz="16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 </a:t>
            </a:r>
            <a:r>
              <a:rPr lang="en-US" sz="1600" dirty="0" smtClean="0">
                <a:solidFill>
                  <a:srgbClr val="984203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# XXX issue a sell order</a:t>
            </a:r>
            <a:endParaRPr lang="zh-CN" altLang="en-US" sz="1600" dirty="0" smtClean="0">
              <a:solidFill>
                <a:srgbClr val="984203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endParaRPr lang="en-US" sz="16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 </a:t>
            </a:r>
            <a:r>
              <a:rPr lang="en-US" sz="1600" dirty="0" smtClean="0">
                <a:solidFill>
                  <a:srgbClr val="074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self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1600" dirty="0" smtClean="0">
                <a:effectLst/>
                <a:latin typeface="Courier" charset="0"/>
                <a:ea typeface="ＭＳ 明朝" charset="-128"/>
                <a:cs typeface="Courier" charset="0"/>
              </a:rPr>
              <a:t>_</a:t>
            </a:r>
            <a:r>
              <a:rPr lang="en-US" sz="16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market</a:t>
            </a:r>
            <a:r>
              <a:rPr lang="en-US" sz="1600" dirty="0" err="1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16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sell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(</a:t>
            </a:r>
            <a:r>
              <a:rPr lang="en-US" sz="1600" dirty="0" smtClean="0">
                <a:solidFill>
                  <a:srgbClr val="074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self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, </a:t>
            </a:r>
            <a:r>
              <a:rPr lang="en-US" sz="1600" dirty="0" smtClean="0">
                <a:solidFill>
                  <a:srgbClr val="074099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self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.</a:t>
            </a:r>
            <a:r>
              <a:rPr lang="en-US" sz="1600" dirty="0" smtClean="0">
                <a:effectLst/>
                <a:latin typeface="Courier" charset="0"/>
                <a:ea typeface="ＭＳ 明朝" charset="-128"/>
                <a:cs typeface="Courier" charset="0"/>
              </a:rPr>
              <a:t>_</a:t>
            </a:r>
            <a:r>
              <a:rPr lang="en-US" sz="1600" dirty="0" err="1" smtClean="0">
                <a:effectLst/>
                <a:latin typeface="Courier" charset="0"/>
                <a:ea typeface="ＭＳ 明朝" charset="-128"/>
                <a:cs typeface="Courier" charset="0"/>
              </a:rPr>
              <a:t>tokenBalance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)</a:t>
            </a:r>
            <a:endParaRPr lang="zh-CN" altLang="en-US" sz="1600" dirty="0" smtClean="0">
              <a:solidFill>
                <a:srgbClr val="262626"/>
              </a:solidFill>
              <a:effectLst/>
              <a:latin typeface="Courier" charset="0"/>
              <a:ea typeface="ＭＳ 明朝" charset="-128"/>
              <a:cs typeface="Courier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endParaRPr lang="en-US" sz="16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else</a:t>
            </a: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:</a:t>
            </a:r>
            <a:endParaRPr lang="en-US" sz="16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pPr>
              <a:lnSpc>
                <a:spcPts val="13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 </a:t>
            </a:r>
            <a:r>
              <a:rPr lang="en-US" sz="1600" dirty="0" smtClean="0">
                <a:solidFill>
                  <a:srgbClr val="984203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# nothing to do</a:t>
            </a:r>
            <a:endParaRPr lang="en-US" sz="1600" dirty="0" smtClean="0">
              <a:effectLst/>
              <a:latin typeface="Calibri" charset="0"/>
              <a:ea typeface="ＭＳ 明朝" charset="-128"/>
              <a:cs typeface="Times New Roman" charset="0"/>
            </a:endParaRPr>
          </a:p>
          <a:p>
            <a:r>
              <a:rPr lang="en-US" sz="1600" dirty="0" smtClean="0">
                <a:solidFill>
                  <a:srgbClr val="262626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    </a:t>
            </a:r>
            <a:r>
              <a:rPr lang="en-US" sz="1600" dirty="0" smtClean="0">
                <a:solidFill>
                  <a:srgbClr val="620075"/>
                </a:solidFill>
                <a:effectLst/>
                <a:latin typeface="Courier" charset="0"/>
                <a:ea typeface="ＭＳ 明朝" charset="-128"/>
                <a:cs typeface="Courier" charset="0"/>
              </a:rPr>
              <a:t>pass</a:t>
            </a:r>
            <a:r>
              <a:rPr lang="en-US" sz="1600" dirty="0" smtClean="0">
                <a:effectLst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0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2735</Words>
  <Application>Microsoft Macintosh PowerPoint</Application>
  <PresentationFormat>Widescreen</PresentationFormat>
  <Paragraphs>345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Calibri Light</vt:lpstr>
      <vt:lpstr>Courier</vt:lpstr>
      <vt:lpstr>ＭＳ 明朝</vt:lpstr>
      <vt:lpstr>Times New Roman</vt:lpstr>
      <vt:lpstr>宋体</vt:lpstr>
      <vt:lpstr>Arial</vt:lpstr>
      <vt:lpstr>Office Theme</vt:lpstr>
      <vt:lpstr>Results of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About  Current Design &amp; Results</dc:title>
  <dc:creator>Microsoft Office User</dc:creator>
  <cp:lastModifiedBy>Microsoft Office User</cp:lastModifiedBy>
  <cp:revision>117</cp:revision>
  <dcterms:created xsi:type="dcterms:W3CDTF">2017-10-17T10:19:09Z</dcterms:created>
  <dcterms:modified xsi:type="dcterms:W3CDTF">2017-11-06T12:50:29Z</dcterms:modified>
</cp:coreProperties>
</file>