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p:restoredTop sz="94340"/>
  </p:normalViewPr>
  <p:slideViewPr>
    <p:cSldViewPr snapToGrid="0" snapToObjects="1">
      <p:cViewPr varScale="1">
        <p:scale>
          <a:sx n="72" d="100"/>
          <a:sy n="72"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BBB4D-48F9-0B4B-BD89-93143ED08EF2}" type="datetimeFigureOut">
              <a:rPr lang="en-US" smtClean="0"/>
              <a:t>10/17/17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86571-9479-F144-88B5-5049A33DF375}" type="slidenum">
              <a:rPr lang="en-US" smtClean="0"/>
              <a:t>‹#›</a:t>
            </a:fld>
            <a:endParaRPr lang="en-US"/>
          </a:p>
        </p:txBody>
      </p:sp>
    </p:spTree>
    <p:extLst>
      <p:ext uri="{BB962C8B-B14F-4D97-AF65-F5344CB8AC3E}">
        <p14:creationId xmlns:p14="http://schemas.microsoft.com/office/powerpoint/2010/main" val="210534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Blue</a:t>
            </a:r>
            <a:r>
              <a:rPr lang="zh-CN" altLang="en-US" dirty="0" smtClean="0"/>
              <a:t> </a:t>
            </a:r>
            <a:r>
              <a:rPr lang="en-US" altLang="zh-CN" dirty="0" smtClean="0"/>
              <a:t>plus</a:t>
            </a:r>
            <a:r>
              <a:rPr lang="zh-CN" altLang="en-US" dirty="0" smtClean="0"/>
              <a:t> </a:t>
            </a:r>
            <a:r>
              <a:rPr lang="en-US" altLang="zh-CN" dirty="0" smtClean="0"/>
              <a:t>red</a:t>
            </a:r>
            <a:r>
              <a:rPr lang="zh-CN" altLang="en-US" baseline="0" dirty="0" smtClean="0"/>
              <a:t> </a:t>
            </a:r>
            <a:r>
              <a:rPr lang="en-US" altLang="zh-CN" baseline="0" dirty="0" smtClean="0"/>
              <a:t>cancel</a:t>
            </a:r>
            <a:endParaRPr lang="zh-CN" altLang="en-US" baseline="0" dirty="0" smtClean="0"/>
          </a:p>
          <a:p>
            <a:r>
              <a:rPr lang="en-US" altLang="zh-CN" baseline="0" dirty="0" smtClean="0"/>
              <a:t>Red</a:t>
            </a:r>
            <a:r>
              <a:rPr lang="zh-CN" altLang="en-US" baseline="0" dirty="0" smtClean="0"/>
              <a:t> </a:t>
            </a:r>
            <a:r>
              <a:rPr lang="en-US" altLang="zh-CN" baseline="0" dirty="0" smtClean="0"/>
              <a:t>fail</a:t>
            </a:r>
            <a:r>
              <a:rPr lang="zh-CN" altLang="en-US" baseline="0" dirty="0" smtClean="0"/>
              <a:t> </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32</a:t>
            </a:fld>
            <a:endParaRPr lang="en-US"/>
          </a:p>
        </p:txBody>
      </p:sp>
    </p:spTree>
    <p:extLst>
      <p:ext uri="{BB962C8B-B14F-4D97-AF65-F5344CB8AC3E}">
        <p14:creationId xmlns:p14="http://schemas.microsoft.com/office/powerpoint/2010/main" val="167765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D7588-A272-134F-8CF2-1A1F99387F45}"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D7588-A272-134F-8CF2-1A1F99387F45}"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D7588-A272-134F-8CF2-1A1F99387F45}"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D7588-A272-134F-8CF2-1A1F99387F45}"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D7588-A272-134F-8CF2-1A1F99387F45}"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D7588-A272-134F-8CF2-1A1F99387F45}"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D7588-A272-134F-8CF2-1A1F99387F45}" type="datetimeFigureOut">
              <a:rPr lang="en-US" smtClean="0"/>
              <a:t>10/17/17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D7588-A272-134F-8CF2-1A1F99387F45}" type="datetimeFigureOut">
              <a:rPr lang="en-US" smtClean="0"/>
              <a:t>10/17/17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7588-A272-134F-8CF2-1A1F99387F45}" type="datetimeFigureOut">
              <a:rPr lang="en-US" smtClean="0"/>
              <a:t>10/17/17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D7588-A272-134F-8CF2-1A1F99387F45}"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D7588-A272-134F-8CF2-1A1F99387F45}"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9C73-8406-B74C-8864-B3796051800B}"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7588-A272-134F-8CF2-1A1F99387F45}" type="datetimeFigureOut">
              <a:rPr lang="en-US" smtClean="0"/>
              <a:t>10/17/17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29C73-8406-B74C-8864-B3796051800B}"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Summary </a:t>
            </a:r>
            <a:r>
              <a:rPr lang="en-US" altLang="zh-CN" b="1" dirty="0" smtClean="0"/>
              <a:t>of</a:t>
            </a:r>
            <a:r>
              <a:rPr lang="en-US" b="1" dirty="0" smtClean="0"/>
              <a:t> </a:t>
            </a:r>
            <a:br>
              <a:rPr lang="en-US" b="1" dirty="0" smtClean="0"/>
            </a:br>
            <a:r>
              <a:rPr lang="en-US" altLang="zh-CN" b="1" dirty="0" smtClean="0"/>
              <a:t>Simulating</a:t>
            </a:r>
            <a:r>
              <a:rPr lang="en-US" b="1" dirty="0" smtClean="0"/>
              <a:t> </a:t>
            </a:r>
            <a:r>
              <a:rPr lang="en-US" b="1" dirty="0"/>
              <a:t>Design &amp; Results</a:t>
            </a:r>
            <a:endParaRPr lang="en-US" dirty="0"/>
          </a:p>
        </p:txBody>
      </p:sp>
      <p:sp>
        <p:nvSpPr>
          <p:cNvPr id="3" name="Subtitle 2"/>
          <p:cNvSpPr>
            <a:spLocks noGrp="1"/>
          </p:cNvSpPr>
          <p:nvPr>
            <p:ph type="subTitle" idx="1"/>
          </p:nvPr>
        </p:nvSpPr>
        <p:spPr>
          <a:xfrm>
            <a:off x="1524000" y="4050273"/>
            <a:ext cx="9144000" cy="1655762"/>
          </a:xfrm>
        </p:spPr>
        <p:txBody>
          <a:bodyPr/>
          <a:lstStyle/>
          <a:p>
            <a:r>
              <a:rPr lang="en-US" dirty="0" smtClean="0"/>
              <a:t>Kenny 10/17/2017</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Explanation</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Stable</a:t>
            </a:r>
            <a:r>
              <a:rPr lang="zh-CN" altLang="en-US" sz="2800" dirty="0" smtClean="0"/>
              <a:t> </a:t>
            </a:r>
            <a:r>
              <a:rPr lang="en-US" altLang="zh-CN" sz="2800" dirty="0" smtClean="0"/>
              <a:t>Price</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a:t>9</a:t>
            </a:r>
            <a:endParaRPr lang="zh-CN" altLang="en-US" dirty="0" smtClean="0"/>
          </a:p>
        </p:txBody>
      </p:sp>
      <p:sp>
        <p:nvSpPr>
          <p:cNvPr id="2" name="TextBox 1"/>
          <p:cNvSpPr txBox="1"/>
          <p:nvPr/>
        </p:nvSpPr>
        <p:spPr>
          <a:xfrm>
            <a:off x="1595718" y="1577788"/>
            <a:ext cx="10596282" cy="4370427"/>
          </a:xfrm>
          <a:prstGeom prst="rect">
            <a:avLst/>
          </a:prstGeom>
          <a:noFill/>
        </p:spPr>
        <p:txBody>
          <a:bodyPr wrap="square" rtlCol="0">
            <a:spAutoFit/>
          </a:bodyPr>
          <a:lstStyle/>
          <a:p>
            <a:pPr>
              <a:lnSpc>
                <a:spcPts val="1300"/>
              </a:lnSpc>
              <a:spcAft>
                <a:spcPts val="0"/>
              </a:spcAft>
            </a:pPr>
            <a:r>
              <a:rPr lang="en-US" dirty="0" smtClean="0">
                <a:solidFill>
                  <a:srgbClr val="984203"/>
                </a:solidFill>
                <a:effectLst/>
                <a:latin typeface="Courier" charset="0"/>
                <a:ea typeface="ＭＳ 明朝" charset="-128"/>
                <a:cs typeface="Courier" charset="0"/>
              </a:rPr>
              <a:t># </a:t>
            </a:r>
            <a:r>
              <a:rPr lang="en-US" altLang="zh-CN" dirty="0" smtClean="0">
                <a:solidFill>
                  <a:srgbClr val="984203"/>
                </a:solidFill>
                <a:effectLst/>
                <a:latin typeface="Courier" charset="0"/>
                <a:ea typeface="ＭＳ 明朝" charset="-128"/>
                <a:cs typeface="Courier" charset="0"/>
              </a:rPr>
              <a:t>The</a:t>
            </a:r>
            <a:r>
              <a:rPr lang="zh-CN" altLang="en-US" dirty="0" smtClean="0">
                <a:solidFill>
                  <a:srgbClr val="984203"/>
                </a:solidFill>
                <a:effectLst/>
                <a:latin typeface="Courier" charset="0"/>
                <a:ea typeface="ＭＳ 明朝" charset="-128"/>
                <a:cs typeface="Courier" charset="0"/>
              </a:rPr>
              <a:t> </a:t>
            </a:r>
            <a:r>
              <a:rPr lang="en-US" dirty="0" smtClean="0">
                <a:solidFill>
                  <a:srgbClr val="984203"/>
                </a:solidFill>
                <a:effectLst/>
                <a:latin typeface="Courier" charset="0"/>
                <a:ea typeface="ＭＳ 明朝" charset="-128"/>
                <a:cs typeface="Courier" charset="0"/>
              </a:rPr>
              <a:t>Initialization</a:t>
            </a:r>
            <a:r>
              <a:rPr lang="zh-CN" altLang="en-US" dirty="0" smtClean="0">
                <a:solidFill>
                  <a:srgbClr val="984203"/>
                </a:solidFill>
                <a:effectLst/>
                <a:latin typeface="Courier" charset="0"/>
                <a:ea typeface="ＭＳ 明朝" charset="-128"/>
                <a:cs typeface="Courier" charset="0"/>
              </a:rPr>
              <a:t> </a:t>
            </a:r>
            <a:r>
              <a:rPr lang="en-US" altLang="zh-CN" dirty="0" smtClean="0">
                <a:solidFill>
                  <a:srgbClr val="984203"/>
                </a:solidFill>
                <a:effectLst/>
                <a:latin typeface="Courier" charset="0"/>
                <a:ea typeface="ＭＳ 明朝" charset="-128"/>
                <a:cs typeface="Courier" charset="0"/>
              </a:rPr>
              <a:t>code</a:t>
            </a:r>
            <a:r>
              <a:rPr lang="zh-CN" altLang="en-US" dirty="0" smtClean="0">
                <a:solidFill>
                  <a:srgbClr val="984203"/>
                </a:solidFill>
                <a:effectLst/>
                <a:latin typeface="Courier" charset="0"/>
                <a:ea typeface="ＭＳ 明朝" charset="-128"/>
                <a:cs typeface="Courier" charset="0"/>
              </a:rPr>
              <a:t> </a:t>
            </a:r>
            <a:r>
              <a:rPr lang="en-US" altLang="zh-CN" dirty="0" smtClean="0">
                <a:solidFill>
                  <a:srgbClr val="984203"/>
                </a:solidFill>
                <a:effectLst/>
                <a:latin typeface="Courier" charset="0"/>
                <a:ea typeface="ＭＳ 明朝" charset="-128"/>
                <a:cs typeface="Courier" charset="0"/>
              </a:rPr>
              <a:t>for</a:t>
            </a:r>
            <a:r>
              <a:rPr lang="zh-CN" altLang="en-US" dirty="0" smtClean="0">
                <a:solidFill>
                  <a:srgbClr val="984203"/>
                </a:solidFill>
                <a:effectLst/>
                <a:latin typeface="Courier" charset="0"/>
                <a:ea typeface="ＭＳ 明朝" charset="-128"/>
                <a:cs typeface="Courier" charset="0"/>
              </a:rPr>
              <a:t> </a:t>
            </a:r>
            <a:r>
              <a:rPr lang="en-US" altLang="zh-CN" dirty="0" smtClean="0">
                <a:solidFill>
                  <a:srgbClr val="984203"/>
                </a:solidFill>
                <a:effectLst/>
                <a:latin typeface="Courier" charset="0"/>
                <a:ea typeface="ＭＳ 明朝" charset="-128"/>
                <a:cs typeface="Courier" charset="0"/>
              </a:rPr>
              <a:t>example</a:t>
            </a:r>
            <a:endParaRPr lang="zh-CN" altLang="en-US" dirty="0" smtClean="0">
              <a:solidFill>
                <a:srgbClr val="984203"/>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err="1" smtClean="0">
                <a:effectLst/>
                <a:latin typeface="Courier" charset="0"/>
                <a:ea typeface="ＭＳ 明朝" charset="-128"/>
                <a:cs typeface="Courier" charset="0"/>
              </a:rPr>
              <a:t>KennyCoin</a:t>
            </a:r>
            <a:r>
              <a:rPr lang="en-US" dirty="0" smtClean="0">
                <a:solidFill>
                  <a:srgbClr val="262626"/>
                </a:solidFill>
                <a:effectLst/>
                <a:latin typeface="Courier" charset="0"/>
                <a:ea typeface="ＭＳ 明朝" charset="-128"/>
                <a:cs typeface="Courier" charset="0"/>
              </a:rPr>
              <a:t> = </a:t>
            </a:r>
            <a:r>
              <a:rPr lang="en-US" dirty="0" err="1" smtClean="0">
                <a:effectLst/>
                <a:latin typeface="Courier" charset="0"/>
                <a:ea typeface="ＭＳ 明朝" charset="-128"/>
                <a:cs typeface="Courier" charset="0"/>
              </a:rPr>
              <a:t>Smartcoin</a:t>
            </a:r>
            <a:r>
              <a:rPr lang="en-US" dirty="0" smtClean="0">
                <a:solidFill>
                  <a:srgbClr val="262626"/>
                </a:solidFill>
                <a:effectLst/>
                <a:latin typeface="Courier" charset="0"/>
                <a:ea typeface="ＭＳ 明朝" charset="-128"/>
                <a:cs typeface="Courier" charset="0"/>
              </a:rPr>
              <a:t>(</a:t>
            </a:r>
            <a:r>
              <a:rPr lang="en-US" dirty="0" smtClean="0">
                <a:effectLst/>
                <a:latin typeface="Courier" charset="0"/>
                <a:ea typeface="ＭＳ 明朝" charset="-128"/>
                <a:cs typeface="Courier" charset="0"/>
              </a:rPr>
              <a:t>name</a:t>
            </a:r>
            <a:r>
              <a:rPr lang="en-US" dirty="0" smtClean="0">
                <a:solidFill>
                  <a:srgbClr val="262626"/>
                </a:solidFill>
                <a:effectLst/>
                <a:latin typeface="Courier" charset="0"/>
                <a:ea typeface="ＭＳ 明朝" charset="-128"/>
                <a:cs typeface="Courier" charset="0"/>
              </a:rPr>
              <a:t>=</a:t>
            </a:r>
            <a:r>
              <a:rPr lang="en-US" dirty="0" smtClean="0">
                <a:solidFill>
                  <a:srgbClr val="98000F"/>
                </a:solidFill>
                <a:effectLst/>
                <a:latin typeface="Courier" charset="0"/>
                <a:ea typeface="ＭＳ 明朝" charset="-128"/>
                <a:cs typeface="Courier" charset="0"/>
              </a:rPr>
              <a:t>‘Kenny’</a:t>
            </a:r>
            <a:r>
              <a:rPr lang="en-US" dirty="0"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reservetokenName</a:t>
            </a:r>
            <a:r>
              <a:rPr lang="en-US" dirty="0" smtClean="0">
                <a:solidFill>
                  <a:srgbClr val="262626"/>
                </a:solidFill>
                <a:effectLst/>
                <a:latin typeface="Courier" charset="0"/>
                <a:ea typeface="ＭＳ 明朝" charset="-128"/>
                <a:cs typeface="Courier" charset="0"/>
              </a:rPr>
              <a:t>=</a:t>
            </a:r>
            <a:r>
              <a:rPr lang="en-US" dirty="0" smtClean="0">
                <a:solidFill>
                  <a:srgbClr val="98000F"/>
                </a:solidFill>
                <a:effectLst/>
                <a:latin typeface="Courier" charset="0"/>
                <a:ea typeface="ＭＳ 明朝" charset="-128"/>
                <a:cs typeface="Courier" charset="0"/>
              </a:rPr>
              <a:t>‘ETH’</a:t>
            </a:r>
            <a:r>
              <a:rPr lang="en-US" dirty="0"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initCRR</a:t>
            </a:r>
            <a:r>
              <a:rPr lang="en-US" dirty="0" smtClean="0">
                <a:solidFill>
                  <a:srgbClr val="262626"/>
                </a:solidFill>
                <a:effectLst/>
                <a:latin typeface="Courier" charset="0"/>
                <a:ea typeface="ＭＳ 明朝" charset="-128"/>
                <a:cs typeface="Courier" charset="0"/>
              </a:rPr>
              <a:t>=</a:t>
            </a:r>
            <a:r>
              <a:rPr lang="en-US" dirty="0" smtClean="0">
                <a:solidFill>
                  <a:srgbClr val="135534"/>
                </a:solidFill>
                <a:effectLst/>
                <a:latin typeface="Courier" charset="0"/>
                <a:ea typeface="ＭＳ 明朝" charset="-128"/>
                <a:cs typeface="Courier" charset="0"/>
              </a:rPr>
              <a:t>0.5</a:t>
            </a:r>
            <a:r>
              <a:rPr lang="en-US" dirty="0" smtClean="0">
                <a:solidFill>
                  <a:srgbClr val="262626"/>
                </a:solidFill>
                <a:effectLst/>
                <a:latin typeface="Courier" charset="0"/>
                <a:ea typeface="ＭＳ 明朝" charset="-128"/>
                <a:cs typeface="Courier" charset="0"/>
              </a:rPr>
              <a:t>,</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262626"/>
                </a:solidFill>
                <a:effectLst/>
                <a:latin typeface="Courier" charset="0"/>
                <a:ea typeface="ＭＳ 明朝" charset="-128"/>
                <a:cs typeface="Courier" charset="0"/>
              </a:rPr>
              <a:t>                      </a:t>
            </a:r>
            <a:r>
              <a:rPr lang="en-US" b="1" dirty="0" err="1" smtClean="0">
                <a:effectLst/>
                <a:latin typeface="Courier" charset="0"/>
                <a:ea typeface="ＭＳ 明朝" charset="-128"/>
                <a:cs typeface="Courier" charset="0"/>
              </a:rPr>
              <a:t>initPrice</a:t>
            </a:r>
            <a:r>
              <a:rPr lang="en-US" b="1" dirty="0" smtClean="0">
                <a:solidFill>
                  <a:srgbClr val="262626"/>
                </a:solidFill>
                <a:effectLst/>
                <a:latin typeface="Courier" charset="0"/>
                <a:ea typeface="ＭＳ 明朝" charset="-128"/>
                <a:cs typeface="Courier" charset="0"/>
              </a:rPr>
              <a:t>=</a:t>
            </a:r>
            <a:r>
              <a:rPr lang="en-US" b="1" dirty="0" smtClean="0">
                <a:solidFill>
                  <a:srgbClr val="135534"/>
                </a:solidFill>
                <a:effectLst/>
                <a:latin typeface="Courier" charset="0"/>
                <a:ea typeface="ＭＳ 明朝" charset="-128"/>
                <a:cs typeface="Courier" charset="0"/>
              </a:rPr>
              <a:t>1</a:t>
            </a:r>
            <a:r>
              <a:rPr lang="en-US" dirty="0" smtClean="0">
                <a:solidFill>
                  <a:srgbClr val="262626"/>
                </a:solidFill>
                <a:effectLst/>
                <a:latin typeface="Courier" charset="0"/>
                <a:ea typeface="ＭＳ 明朝" charset="-128"/>
                <a:cs typeface="Courier" charset="0"/>
              </a:rPr>
              <a:t>,</a:t>
            </a:r>
            <a:r>
              <a:rPr lang="en-US" dirty="0" smtClean="0">
                <a:effectLst/>
                <a:latin typeface="Courier" charset="0"/>
                <a:ea typeface="ＭＳ 明朝" charset="-128"/>
                <a:cs typeface="Courier" charset="0"/>
              </a:rPr>
              <a:t>initIssueNum</a:t>
            </a:r>
            <a:r>
              <a:rPr lang="en-US" dirty="0" smtClean="0">
                <a:solidFill>
                  <a:srgbClr val="262626"/>
                </a:solidFill>
                <a:effectLst/>
                <a:latin typeface="Courier" charset="0"/>
                <a:ea typeface="ＭＳ 明朝" charset="-128"/>
                <a:cs typeface="Courier" charset="0"/>
              </a:rPr>
              <a:t>=</a:t>
            </a:r>
            <a:r>
              <a:rPr lang="en-US" dirty="0" smtClean="0">
                <a:solidFill>
                  <a:srgbClr val="135534"/>
                </a:solidFill>
                <a:effectLst/>
                <a:latin typeface="Courier" charset="0"/>
                <a:ea typeface="ＭＳ 明朝" charset="-128"/>
                <a:cs typeface="Courier" charset="0"/>
              </a:rPr>
              <a:t>800000</a:t>
            </a:r>
            <a:r>
              <a:rPr lang="en-US" dirty="0" smtClean="0">
                <a:solidFill>
                  <a:srgbClr val="262626"/>
                </a:solidFill>
                <a:effectLst/>
                <a:latin typeface="Courier" charset="0"/>
                <a:ea typeface="ＭＳ 明朝" charset="-128"/>
                <a:cs typeface="Courier" charset="0"/>
              </a:rPr>
              <a:t>)</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984203"/>
                </a:solidFill>
                <a:effectLst/>
                <a:latin typeface="Courier" charset="0"/>
                <a:ea typeface="ＭＳ 明朝" charset="-128"/>
                <a:cs typeface="Courier" charset="0"/>
              </a:rPr>
              <a:t># </a:t>
            </a:r>
            <a:r>
              <a:rPr lang="en-US" dirty="0" err="1" smtClean="0">
                <a:solidFill>
                  <a:srgbClr val="984203"/>
                </a:solidFill>
                <a:effectLst/>
                <a:latin typeface="Courier" charset="0"/>
                <a:ea typeface="ＭＳ 明朝" charset="-128"/>
                <a:cs typeface="Courier" charset="0"/>
              </a:rPr>
              <a:t>Bancor</a:t>
            </a:r>
            <a:r>
              <a:rPr lang="en-US" dirty="0" smtClean="0">
                <a:solidFill>
                  <a:srgbClr val="984203"/>
                </a:solidFill>
                <a:effectLst/>
                <a:latin typeface="Courier" charset="0"/>
                <a:ea typeface="ＭＳ 明朝" charset="-128"/>
                <a:cs typeface="Courier" charset="0"/>
              </a:rPr>
              <a:t> Market Initialization</a:t>
            </a:r>
            <a:endParaRPr lang="zh-CN" altLang="en-US" dirty="0" smtClean="0">
              <a:solidFill>
                <a:srgbClr val="984203"/>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err="1" smtClean="0">
                <a:effectLst/>
                <a:latin typeface="Courier" charset="0"/>
                <a:ea typeface="ＭＳ 明朝" charset="-128"/>
                <a:cs typeface="Courier" charset="0"/>
              </a:rPr>
              <a:t>MyBancorMarket</a:t>
            </a:r>
            <a:r>
              <a:rPr lang="en-US" dirty="0" smtClean="0">
                <a:solidFill>
                  <a:srgbClr val="262626"/>
                </a:solidFill>
                <a:effectLst/>
                <a:latin typeface="Courier" charset="0"/>
                <a:ea typeface="ＭＳ 明朝" charset="-128"/>
                <a:cs typeface="Courier" charset="0"/>
              </a:rPr>
              <a:t> = </a:t>
            </a:r>
            <a:r>
              <a:rPr lang="en-US" dirty="0" err="1" smtClean="0">
                <a:effectLst/>
                <a:latin typeface="Courier" charset="0"/>
                <a:ea typeface="ＭＳ 明朝" charset="-128"/>
                <a:cs typeface="Courier" charset="0"/>
              </a:rPr>
              <a:t>BancorMarket</a:t>
            </a:r>
            <a:r>
              <a:rPr lang="en-US" dirty="0"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smartToken</a:t>
            </a:r>
            <a:r>
              <a:rPr lang="en-US" dirty="0" smtClean="0">
                <a:solidFill>
                  <a:srgbClr val="262626"/>
                </a:solidFill>
                <a:effectLst/>
                <a:latin typeface="Courier" charset="0"/>
                <a:ea typeface="ＭＳ 明朝" charset="-128"/>
                <a:cs typeface="Courier" charset="0"/>
              </a:rPr>
              <a:t> = </a:t>
            </a:r>
            <a:r>
              <a:rPr lang="en-US" dirty="0" err="1" smtClean="0">
                <a:effectLst/>
                <a:latin typeface="Courier" charset="0"/>
                <a:ea typeface="ＭＳ 明朝" charset="-128"/>
                <a:cs typeface="Courier" charset="0"/>
              </a:rPr>
              <a:t>KennyCoin</a:t>
            </a:r>
            <a:r>
              <a:rPr lang="en-US" dirty="0" smtClean="0">
                <a:solidFill>
                  <a:srgbClr val="262626"/>
                </a:solidFill>
                <a:effectLst/>
                <a:latin typeface="Courier" charset="0"/>
                <a:ea typeface="ＭＳ 明朝" charset="-128"/>
                <a:cs typeface="Courier" charset="0"/>
              </a:rPr>
              <a:t>)</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984203"/>
                </a:solidFill>
                <a:effectLst/>
                <a:latin typeface="Courier" charset="0"/>
                <a:ea typeface="ＭＳ 明朝" charset="-128"/>
                <a:cs typeface="Courier" charset="0"/>
              </a:rPr>
              <a:t># Customer Initialization</a:t>
            </a:r>
            <a:endParaRPr lang="zh-CN" altLang="en-US" dirty="0" smtClean="0">
              <a:solidFill>
                <a:srgbClr val="984203"/>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err="1" smtClean="0">
                <a:effectLst/>
                <a:latin typeface="Courier" charset="0"/>
                <a:ea typeface="ＭＳ 明朝" charset="-128"/>
                <a:cs typeface="Courier" charset="0"/>
              </a:rPr>
              <a:t>custList</a:t>
            </a:r>
            <a:r>
              <a:rPr lang="en-US" dirty="0" smtClean="0">
                <a:solidFill>
                  <a:srgbClr val="262626"/>
                </a:solidFill>
                <a:effectLst/>
                <a:latin typeface="Courier" charset="0"/>
                <a:ea typeface="ＭＳ 明朝" charset="-128"/>
                <a:cs typeface="Courier" charset="0"/>
              </a:rPr>
              <a:t> = []</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b="1" dirty="0" err="1" smtClean="0">
                <a:effectLst/>
                <a:latin typeface="Courier" charset="0"/>
                <a:ea typeface="ＭＳ 明朝" charset="-128"/>
                <a:cs typeface="Courier" charset="0"/>
              </a:rPr>
              <a:t>custNum</a:t>
            </a:r>
            <a:r>
              <a:rPr lang="en-US" b="1" dirty="0" smtClean="0">
                <a:solidFill>
                  <a:srgbClr val="262626"/>
                </a:solidFill>
                <a:effectLst/>
                <a:latin typeface="Courier" charset="0"/>
                <a:ea typeface="ＭＳ 明朝" charset="-128"/>
                <a:cs typeface="Courier" charset="0"/>
              </a:rPr>
              <a:t> = </a:t>
            </a:r>
            <a:r>
              <a:rPr lang="en-US" b="1" dirty="0" smtClean="0">
                <a:solidFill>
                  <a:srgbClr val="135534"/>
                </a:solidFill>
                <a:effectLst/>
                <a:latin typeface="Courier" charset="0"/>
                <a:ea typeface="ＭＳ 明朝" charset="-128"/>
                <a:cs typeface="Courier" charset="0"/>
              </a:rPr>
              <a:t>2000</a:t>
            </a:r>
            <a:endParaRPr lang="zh-CN" altLang="en-US" b="1" dirty="0" smtClean="0">
              <a:solidFill>
                <a:srgbClr val="135534"/>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620075"/>
                </a:solidFill>
                <a:effectLst/>
                <a:latin typeface="Courier" charset="0"/>
                <a:ea typeface="ＭＳ 明朝" charset="-128"/>
                <a:cs typeface="Courier" charset="0"/>
              </a:rPr>
              <a:t>for</a:t>
            </a:r>
            <a:r>
              <a:rPr lang="en-US" dirty="0" smtClean="0">
                <a:solidFill>
                  <a:srgbClr val="262626"/>
                </a:solidFill>
                <a:effectLst/>
                <a:latin typeface="Courier" charset="0"/>
                <a:ea typeface="ＭＳ 明朝" charset="-128"/>
                <a:cs typeface="Courier" charset="0"/>
              </a:rPr>
              <a:t> </a:t>
            </a:r>
            <a:r>
              <a:rPr lang="en-US" dirty="0" err="1" smtClean="0">
                <a:effectLst/>
                <a:latin typeface="Courier" charset="0"/>
                <a:ea typeface="ＭＳ 明朝" charset="-128"/>
                <a:cs typeface="Courier" charset="0"/>
              </a:rPr>
              <a:t>i</a:t>
            </a:r>
            <a:r>
              <a:rPr lang="en-US" dirty="0" smtClean="0">
                <a:solidFill>
                  <a:srgbClr val="262626"/>
                </a:solidFill>
                <a:effectLst/>
                <a:latin typeface="Courier" charset="0"/>
                <a:ea typeface="ＭＳ 明朝" charset="-128"/>
                <a:cs typeface="Courier" charset="0"/>
              </a:rPr>
              <a:t> </a:t>
            </a:r>
            <a:r>
              <a:rPr lang="en-US" dirty="0" smtClean="0">
                <a:solidFill>
                  <a:srgbClr val="620075"/>
                </a:solidFill>
                <a:effectLst/>
                <a:latin typeface="Courier" charset="0"/>
                <a:ea typeface="ＭＳ 明朝" charset="-128"/>
                <a:cs typeface="Courier" charset="0"/>
              </a:rPr>
              <a:t>in</a:t>
            </a:r>
            <a:r>
              <a:rPr lang="en-US" dirty="0" smtClean="0">
                <a:solidFill>
                  <a:srgbClr val="262626"/>
                </a:solidFill>
                <a:effectLst/>
                <a:latin typeface="Courier" charset="0"/>
                <a:ea typeface="ＭＳ 明朝" charset="-128"/>
                <a:cs typeface="Courier" charset="0"/>
              </a:rPr>
              <a:t> </a:t>
            </a:r>
            <a:r>
              <a:rPr lang="en-US" dirty="0" smtClean="0">
                <a:solidFill>
                  <a:srgbClr val="250099"/>
                </a:solidFill>
                <a:effectLst/>
                <a:latin typeface="Courier" charset="0"/>
                <a:ea typeface="ＭＳ 明朝" charset="-128"/>
                <a:cs typeface="Courier" charset="0"/>
              </a:rPr>
              <a:t>range</a:t>
            </a:r>
            <a:r>
              <a:rPr lang="en-US" dirty="0"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custNum</a:t>
            </a:r>
            <a:r>
              <a:rPr lang="en-US" dirty="0" smtClean="0">
                <a:solidFill>
                  <a:srgbClr val="262626"/>
                </a:solidFill>
                <a:effectLst/>
                <a:latin typeface="Courier" charset="0"/>
                <a:ea typeface="ＭＳ 明朝" charset="-128"/>
                <a:cs typeface="Courier" charset="0"/>
              </a:rPr>
              <a:t>):</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262626"/>
                </a:solidFill>
                <a:effectLst/>
                <a:latin typeface="Courier" charset="0"/>
                <a:ea typeface="ＭＳ 明朝" charset="-128"/>
                <a:cs typeface="Courier" charset="0"/>
              </a:rPr>
              <a:t>  </a:t>
            </a:r>
            <a:r>
              <a:rPr lang="en-US" dirty="0" smtClean="0">
                <a:effectLst/>
                <a:latin typeface="Courier" charset="0"/>
                <a:ea typeface="ＭＳ 明朝" charset="-128"/>
                <a:cs typeface="Courier" charset="0"/>
              </a:rPr>
              <a:t>Joe</a:t>
            </a:r>
            <a:r>
              <a:rPr lang="en-US" dirty="0" smtClean="0">
                <a:solidFill>
                  <a:srgbClr val="262626"/>
                </a:solidFill>
                <a:effectLst/>
                <a:latin typeface="Courier" charset="0"/>
                <a:ea typeface="ＭＳ 明朝" charset="-128"/>
                <a:cs typeface="Courier" charset="0"/>
              </a:rPr>
              <a:t> = </a:t>
            </a:r>
            <a:r>
              <a:rPr lang="en-US" dirty="0" smtClean="0">
                <a:effectLst/>
                <a:latin typeface="Courier" charset="0"/>
                <a:ea typeface="ＭＳ 明朝" charset="-128"/>
                <a:cs typeface="Courier" charset="0"/>
              </a:rPr>
              <a:t>Customer</a:t>
            </a:r>
            <a:r>
              <a:rPr lang="en-US" dirty="0"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smartToken</a:t>
            </a:r>
            <a:r>
              <a:rPr lang="en-US" dirty="0" smtClean="0">
                <a:solidFill>
                  <a:srgbClr val="262626"/>
                </a:solidFill>
                <a:effectLst/>
                <a:latin typeface="Courier" charset="0"/>
                <a:ea typeface="ＭＳ 明朝" charset="-128"/>
                <a:cs typeface="Courier" charset="0"/>
              </a:rPr>
              <a:t> = </a:t>
            </a:r>
            <a:r>
              <a:rPr lang="en-US" dirty="0" err="1" smtClean="0">
                <a:effectLst/>
                <a:latin typeface="Courier" charset="0"/>
                <a:ea typeface="ＭＳ 明朝" charset="-128"/>
                <a:cs typeface="Courier" charset="0"/>
              </a:rPr>
              <a:t>KennyCoin</a:t>
            </a:r>
            <a:r>
              <a:rPr lang="en-US" dirty="0" smtClean="0">
                <a:solidFill>
                  <a:srgbClr val="262626"/>
                </a:solidFill>
                <a:effectLst/>
                <a:latin typeface="Courier" charset="0"/>
                <a:ea typeface="ＭＳ 明朝" charset="-128"/>
                <a:cs typeface="Courier" charset="0"/>
              </a:rPr>
              <a:t>, </a:t>
            </a:r>
            <a:r>
              <a:rPr lang="en-US" dirty="0" smtClean="0">
                <a:effectLst/>
                <a:latin typeface="Courier" charset="0"/>
                <a:ea typeface="ＭＳ 明朝" charset="-128"/>
                <a:cs typeface="Courier" charset="0"/>
              </a:rPr>
              <a:t>market</a:t>
            </a:r>
            <a:r>
              <a:rPr lang="en-US" dirty="0" smtClean="0">
                <a:solidFill>
                  <a:srgbClr val="262626"/>
                </a:solidFill>
                <a:effectLst/>
                <a:latin typeface="Courier" charset="0"/>
                <a:ea typeface="ＭＳ 明朝" charset="-128"/>
                <a:cs typeface="Courier" charset="0"/>
              </a:rPr>
              <a:t> = </a:t>
            </a:r>
            <a:r>
              <a:rPr lang="en-US" dirty="0" err="1" smtClean="0">
                <a:effectLst/>
                <a:latin typeface="Courier" charset="0"/>
                <a:ea typeface="ＭＳ 明朝" charset="-128"/>
                <a:cs typeface="Courier" charset="0"/>
              </a:rPr>
              <a:t>MyBancorMarket</a:t>
            </a:r>
            <a:r>
              <a:rPr lang="en-US" dirty="0" smtClean="0">
                <a:solidFill>
                  <a:srgbClr val="262626"/>
                </a:solidFill>
                <a:effectLst/>
                <a:latin typeface="Courier" charset="0"/>
                <a:ea typeface="ＭＳ 明朝" charset="-128"/>
                <a:cs typeface="Courier" charset="0"/>
              </a:rPr>
              <a:t>, </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262626"/>
                </a:solidFill>
                <a:effectLst/>
                <a:latin typeface="Courier" charset="0"/>
                <a:ea typeface="ＭＳ 明朝" charset="-128"/>
                <a:cs typeface="Courier" charset="0"/>
              </a:rPr>
              <a:t>                 </a:t>
            </a:r>
            <a:r>
              <a:rPr lang="en-US" b="1" dirty="0" err="1" smtClean="0">
                <a:effectLst/>
                <a:latin typeface="Courier" charset="0"/>
                <a:ea typeface="ＭＳ 明朝" charset="-128"/>
                <a:cs typeface="Courier" charset="0"/>
              </a:rPr>
              <a:t>tokenBalance</a:t>
            </a:r>
            <a:r>
              <a:rPr lang="en-US" b="1" dirty="0" smtClean="0">
                <a:solidFill>
                  <a:srgbClr val="262626"/>
                </a:solidFill>
                <a:effectLst/>
                <a:latin typeface="Courier" charset="0"/>
                <a:ea typeface="ＭＳ 明朝" charset="-128"/>
                <a:cs typeface="Courier" charset="0"/>
              </a:rPr>
              <a:t> = </a:t>
            </a:r>
            <a:r>
              <a:rPr lang="en-US" b="1" dirty="0" smtClean="0">
                <a:solidFill>
                  <a:srgbClr val="135534"/>
                </a:solidFill>
                <a:effectLst/>
                <a:latin typeface="Courier" charset="0"/>
                <a:ea typeface="ＭＳ 明朝" charset="-128"/>
                <a:cs typeface="Courier" charset="0"/>
              </a:rPr>
              <a:t>200</a:t>
            </a:r>
            <a:r>
              <a:rPr lang="en-US" dirty="0" smtClean="0">
                <a:solidFill>
                  <a:srgbClr val="262626"/>
                </a:solidFill>
                <a:effectLst/>
                <a:latin typeface="Courier" charset="0"/>
                <a:ea typeface="ＭＳ 明朝" charset="-128"/>
                <a:cs typeface="Courier" charset="0"/>
              </a:rPr>
              <a:t>, </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pPr>
              <a:lnSpc>
                <a:spcPts val="1300"/>
              </a:lnSpc>
              <a:spcAft>
                <a:spcPts val="0"/>
              </a:spcAft>
            </a:pPr>
            <a:r>
              <a:rPr lang="en-US" dirty="0" smtClean="0">
                <a:solidFill>
                  <a:srgbClr val="262626"/>
                </a:solidFill>
                <a:effectLst/>
                <a:latin typeface="Courier" charset="0"/>
                <a:ea typeface="ＭＳ 明朝" charset="-128"/>
                <a:cs typeface="Courier" charset="0"/>
              </a:rPr>
              <a:t>                 </a:t>
            </a:r>
            <a:r>
              <a:rPr lang="en-US" b="1" dirty="0" err="1" smtClean="0">
                <a:effectLst/>
                <a:latin typeface="Courier" charset="0"/>
                <a:ea typeface="ＭＳ 明朝" charset="-128"/>
                <a:cs typeface="Courier" charset="0"/>
              </a:rPr>
              <a:t>reserveBalance</a:t>
            </a:r>
            <a:r>
              <a:rPr lang="en-US" b="1" dirty="0" smtClean="0">
                <a:solidFill>
                  <a:srgbClr val="262626"/>
                </a:solidFill>
                <a:effectLst/>
                <a:latin typeface="Courier" charset="0"/>
                <a:ea typeface="ＭＳ 明朝" charset="-128"/>
                <a:cs typeface="Courier" charset="0"/>
              </a:rPr>
              <a:t> = </a:t>
            </a:r>
            <a:r>
              <a:rPr lang="en-US" b="1" dirty="0" smtClean="0">
                <a:solidFill>
                  <a:srgbClr val="135534"/>
                </a:solidFill>
                <a:effectLst/>
                <a:latin typeface="Courier" charset="0"/>
                <a:ea typeface="ＭＳ 明朝" charset="-128"/>
                <a:cs typeface="Courier" charset="0"/>
              </a:rPr>
              <a:t>200</a:t>
            </a:r>
            <a:r>
              <a:rPr lang="en-US" dirty="0" smtClean="0">
                <a:solidFill>
                  <a:srgbClr val="262626"/>
                </a:solidFill>
                <a:effectLst/>
                <a:latin typeface="Courier" charset="0"/>
                <a:ea typeface="ＭＳ 明朝" charset="-128"/>
                <a:cs typeface="Courier" charset="0"/>
              </a:rPr>
              <a:t>)</a:t>
            </a:r>
            <a:endParaRPr lang="zh-CN" altLang="en-US" dirty="0" smtClean="0">
              <a:solidFill>
                <a:srgbClr val="262626"/>
              </a:solidFill>
              <a:effectLst/>
              <a:latin typeface="Courier" charset="0"/>
              <a:ea typeface="ＭＳ 明朝" charset="-128"/>
              <a:cs typeface="Courier" charset="0"/>
            </a:endParaRPr>
          </a:p>
          <a:p>
            <a:pPr>
              <a:lnSpc>
                <a:spcPts val="1300"/>
              </a:lnSpc>
              <a:spcAft>
                <a:spcPts val="0"/>
              </a:spcAft>
            </a:pPr>
            <a:endParaRPr lang="en-US" dirty="0" smtClean="0">
              <a:effectLst/>
              <a:latin typeface="Calibri" charset="0"/>
              <a:ea typeface="ＭＳ 明朝" charset="-128"/>
              <a:cs typeface="Times New Roman" charset="0"/>
            </a:endParaRPr>
          </a:p>
          <a:p>
            <a:r>
              <a:rPr lang="en-US" dirty="0" smtClean="0">
                <a:solidFill>
                  <a:srgbClr val="262626"/>
                </a:solidFill>
                <a:effectLst/>
                <a:latin typeface="Courier" charset="0"/>
                <a:ea typeface="ＭＳ 明朝" charset="-128"/>
                <a:cs typeface="Courier" charset="0"/>
              </a:rPr>
              <a:t>  </a:t>
            </a:r>
            <a:r>
              <a:rPr lang="en-US" dirty="0" err="1" smtClean="0">
                <a:effectLst/>
                <a:latin typeface="Courier" charset="0"/>
                <a:ea typeface="ＭＳ 明朝" charset="-128"/>
                <a:cs typeface="Courier" charset="0"/>
              </a:rPr>
              <a:t>custList</a:t>
            </a:r>
            <a:r>
              <a:rPr lang="en-US" dirty="0" err="1" smtClean="0">
                <a:solidFill>
                  <a:srgbClr val="262626"/>
                </a:solidFill>
                <a:effectLst/>
                <a:latin typeface="Courier" charset="0"/>
                <a:ea typeface="ＭＳ 明朝" charset="-128"/>
                <a:cs typeface="Courier" charset="0"/>
              </a:rPr>
              <a:t>.</a:t>
            </a:r>
            <a:r>
              <a:rPr lang="en-US" dirty="0" err="1" smtClean="0">
                <a:effectLst/>
                <a:latin typeface="Courier" charset="0"/>
                <a:ea typeface="ＭＳ 明朝" charset="-128"/>
                <a:cs typeface="Courier" charset="0"/>
              </a:rPr>
              <a:t>append</a:t>
            </a:r>
            <a:r>
              <a:rPr lang="en-US" dirty="0" smtClean="0">
                <a:solidFill>
                  <a:srgbClr val="262626"/>
                </a:solidFill>
                <a:effectLst/>
                <a:latin typeface="Courier" charset="0"/>
                <a:ea typeface="ＭＳ 明朝" charset="-128"/>
                <a:cs typeface="Courier" charset="0"/>
              </a:rPr>
              <a:t>(</a:t>
            </a:r>
            <a:r>
              <a:rPr lang="en-US" dirty="0" smtClean="0">
                <a:effectLst/>
                <a:latin typeface="Courier" charset="0"/>
                <a:ea typeface="ＭＳ 明朝" charset="-128"/>
                <a:cs typeface="Courier" charset="0"/>
              </a:rPr>
              <a:t>Joe</a:t>
            </a:r>
            <a:r>
              <a:rPr lang="en-US" dirty="0" smtClean="0">
                <a:solidFill>
                  <a:srgbClr val="262626"/>
                </a:solidFill>
                <a:effectLst/>
                <a:latin typeface="Courier" charset="0"/>
                <a:ea typeface="ＭＳ 明朝" charset="-128"/>
                <a:cs typeface="Courier" charset="0"/>
              </a:rPr>
              <a:t>)</a:t>
            </a:r>
            <a:r>
              <a:rPr lang="en-US" dirty="0" smtClean="0">
                <a:effectLst/>
              </a:rPr>
              <a:t> </a:t>
            </a:r>
            <a:endParaRPr lang="en-US" dirty="0"/>
          </a:p>
        </p:txBody>
      </p:sp>
    </p:spTree>
    <p:extLst>
      <p:ext uri="{BB962C8B-B14F-4D97-AF65-F5344CB8AC3E}">
        <p14:creationId xmlns:p14="http://schemas.microsoft.com/office/powerpoint/2010/main" val="139634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Explanation</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Stable</a:t>
            </a:r>
            <a:r>
              <a:rPr lang="zh-CN" altLang="en-US" sz="2800" dirty="0" smtClean="0"/>
              <a:t> </a:t>
            </a:r>
            <a:r>
              <a:rPr lang="en-US" altLang="zh-CN" sz="2800" dirty="0" smtClean="0"/>
              <a:t>Price</a:t>
            </a:r>
            <a:r>
              <a:rPr lang="en-US" sz="2800" dirty="0" smtClean="0"/>
              <a:t>:</a:t>
            </a:r>
          </a:p>
          <a:p>
            <a:pPr algn="l"/>
            <a:endParaRPr lang="en-US" sz="2800" dirty="0"/>
          </a:p>
        </p:txBody>
      </p:sp>
      <p:sp>
        <p:nvSpPr>
          <p:cNvPr id="5" name="TextBox 4"/>
          <p:cNvSpPr txBox="1"/>
          <p:nvPr/>
        </p:nvSpPr>
        <p:spPr>
          <a:xfrm>
            <a:off x="10793505" y="6364936"/>
            <a:ext cx="1004047" cy="369332"/>
          </a:xfrm>
          <a:prstGeom prst="rect">
            <a:avLst/>
          </a:prstGeom>
          <a:noFill/>
        </p:spPr>
        <p:txBody>
          <a:bodyPr wrap="square" rtlCol="0">
            <a:spAutoFit/>
          </a:bodyPr>
          <a:lstStyle/>
          <a:p>
            <a:r>
              <a:rPr lang="en-US" altLang="zh-CN" dirty="0" smtClean="0"/>
              <a:t>10</a:t>
            </a:r>
            <a:endParaRPr lang="zh-CN" altLang="en-US" dirty="0" smtClean="0"/>
          </a:p>
        </p:txBody>
      </p:sp>
      <p:sp>
        <p:nvSpPr>
          <p:cNvPr id="6" name="Text Box 4"/>
          <p:cNvSpPr txBox="1"/>
          <p:nvPr/>
        </p:nvSpPr>
        <p:spPr>
          <a:xfrm>
            <a:off x="2400338" y="1311505"/>
            <a:ext cx="3588872" cy="1019320"/>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Market:</a:t>
            </a:r>
          </a:p>
          <a:p>
            <a:pPr>
              <a:spcAft>
                <a:spcPts val="0"/>
              </a:spcAft>
            </a:pPr>
            <a:r>
              <a:rPr lang="en-US" sz="2000" dirty="0">
                <a:effectLst/>
                <a:ea typeface="ＭＳ 明朝" charset="-128"/>
                <a:cs typeface="Times New Roman" charset="0"/>
              </a:rPr>
              <a:t> </a:t>
            </a:r>
            <a:r>
              <a:rPr lang="en-US" sz="2000" dirty="0" smtClean="0">
                <a:effectLst/>
                <a:ea typeface="ＭＳ 明朝" charset="-128"/>
                <a:cs typeface="Times New Roman" charset="0"/>
              </a:rPr>
              <a:t>  </a:t>
            </a:r>
            <a:r>
              <a:rPr lang="en-US" sz="2000" dirty="0">
                <a:effectLst/>
                <a:ea typeface="ＭＳ 明朝" charset="-128"/>
                <a:cs typeface="Times New Roman" charset="0"/>
              </a:rPr>
              <a:t>Price of Kenny Coin: 1.0 ETH</a:t>
            </a:r>
          </a:p>
          <a:p>
            <a:pPr>
              <a:spcAft>
                <a:spcPts val="0"/>
              </a:spcAft>
            </a:pPr>
            <a:r>
              <a:rPr lang="en-US" sz="2000" dirty="0">
                <a:effectLst/>
                <a:ea typeface="ＭＳ 明朝" charset="-128"/>
                <a:cs typeface="Times New Roman" charset="0"/>
              </a:rPr>
              <a:t>  Smart Token Supply: 800000</a:t>
            </a:r>
          </a:p>
        </p:txBody>
      </p:sp>
      <p:sp>
        <p:nvSpPr>
          <p:cNvPr id="7" name="Text Box 6"/>
          <p:cNvSpPr txBox="1"/>
          <p:nvPr/>
        </p:nvSpPr>
        <p:spPr>
          <a:xfrm>
            <a:off x="6471808" y="1292246"/>
            <a:ext cx="5271956" cy="1038579"/>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All </a:t>
            </a:r>
            <a:r>
              <a:rPr lang="en-US" sz="2000">
                <a:effectLst/>
                <a:ea typeface="ＭＳ 明朝" charset="-128"/>
                <a:cs typeface="Times New Roman" charset="0"/>
              </a:rPr>
              <a:t>Customers</a:t>
            </a:r>
            <a:r>
              <a:rPr lang="en-US" sz="2000" smtClean="0">
                <a:effectLst/>
                <a:ea typeface="ＭＳ 明朝" charset="-128"/>
                <a:cs typeface="Times New Roman" charset="0"/>
              </a:rPr>
              <a:t>:</a:t>
            </a:r>
            <a:endParaRPr lang="en-US" sz="2000" dirty="0">
              <a:effectLst/>
              <a:ea typeface="ＭＳ 明朝" charset="-128"/>
              <a:cs typeface="Times New Roman" charset="0"/>
            </a:endParaRPr>
          </a:p>
          <a:p>
            <a:pPr>
              <a:spcAft>
                <a:spcPts val="0"/>
              </a:spcAft>
            </a:pPr>
            <a:r>
              <a:rPr lang="en-US" sz="2000" dirty="0">
                <a:effectLst/>
                <a:ea typeface="ＭＳ 明朝" charset="-128"/>
                <a:cs typeface="Times New Roman" charset="0"/>
              </a:rPr>
              <a:t>  Reserve Balance: 400000  # 200 * 2000</a:t>
            </a:r>
          </a:p>
          <a:p>
            <a:pPr>
              <a:spcAft>
                <a:spcPts val="0"/>
              </a:spcAft>
            </a:pPr>
            <a:r>
              <a:rPr lang="en-US" sz="2000" dirty="0">
                <a:effectLst/>
                <a:ea typeface="ＭＳ 明朝" charset="-128"/>
                <a:cs typeface="Times New Roman" charset="0"/>
              </a:rPr>
              <a:t>  Smart Token Balance: 400000</a:t>
            </a:r>
          </a:p>
          <a:p>
            <a:pPr>
              <a:spcAft>
                <a:spcPts val="0"/>
              </a:spcAft>
            </a:pPr>
            <a:r>
              <a:rPr lang="en-US" sz="1200" dirty="0">
                <a:effectLst/>
                <a:ea typeface="ＭＳ 明朝" charset="-128"/>
                <a:cs typeface="Times New Roman" charset="0"/>
              </a:rPr>
              <a:t> </a:t>
            </a:r>
          </a:p>
        </p:txBody>
      </p:sp>
      <p:sp>
        <p:nvSpPr>
          <p:cNvPr id="4" name="Rectangle 3"/>
          <p:cNvSpPr>
            <a:spLocks noChangeArrowheads="1"/>
          </p:cNvSpPr>
          <p:nvPr/>
        </p:nvSpPr>
        <p:spPr bwMode="auto">
          <a:xfrm>
            <a:off x="968188" y="-65083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 Box 7"/>
          <p:cNvSpPr txBox="1"/>
          <p:nvPr/>
        </p:nvSpPr>
        <p:spPr>
          <a:xfrm>
            <a:off x="2400338" y="2635221"/>
            <a:ext cx="3588872" cy="1049652"/>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Market:</a:t>
            </a:r>
          </a:p>
          <a:p>
            <a:pPr>
              <a:spcAft>
                <a:spcPts val="0"/>
              </a:spcAft>
            </a:pPr>
            <a:r>
              <a:rPr lang="en-US" sz="2000" dirty="0">
                <a:effectLst/>
                <a:ea typeface="ＭＳ 明朝" charset="-128"/>
                <a:cs typeface="Times New Roman" charset="0"/>
              </a:rPr>
              <a:t> </a:t>
            </a:r>
            <a:r>
              <a:rPr lang="en-US" sz="2000" dirty="0" smtClean="0">
                <a:effectLst/>
                <a:ea typeface="ＭＳ 明朝" charset="-128"/>
                <a:cs typeface="Times New Roman" charset="0"/>
              </a:rPr>
              <a:t>  </a:t>
            </a:r>
            <a:r>
              <a:rPr lang="en-US" sz="2000" dirty="0">
                <a:effectLst/>
                <a:ea typeface="ＭＳ 明朝" charset="-128"/>
                <a:cs typeface="Times New Roman" charset="0"/>
              </a:rPr>
              <a:t>Price of Kenny Coin: </a:t>
            </a:r>
            <a:r>
              <a:rPr lang="en-US" sz="2000" dirty="0">
                <a:solidFill>
                  <a:srgbClr val="FF0000"/>
                </a:solidFill>
                <a:effectLst/>
                <a:ea typeface="ＭＳ 明朝" charset="-128"/>
                <a:cs typeface="Times New Roman" charset="0"/>
              </a:rPr>
              <a:t>1.414 ETH</a:t>
            </a:r>
          </a:p>
          <a:p>
            <a:pPr>
              <a:spcAft>
                <a:spcPts val="0"/>
              </a:spcAft>
            </a:pPr>
            <a:r>
              <a:rPr lang="en-US" sz="2000" dirty="0">
                <a:effectLst/>
                <a:ea typeface="ＭＳ 明朝" charset="-128"/>
                <a:cs typeface="Times New Roman" charset="0"/>
              </a:rPr>
              <a:t>  Smart Token Supply: 1131371</a:t>
            </a:r>
          </a:p>
        </p:txBody>
      </p:sp>
      <p:sp>
        <p:nvSpPr>
          <p:cNvPr id="9" name="Text Box 8"/>
          <p:cNvSpPr txBox="1"/>
          <p:nvPr/>
        </p:nvSpPr>
        <p:spPr>
          <a:xfrm>
            <a:off x="6501336" y="2635222"/>
            <a:ext cx="5242428" cy="1049652"/>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All Customers</a:t>
            </a:r>
            <a:r>
              <a:rPr lang="en-US" sz="2000" dirty="0" smtClean="0">
                <a:effectLst/>
                <a:ea typeface="ＭＳ 明朝" charset="-128"/>
                <a:cs typeface="Times New Roman" charset="0"/>
              </a:rPr>
              <a:t>:</a:t>
            </a:r>
            <a:endParaRPr lang="en-US" sz="2000" dirty="0">
              <a:effectLst/>
              <a:ea typeface="ＭＳ 明朝" charset="-128"/>
              <a:cs typeface="Times New Roman" charset="0"/>
            </a:endParaRPr>
          </a:p>
          <a:p>
            <a:pPr>
              <a:spcAft>
                <a:spcPts val="0"/>
              </a:spcAft>
            </a:pPr>
            <a:r>
              <a:rPr lang="en-US" sz="2000" dirty="0">
                <a:effectLst/>
                <a:ea typeface="ＭＳ 明朝" charset="-128"/>
                <a:cs typeface="Times New Roman" charset="0"/>
              </a:rPr>
              <a:t>  Reserve Balance: 0</a:t>
            </a:r>
          </a:p>
          <a:p>
            <a:pPr>
              <a:spcAft>
                <a:spcPts val="0"/>
              </a:spcAft>
            </a:pPr>
            <a:r>
              <a:rPr lang="en-US" sz="2000" dirty="0">
                <a:effectLst/>
                <a:ea typeface="ＭＳ 明朝" charset="-128"/>
                <a:cs typeface="Times New Roman" charset="0"/>
              </a:rPr>
              <a:t>  Smart Token Balance: 731371</a:t>
            </a:r>
          </a:p>
          <a:p>
            <a:pPr>
              <a:spcAft>
                <a:spcPts val="0"/>
              </a:spcAft>
            </a:pPr>
            <a:r>
              <a:rPr lang="en-US" sz="2000" dirty="0">
                <a:effectLst/>
                <a:ea typeface="ＭＳ 明朝" charset="-128"/>
                <a:cs typeface="Times New Roman" charset="0"/>
              </a:rPr>
              <a:t> </a:t>
            </a:r>
          </a:p>
        </p:txBody>
      </p:sp>
      <p:sp>
        <p:nvSpPr>
          <p:cNvPr id="10" name="Rectangle 8"/>
          <p:cNvSpPr>
            <a:spLocks noChangeArrowheads="1"/>
          </p:cNvSpPr>
          <p:nvPr/>
        </p:nvSpPr>
        <p:spPr bwMode="auto">
          <a:xfrm>
            <a:off x="968188" y="20113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413866" y="2716311"/>
            <a:ext cx="1707424" cy="923330"/>
          </a:xfrm>
          <a:prstGeom prst="rect">
            <a:avLst/>
          </a:prstGeom>
          <a:noFill/>
        </p:spPr>
        <p:txBody>
          <a:bodyPr wrap="square" rtlCol="0">
            <a:spAutoFit/>
          </a:bodyPr>
          <a:lstStyle/>
          <a:p>
            <a:r>
              <a:rPr lang="en-US" altLang="zh-CN" dirty="0" smtClean="0"/>
              <a:t>Time</a:t>
            </a:r>
            <a:r>
              <a:rPr lang="zh-CN" altLang="en-US" dirty="0" smtClean="0"/>
              <a:t> </a:t>
            </a:r>
            <a:r>
              <a:rPr lang="en-US" altLang="zh-CN" dirty="0" smtClean="0"/>
              <a:t>epoch,</a:t>
            </a:r>
            <a:r>
              <a:rPr lang="zh-CN" altLang="en-US" dirty="0" smtClean="0"/>
              <a:t> </a:t>
            </a:r>
            <a:r>
              <a:rPr lang="en-US" altLang="zh-CN" dirty="0" smtClean="0"/>
              <a:t>everyone</a:t>
            </a:r>
            <a:r>
              <a:rPr lang="zh-CN" altLang="en-US" dirty="0" smtClean="0"/>
              <a:t> </a:t>
            </a:r>
            <a:r>
              <a:rPr lang="en-US" altLang="zh-CN" dirty="0" smtClean="0"/>
              <a:t>wants</a:t>
            </a:r>
            <a:r>
              <a:rPr lang="zh-CN" altLang="en-US" dirty="0" smtClean="0"/>
              <a:t> </a:t>
            </a:r>
            <a:r>
              <a:rPr lang="en-US" altLang="zh-CN" dirty="0" smtClean="0"/>
              <a:t>to</a:t>
            </a:r>
            <a:r>
              <a:rPr lang="zh-CN" altLang="en-US" dirty="0" smtClean="0"/>
              <a:t> </a:t>
            </a:r>
            <a:r>
              <a:rPr lang="en-US" altLang="zh-CN" dirty="0" smtClean="0"/>
              <a:t>buy</a:t>
            </a:r>
            <a:endParaRPr lang="en-US" dirty="0"/>
          </a:p>
        </p:txBody>
      </p:sp>
      <p:sp>
        <p:nvSpPr>
          <p:cNvPr id="12" name="Text Box 9"/>
          <p:cNvSpPr txBox="1"/>
          <p:nvPr/>
        </p:nvSpPr>
        <p:spPr>
          <a:xfrm>
            <a:off x="2400338" y="3965129"/>
            <a:ext cx="3588872" cy="998016"/>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Market</a:t>
            </a:r>
            <a:r>
              <a:rPr lang="en-US" sz="2000" dirty="0" smtClean="0">
                <a:effectLst/>
                <a:ea typeface="ＭＳ 明朝" charset="-128"/>
                <a:cs typeface="Times New Roman" charset="0"/>
              </a:rPr>
              <a:t>:</a:t>
            </a:r>
            <a:endParaRPr lang="en-US" sz="2000" dirty="0">
              <a:effectLst/>
              <a:ea typeface="ＭＳ 明朝" charset="-128"/>
              <a:cs typeface="Times New Roman" charset="0"/>
            </a:endParaRPr>
          </a:p>
          <a:p>
            <a:pPr>
              <a:spcAft>
                <a:spcPts val="0"/>
              </a:spcAft>
            </a:pPr>
            <a:r>
              <a:rPr lang="zh-CN" altLang="en-US" sz="2000" dirty="0" smtClean="0">
                <a:effectLst/>
                <a:ea typeface="ＭＳ 明朝" charset="-128"/>
                <a:cs typeface="Times New Roman" charset="0"/>
              </a:rPr>
              <a:t>  </a:t>
            </a:r>
            <a:r>
              <a:rPr lang="en-US" sz="2000" dirty="0" smtClean="0">
                <a:effectLst/>
                <a:ea typeface="ＭＳ 明朝" charset="-128"/>
                <a:cs typeface="Times New Roman" charset="0"/>
              </a:rPr>
              <a:t>Price </a:t>
            </a:r>
            <a:r>
              <a:rPr lang="en-US" sz="2000" dirty="0">
                <a:effectLst/>
                <a:ea typeface="ＭＳ 明朝" charset="-128"/>
                <a:cs typeface="Times New Roman" charset="0"/>
              </a:rPr>
              <a:t>of Kenny Coin: </a:t>
            </a:r>
            <a:r>
              <a:rPr lang="en-US" sz="2000" dirty="0">
                <a:solidFill>
                  <a:srgbClr val="FF0000"/>
                </a:solidFill>
                <a:effectLst/>
                <a:ea typeface="ＭＳ 明朝" charset="-128"/>
                <a:cs typeface="Times New Roman" charset="0"/>
              </a:rPr>
              <a:t>0.957 ETH</a:t>
            </a:r>
          </a:p>
          <a:p>
            <a:pPr>
              <a:spcAft>
                <a:spcPts val="0"/>
              </a:spcAft>
            </a:pPr>
            <a:r>
              <a:rPr lang="zh-CN" altLang="en-US" sz="2000" dirty="0" smtClean="0">
                <a:effectLst/>
                <a:ea typeface="ＭＳ 明朝" charset="-128"/>
                <a:cs typeface="Times New Roman" charset="0"/>
              </a:rPr>
              <a:t>  </a:t>
            </a:r>
            <a:r>
              <a:rPr lang="en-US" sz="2000" dirty="0" smtClean="0">
                <a:effectLst/>
                <a:ea typeface="ＭＳ 明朝" charset="-128"/>
                <a:cs typeface="Times New Roman" charset="0"/>
              </a:rPr>
              <a:t>Smart </a:t>
            </a:r>
            <a:r>
              <a:rPr lang="en-US" sz="2000" dirty="0">
                <a:effectLst/>
                <a:ea typeface="ＭＳ 明朝" charset="-128"/>
                <a:cs typeface="Times New Roman" charset="0"/>
              </a:rPr>
              <a:t>Token Supply: 765686</a:t>
            </a:r>
          </a:p>
        </p:txBody>
      </p:sp>
      <p:sp>
        <p:nvSpPr>
          <p:cNvPr id="13" name="Text Box 10"/>
          <p:cNvSpPr txBox="1"/>
          <p:nvPr/>
        </p:nvSpPr>
        <p:spPr>
          <a:xfrm>
            <a:off x="6501335" y="3965128"/>
            <a:ext cx="5242429" cy="998017"/>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All Customers:</a:t>
            </a:r>
          </a:p>
          <a:p>
            <a:pPr>
              <a:spcAft>
                <a:spcPts val="0"/>
              </a:spcAft>
            </a:pPr>
            <a:r>
              <a:rPr lang="en-US" sz="2000" dirty="0" smtClean="0">
                <a:effectLst/>
                <a:ea typeface="ＭＳ 明朝" charset="-128"/>
                <a:cs typeface="Times New Roman" charset="0"/>
              </a:rPr>
              <a:t>  </a:t>
            </a:r>
            <a:r>
              <a:rPr lang="en-US" sz="2000" dirty="0">
                <a:effectLst/>
                <a:ea typeface="ＭＳ 明朝" charset="-128"/>
                <a:cs typeface="Times New Roman" charset="0"/>
              </a:rPr>
              <a:t>Reserve Balance: ≈433578</a:t>
            </a:r>
          </a:p>
          <a:p>
            <a:pPr>
              <a:spcAft>
                <a:spcPts val="0"/>
              </a:spcAft>
            </a:pPr>
            <a:r>
              <a:rPr lang="en-US" sz="2000" dirty="0">
                <a:effectLst/>
                <a:ea typeface="ＭＳ 明朝" charset="-128"/>
                <a:cs typeface="Times New Roman" charset="0"/>
              </a:rPr>
              <a:t>  Smart Token Balance: ≈365685  #  </a:t>
            </a:r>
            <a:r>
              <a:rPr lang="en-US" sz="2000" dirty="0" smtClean="0">
                <a:effectLst/>
                <a:ea typeface="ＭＳ 明朝" charset="-128"/>
                <a:cs typeface="Times New Roman" charset="0"/>
              </a:rPr>
              <a:t>731371/2</a:t>
            </a:r>
            <a:endParaRPr lang="en-US" sz="2000" dirty="0">
              <a:effectLst/>
              <a:ea typeface="ＭＳ 明朝" charset="-128"/>
              <a:cs typeface="Times New Roman" charset="0"/>
            </a:endParaRPr>
          </a:p>
          <a:p>
            <a:pPr>
              <a:spcAft>
                <a:spcPts val="0"/>
              </a:spcAft>
            </a:pPr>
            <a:r>
              <a:rPr lang="en-US" sz="2000" dirty="0">
                <a:effectLst/>
                <a:ea typeface="ＭＳ 明朝" charset="-128"/>
                <a:cs typeface="Times New Roman" charset="0"/>
              </a:rPr>
              <a:t> </a:t>
            </a:r>
          </a:p>
        </p:txBody>
      </p:sp>
      <p:sp>
        <p:nvSpPr>
          <p:cNvPr id="14" name="Rectangle 13"/>
          <p:cNvSpPr>
            <a:spLocks noChangeArrowheads="1"/>
          </p:cNvSpPr>
          <p:nvPr/>
        </p:nvSpPr>
        <p:spPr bwMode="auto">
          <a:xfrm>
            <a:off x="1485938" y="10040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6"/>
          <p:cNvSpPr>
            <a:spLocks noChangeArrowheads="1"/>
          </p:cNvSpPr>
          <p:nvPr/>
        </p:nvSpPr>
        <p:spPr bwMode="auto">
          <a:xfrm>
            <a:off x="1485938" y="1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TextBox 15"/>
          <p:cNvSpPr txBox="1"/>
          <p:nvPr/>
        </p:nvSpPr>
        <p:spPr>
          <a:xfrm>
            <a:off x="436852" y="4066645"/>
            <a:ext cx="1707424" cy="646331"/>
          </a:xfrm>
          <a:prstGeom prst="rect">
            <a:avLst/>
          </a:prstGeom>
          <a:noFill/>
        </p:spPr>
        <p:txBody>
          <a:bodyPr wrap="square" rtlCol="0">
            <a:spAutoFit/>
          </a:bodyPr>
          <a:lstStyle/>
          <a:p>
            <a:r>
              <a:rPr lang="en-US" altLang="zh-CN" dirty="0" smtClean="0"/>
              <a:t>Normal</a:t>
            </a:r>
            <a:r>
              <a:rPr lang="zh-CN" altLang="en-US" dirty="0" smtClean="0"/>
              <a:t> </a:t>
            </a:r>
            <a:r>
              <a:rPr lang="en-US" altLang="zh-CN" dirty="0" smtClean="0"/>
              <a:t>case,</a:t>
            </a:r>
            <a:endParaRPr lang="zh-CN" altLang="en-US" dirty="0" smtClean="0"/>
          </a:p>
          <a:p>
            <a:r>
              <a:rPr lang="en-US" altLang="zh-CN" b="1" dirty="0"/>
              <a:t>m</a:t>
            </a:r>
            <a:r>
              <a:rPr lang="en-US" altLang="zh-CN" b="1" dirty="0" smtClean="0"/>
              <a:t>u</a:t>
            </a:r>
            <a:r>
              <a:rPr lang="zh-CN" altLang="en-US" dirty="0" smtClean="0"/>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1.414</a:t>
            </a:r>
            <a:r>
              <a:rPr lang="zh-CN" altLang="en-US" dirty="0" smtClean="0">
                <a:solidFill>
                  <a:srgbClr val="FF0000"/>
                </a:solidFill>
              </a:rPr>
              <a:t> </a:t>
            </a:r>
            <a:r>
              <a:rPr lang="en-US" altLang="zh-CN" dirty="0" smtClean="0">
                <a:solidFill>
                  <a:srgbClr val="FF0000"/>
                </a:solidFill>
              </a:rPr>
              <a:t>ETH</a:t>
            </a:r>
            <a:r>
              <a:rPr lang="zh-CN" altLang="en-US" dirty="0" smtClean="0">
                <a:solidFill>
                  <a:srgbClr val="FF0000"/>
                </a:solidFill>
              </a:rPr>
              <a:t> </a:t>
            </a:r>
            <a:endParaRPr lang="en-US" dirty="0">
              <a:solidFill>
                <a:srgbClr val="FF0000"/>
              </a:solidFill>
            </a:endParaRPr>
          </a:p>
        </p:txBody>
      </p:sp>
      <p:sp>
        <p:nvSpPr>
          <p:cNvPr id="17" name="Text Box 11"/>
          <p:cNvSpPr txBox="1"/>
          <p:nvPr/>
        </p:nvSpPr>
        <p:spPr>
          <a:xfrm>
            <a:off x="2400338" y="5243398"/>
            <a:ext cx="3588872" cy="983765"/>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Market</a:t>
            </a:r>
            <a:r>
              <a:rPr lang="en-US" sz="2000" dirty="0" smtClean="0">
                <a:effectLst/>
                <a:ea typeface="ＭＳ 明朝" charset="-128"/>
                <a:cs typeface="Times New Roman" charset="0"/>
              </a:rPr>
              <a:t>:</a:t>
            </a:r>
            <a:endParaRPr lang="en-US" sz="2000" dirty="0">
              <a:effectLst/>
              <a:ea typeface="ＭＳ 明朝" charset="-128"/>
              <a:cs typeface="Times New Roman" charset="0"/>
            </a:endParaRPr>
          </a:p>
          <a:p>
            <a:pPr>
              <a:spcAft>
                <a:spcPts val="0"/>
              </a:spcAft>
            </a:pPr>
            <a:r>
              <a:rPr lang="zh-CN" altLang="en-US" sz="2000" dirty="0" smtClean="0">
                <a:effectLst/>
                <a:ea typeface="ＭＳ 明朝" charset="-128"/>
                <a:cs typeface="Times New Roman" charset="0"/>
              </a:rPr>
              <a:t>  </a:t>
            </a:r>
            <a:r>
              <a:rPr lang="en-US" sz="2000" dirty="0" smtClean="0">
                <a:effectLst/>
                <a:ea typeface="ＭＳ 明朝" charset="-128"/>
                <a:cs typeface="Times New Roman" charset="0"/>
              </a:rPr>
              <a:t>Price </a:t>
            </a:r>
            <a:r>
              <a:rPr lang="en-US" sz="2000" dirty="0">
                <a:effectLst/>
                <a:ea typeface="ＭＳ 明朝" charset="-128"/>
                <a:cs typeface="Times New Roman" charset="0"/>
              </a:rPr>
              <a:t>of Kenny Coin: ≈</a:t>
            </a:r>
            <a:r>
              <a:rPr lang="en-US" sz="2000" b="1" dirty="0">
                <a:solidFill>
                  <a:srgbClr val="0070C0"/>
                </a:solidFill>
                <a:effectLst/>
                <a:ea typeface="ＭＳ 明朝" charset="-128"/>
                <a:cs typeface="Times New Roman" charset="0"/>
              </a:rPr>
              <a:t>0.979 ETH</a:t>
            </a:r>
          </a:p>
          <a:p>
            <a:pPr>
              <a:spcAft>
                <a:spcPts val="0"/>
              </a:spcAft>
            </a:pPr>
            <a:r>
              <a:rPr lang="zh-CN" altLang="en-US" sz="2000" dirty="0" smtClean="0">
                <a:effectLst/>
                <a:ea typeface="ＭＳ 明朝" charset="-128"/>
                <a:cs typeface="Times New Roman" charset="0"/>
              </a:rPr>
              <a:t>  </a:t>
            </a:r>
            <a:r>
              <a:rPr lang="en-US" sz="2000" dirty="0" smtClean="0">
                <a:effectLst/>
                <a:ea typeface="ＭＳ 明朝" charset="-128"/>
                <a:cs typeface="Times New Roman" charset="0"/>
              </a:rPr>
              <a:t>Smart </a:t>
            </a:r>
            <a:r>
              <a:rPr lang="en-US" sz="2000" dirty="0">
                <a:effectLst/>
                <a:ea typeface="ＭＳ 明朝" charset="-128"/>
                <a:cs typeface="Times New Roman" charset="0"/>
              </a:rPr>
              <a:t>Token Supply: 783148</a:t>
            </a:r>
          </a:p>
        </p:txBody>
      </p:sp>
      <p:sp>
        <p:nvSpPr>
          <p:cNvPr id="18" name="Text Box 12"/>
          <p:cNvSpPr txBox="1"/>
          <p:nvPr/>
        </p:nvSpPr>
        <p:spPr>
          <a:xfrm>
            <a:off x="6501335" y="5243398"/>
            <a:ext cx="5242429" cy="983765"/>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000" dirty="0">
                <a:effectLst/>
                <a:ea typeface="ＭＳ 明朝" charset="-128"/>
                <a:cs typeface="Times New Roman" charset="0"/>
              </a:rPr>
              <a:t>All Customers</a:t>
            </a:r>
            <a:r>
              <a:rPr lang="en-US" sz="2000" dirty="0" smtClean="0">
                <a:effectLst/>
                <a:ea typeface="ＭＳ 明朝" charset="-128"/>
                <a:cs typeface="Times New Roman" charset="0"/>
              </a:rPr>
              <a:t>:</a:t>
            </a:r>
            <a:endParaRPr lang="en-US" sz="2000" dirty="0">
              <a:effectLst/>
              <a:ea typeface="ＭＳ 明朝" charset="-128"/>
              <a:cs typeface="Times New Roman" charset="0"/>
            </a:endParaRPr>
          </a:p>
          <a:p>
            <a:pPr>
              <a:spcAft>
                <a:spcPts val="0"/>
              </a:spcAft>
            </a:pPr>
            <a:r>
              <a:rPr lang="en-US" sz="2000" dirty="0">
                <a:effectLst/>
                <a:ea typeface="ＭＳ 明朝" charset="-128"/>
                <a:cs typeface="Times New Roman" charset="0"/>
              </a:rPr>
              <a:t>  Reserve Balance: ≈ 383146</a:t>
            </a:r>
          </a:p>
          <a:p>
            <a:pPr>
              <a:spcAft>
                <a:spcPts val="0"/>
              </a:spcAft>
            </a:pPr>
            <a:r>
              <a:rPr lang="en-US" sz="2000" dirty="0">
                <a:effectLst/>
                <a:ea typeface="ＭＳ 明朝" charset="-128"/>
                <a:cs typeface="Times New Roman" charset="0"/>
              </a:rPr>
              <a:t>  Smart Token Balance: ≈ 416674</a:t>
            </a:r>
          </a:p>
          <a:p>
            <a:pPr>
              <a:spcAft>
                <a:spcPts val="0"/>
              </a:spcAft>
            </a:pPr>
            <a:r>
              <a:rPr lang="en-US" sz="2000" dirty="0">
                <a:effectLst/>
                <a:ea typeface="ＭＳ 明朝" charset="-128"/>
                <a:cs typeface="Times New Roman" charset="0"/>
              </a:rPr>
              <a:t> </a:t>
            </a:r>
          </a:p>
        </p:txBody>
      </p:sp>
      <p:sp>
        <p:nvSpPr>
          <p:cNvPr id="19"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427891" y="5223091"/>
            <a:ext cx="1707424" cy="1477328"/>
          </a:xfrm>
          <a:prstGeom prst="rect">
            <a:avLst/>
          </a:prstGeom>
          <a:noFill/>
        </p:spPr>
        <p:txBody>
          <a:bodyPr wrap="square" rtlCol="0">
            <a:spAutoFit/>
          </a:bodyPr>
          <a:lstStyle/>
          <a:p>
            <a:r>
              <a:rPr lang="en-US" altLang="zh-CN" dirty="0" smtClean="0"/>
              <a:t>Normal</a:t>
            </a:r>
            <a:r>
              <a:rPr lang="zh-CN" altLang="en-US" dirty="0" smtClean="0"/>
              <a:t> </a:t>
            </a:r>
            <a:r>
              <a:rPr lang="en-US" altLang="zh-CN" dirty="0" smtClean="0"/>
              <a:t>case,</a:t>
            </a:r>
            <a:endParaRPr lang="zh-CN" altLang="en-US" dirty="0" smtClean="0"/>
          </a:p>
          <a:p>
            <a:r>
              <a:rPr lang="en-US" altLang="zh-CN" b="1" dirty="0"/>
              <a:t>m</a:t>
            </a:r>
            <a:r>
              <a:rPr lang="en-US" altLang="zh-CN" b="1" dirty="0" smtClean="0"/>
              <a:t>u</a:t>
            </a:r>
            <a:r>
              <a:rPr lang="zh-CN" altLang="en-US" dirty="0" smtClean="0"/>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0.957</a:t>
            </a:r>
            <a:r>
              <a:rPr lang="zh-CN" altLang="en-US" dirty="0" smtClean="0">
                <a:solidFill>
                  <a:srgbClr val="FF0000"/>
                </a:solidFill>
              </a:rPr>
              <a:t> </a:t>
            </a:r>
            <a:r>
              <a:rPr lang="en-US" altLang="zh-CN" dirty="0" smtClean="0">
                <a:solidFill>
                  <a:srgbClr val="FF0000"/>
                </a:solidFill>
              </a:rPr>
              <a:t>ETH</a:t>
            </a:r>
            <a:endParaRPr lang="zh-CN" altLang="en-US" dirty="0" smtClean="0">
              <a:solidFill>
                <a:srgbClr val="FF0000"/>
              </a:solidFill>
            </a:endParaRPr>
          </a:p>
          <a:p>
            <a:endParaRPr lang="zh-CN" altLang="en-US" dirty="0">
              <a:solidFill>
                <a:srgbClr val="FF0000"/>
              </a:solidFill>
            </a:endParaRPr>
          </a:p>
          <a:p>
            <a:r>
              <a:rPr lang="en-US" dirty="0"/>
              <a:t>now is back close to 1.0 ETH</a:t>
            </a:r>
            <a:r>
              <a:rPr lang="en-US" dirty="0" smtClean="0">
                <a:effectLst/>
              </a:rPr>
              <a:t> </a:t>
            </a:r>
            <a:r>
              <a:rPr lang="zh-CN" alt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454416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Explanation</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Stable</a:t>
            </a:r>
            <a:r>
              <a:rPr lang="zh-CN" altLang="en-US" sz="2800" dirty="0" smtClean="0"/>
              <a:t> </a:t>
            </a:r>
            <a:r>
              <a:rPr lang="en-US" altLang="zh-CN" sz="2800" dirty="0" smtClean="0"/>
              <a:t>Price</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11</a:t>
            </a:r>
            <a:endParaRPr lang="zh-CN" altLang="en-US" dirty="0" smtClean="0"/>
          </a:p>
        </p:txBody>
      </p:sp>
      <p:sp>
        <p:nvSpPr>
          <p:cNvPr id="4" name="TextBox 3"/>
          <p:cNvSpPr txBox="1"/>
          <p:nvPr/>
        </p:nvSpPr>
        <p:spPr>
          <a:xfrm>
            <a:off x="1757083" y="1262448"/>
            <a:ext cx="9323294" cy="1569660"/>
          </a:xfrm>
          <a:prstGeom prst="rect">
            <a:avLst/>
          </a:prstGeom>
          <a:noFill/>
        </p:spPr>
        <p:txBody>
          <a:bodyPr wrap="square" rtlCol="0">
            <a:spAutoFit/>
          </a:bodyPr>
          <a:lstStyle/>
          <a:p>
            <a:r>
              <a:rPr lang="en-US" sz="2400" dirty="0"/>
              <a:t>Therefore, the reason why in our simulator, the Price of smart token can always go back to average after its bouncing, is that </a:t>
            </a:r>
            <a:r>
              <a:rPr lang="en-US" sz="2400" b="1" dirty="0"/>
              <a:t>under all-in policy, almost half of customers cannot launch transaction orders after time epoch.</a:t>
            </a:r>
            <a:r>
              <a:rPr lang="en-US" sz="2400" dirty="0" smtClean="0">
                <a:effectLst/>
              </a:rPr>
              <a:t> </a:t>
            </a:r>
            <a:endParaRPr lang="zh-CN" altLang="en-US" sz="2400" dirty="0" smtClean="0">
              <a:effectLst/>
            </a:endParaRPr>
          </a:p>
        </p:txBody>
      </p:sp>
      <p:sp>
        <p:nvSpPr>
          <p:cNvPr id="6" name="Subtitle 2"/>
          <p:cNvSpPr txBox="1">
            <a:spLocks/>
          </p:cNvSpPr>
          <p:nvPr/>
        </p:nvSpPr>
        <p:spPr>
          <a:xfrm>
            <a:off x="1219200" y="3110901"/>
            <a:ext cx="9144000" cy="629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zh-CN" sz="2800" dirty="0" smtClean="0"/>
              <a:t>Potential</a:t>
            </a:r>
            <a:r>
              <a:rPr lang="zh-CN" altLang="en-US" sz="2800" dirty="0" smtClean="0"/>
              <a:t> </a:t>
            </a:r>
            <a:r>
              <a:rPr lang="en-US" altLang="zh-CN" sz="2800" dirty="0" smtClean="0"/>
              <a:t>Solution</a:t>
            </a:r>
            <a:r>
              <a:rPr lang="en-US" sz="2800" dirty="0" smtClean="0"/>
              <a:t>:</a:t>
            </a:r>
            <a:endParaRPr lang="zh-CN" altLang="en-US" sz="2800" dirty="0" smtClean="0"/>
          </a:p>
          <a:p>
            <a:pPr algn="l"/>
            <a:endParaRPr lang="en-US" sz="2800" dirty="0" smtClean="0"/>
          </a:p>
          <a:p>
            <a:pPr algn="l"/>
            <a:endParaRPr lang="en-US" sz="2800" dirty="0"/>
          </a:p>
        </p:txBody>
      </p:sp>
      <p:sp>
        <p:nvSpPr>
          <p:cNvPr id="7" name="TextBox 6"/>
          <p:cNvSpPr txBox="1"/>
          <p:nvPr/>
        </p:nvSpPr>
        <p:spPr>
          <a:xfrm>
            <a:off x="1757083" y="3688188"/>
            <a:ext cx="9323294" cy="1200329"/>
          </a:xfrm>
          <a:prstGeom prst="rect">
            <a:avLst/>
          </a:prstGeom>
          <a:noFill/>
        </p:spPr>
        <p:txBody>
          <a:bodyPr wrap="square" rtlCol="0">
            <a:spAutoFit/>
          </a:bodyPr>
          <a:lstStyle/>
          <a:p>
            <a:r>
              <a:rPr lang="en-US" sz="2400" dirty="0"/>
              <a:t>We can add </a:t>
            </a:r>
            <a:r>
              <a:rPr lang="en-US" sz="2400" dirty="0" smtClean="0"/>
              <a:t>customers‘ </a:t>
            </a:r>
            <a:r>
              <a:rPr lang="en-US" sz="2400" dirty="0"/>
              <a:t>reserve or smart token balance if they are run out</a:t>
            </a:r>
            <a:r>
              <a:rPr lang="en-US" sz="2400" dirty="0" smtClean="0"/>
              <a:t>.</a:t>
            </a:r>
            <a:endParaRPr lang="zh-CN" altLang="en-US" sz="2400" dirty="0" smtClean="0"/>
          </a:p>
          <a:p>
            <a:r>
              <a:rPr lang="zh-CN" altLang="en-US" sz="2400" dirty="0"/>
              <a:t> </a:t>
            </a:r>
            <a:r>
              <a:rPr lang="en-US" altLang="zh-CN" sz="2400" dirty="0" smtClean="0"/>
              <a:t>e.g.</a:t>
            </a:r>
            <a:r>
              <a:rPr lang="zh-CN" altLang="en-US" sz="2400" dirty="0" smtClean="0"/>
              <a:t> </a:t>
            </a:r>
            <a:r>
              <a:rPr lang="en-US" sz="2400" dirty="0"/>
              <a:t>add 200 </a:t>
            </a:r>
            <a:r>
              <a:rPr lang="en-US" sz="2400" dirty="0" smtClean="0"/>
              <a:t>reserve</a:t>
            </a:r>
            <a:r>
              <a:rPr lang="zh-CN" altLang="en-US" sz="2400" dirty="0" smtClean="0"/>
              <a:t> </a:t>
            </a:r>
            <a:r>
              <a:rPr lang="en-US" altLang="zh-CN" sz="2400" dirty="0" smtClean="0"/>
              <a:t>tokens</a:t>
            </a:r>
            <a:r>
              <a:rPr lang="en-US" sz="2400" dirty="0" smtClean="0"/>
              <a:t> </a:t>
            </a:r>
            <a:r>
              <a:rPr lang="en-US" sz="2400" dirty="0"/>
              <a:t>to customers once they run out</a:t>
            </a:r>
            <a:r>
              <a:rPr lang="en-US" sz="2400" dirty="0" smtClean="0">
                <a:effectLst/>
              </a:rPr>
              <a:t> </a:t>
            </a:r>
            <a:r>
              <a:rPr lang="en-US" altLang="zh-CN" sz="2400" dirty="0" smtClean="0">
                <a:effectLst/>
              </a:rPr>
              <a:t>reserve</a:t>
            </a:r>
            <a:endParaRPr lang="en-US" sz="2400" dirty="0"/>
          </a:p>
        </p:txBody>
      </p:sp>
    </p:spTree>
    <p:extLst>
      <p:ext uri="{BB962C8B-B14F-4D97-AF65-F5344CB8AC3E}">
        <p14:creationId xmlns:p14="http://schemas.microsoft.com/office/powerpoint/2010/main" val="568122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12</a:t>
            </a:r>
            <a:endParaRPr lang="zh-CN" altLang="en-US" dirty="0" smtClean="0"/>
          </a:p>
        </p:txBody>
      </p:sp>
      <p:pic>
        <p:nvPicPr>
          <p:cNvPr id="8" name="Picture 7" descr="Bancor-Simulator/Figures/Bancor/Price-BI-50BG-5.0CN-2000Sig-0.01Seed-0.pdf"/>
          <p:cNvPicPr/>
          <p:nvPr/>
        </p:nvPicPr>
        <p:blipFill>
          <a:blip r:embed="rId2">
            <a:extLst>
              <a:ext uri="{28A0092B-C50C-407E-A947-70E740481C1C}">
                <a14:useLocalDpi xmlns:a14="http://schemas.microsoft.com/office/drawing/2010/main" val="0"/>
              </a:ext>
            </a:extLst>
          </a:blip>
          <a:srcRect/>
          <a:stretch>
            <a:fillRect/>
          </a:stretch>
        </p:blipFill>
        <p:spPr bwMode="auto">
          <a:xfrm>
            <a:off x="1577788" y="475647"/>
            <a:ext cx="6170127" cy="4068622"/>
          </a:xfrm>
          <a:prstGeom prst="rect">
            <a:avLst/>
          </a:prstGeom>
          <a:noFill/>
          <a:ln>
            <a:noFill/>
          </a:ln>
        </p:spPr>
      </p:pic>
      <p:sp>
        <p:nvSpPr>
          <p:cNvPr id="2" name="TextBox 1"/>
          <p:cNvSpPr txBox="1"/>
          <p:nvPr/>
        </p:nvSpPr>
        <p:spPr>
          <a:xfrm>
            <a:off x="1577788" y="4544269"/>
            <a:ext cx="9663953" cy="1938992"/>
          </a:xfrm>
          <a:prstGeom prst="rect">
            <a:avLst/>
          </a:prstGeom>
          <a:noFill/>
        </p:spPr>
        <p:txBody>
          <a:bodyPr wrap="square" rtlCol="0">
            <a:spAutoFit/>
          </a:bodyPr>
          <a:lstStyle/>
          <a:p>
            <a:r>
              <a:rPr lang="en-US" altLang="zh-CN" sz="2400" dirty="0" smtClean="0"/>
              <a:t>Price</a:t>
            </a:r>
            <a:r>
              <a:rPr lang="zh-CN" altLang="en-US" sz="2400" dirty="0" smtClean="0"/>
              <a:t> </a:t>
            </a:r>
            <a:r>
              <a:rPr lang="en-US" altLang="zh-CN" sz="2400" dirty="0" smtClean="0"/>
              <a:t>from</a:t>
            </a:r>
            <a:r>
              <a:rPr lang="zh-CN" altLang="en-US" sz="2400" dirty="0" smtClean="0"/>
              <a:t> </a:t>
            </a:r>
            <a:r>
              <a:rPr lang="en-US" altLang="zh-CN" sz="2400" dirty="0" smtClean="0"/>
              <a:t>1.0</a:t>
            </a:r>
            <a:r>
              <a:rPr lang="zh-CN" altLang="en-US" sz="2400" dirty="0" smtClean="0"/>
              <a:t> </a:t>
            </a:r>
            <a:r>
              <a:rPr lang="en-US" altLang="zh-CN" sz="2400" dirty="0" smtClean="0"/>
              <a:t>ETH</a:t>
            </a:r>
            <a:r>
              <a:rPr lang="zh-CN" altLang="en-US" sz="2400" dirty="0" smtClean="0"/>
              <a:t> </a:t>
            </a:r>
            <a:r>
              <a:rPr lang="en-US" altLang="zh-CN" sz="2400" dirty="0" smtClean="0"/>
              <a:t>rises</a:t>
            </a:r>
            <a:r>
              <a:rPr lang="zh-CN" altLang="en-US" sz="2400" dirty="0" smtClean="0"/>
              <a:t> </a:t>
            </a:r>
            <a:r>
              <a:rPr lang="en-US" altLang="zh-CN" sz="2400" dirty="0" smtClean="0"/>
              <a:t>to</a:t>
            </a:r>
            <a:r>
              <a:rPr lang="zh-CN" altLang="en-US" sz="2400" dirty="0" smtClean="0"/>
              <a:t> </a:t>
            </a:r>
            <a:r>
              <a:rPr lang="en-US" altLang="zh-CN" sz="2400" dirty="0" smtClean="0"/>
              <a:t>about</a:t>
            </a:r>
            <a:r>
              <a:rPr lang="zh-CN" altLang="en-US" sz="2400" dirty="0" smtClean="0"/>
              <a:t> </a:t>
            </a:r>
            <a:r>
              <a:rPr lang="en-US" altLang="zh-CN" sz="2400" dirty="0" smtClean="0"/>
              <a:t>10</a:t>
            </a:r>
            <a:r>
              <a:rPr lang="zh-CN" altLang="en-US" sz="2400" dirty="0" smtClean="0"/>
              <a:t> </a:t>
            </a:r>
            <a:r>
              <a:rPr lang="en-US" altLang="zh-CN" sz="2400" dirty="0" smtClean="0"/>
              <a:t>ETH.</a:t>
            </a:r>
            <a:endParaRPr lang="zh-CN" altLang="en-US" sz="2400" dirty="0" smtClean="0"/>
          </a:p>
          <a:p>
            <a:r>
              <a:rPr lang="en-US" sz="2400" dirty="0"/>
              <a:t>However, how much money should we add becomes a tricky problem. </a:t>
            </a:r>
            <a:endParaRPr lang="zh-CN" altLang="en-US" sz="2400" dirty="0" smtClean="0"/>
          </a:p>
          <a:p>
            <a:r>
              <a:rPr lang="en-US" sz="2400" dirty="0" smtClean="0"/>
              <a:t>Also</a:t>
            </a:r>
            <a:r>
              <a:rPr lang="en-US" sz="2400" dirty="0"/>
              <a:t>, we cannot add too many smart tokens to customers as smart tokens cannot be unlimitedly added. (the total sum should &lt;= Smart Token Supply).</a:t>
            </a:r>
          </a:p>
          <a:p>
            <a:endParaRPr lang="en-US" sz="2400" dirty="0"/>
          </a:p>
        </p:txBody>
      </p:sp>
      <p:sp>
        <p:nvSpPr>
          <p:cNvPr id="10" name="TextBox 9"/>
          <p:cNvSpPr txBox="1"/>
          <p:nvPr/>
        </p:nvSpPr>
        <p:spPr>
          <a:xfrm>
            <a:off x="7851877" y="1843448"/>
            <a:ext cx="4340123" cy="830997"/>
          </a:xfrm>
          <a:prstGeom prst="rect">
            <a:avLst/>
          </a:prstGeom>
          <a:noFill/>
        </p:spPr>
        <p:txBody>
          <a:bodyPr wrap="square" rtlCol="0">
            <a:spAutoFit/>
          </a:bodyPr>
          <a:lstStyle/>
          <a:p>
            <a:r>
              <a:rPr lang="en-US" altLang="zh-CN" sz="2400" dirty="0" smtClean="0"/>
              <a:t>Y-axis:</a:t>
            </a:r>
            <a:r>
              <a:rPr lang="zh-CN" altLang="en-US" sz="2400" dirty="0" smtClean="0"/>
              <a:t> </a:t>
            </a:r>
            <a:r>
              <a:rPr lang="en-US" altLang="zh-CN" sz="2400" dirty="0" smtClean="0"/>
              <a:t>Price</a:t>
            </a:r>
            <a:r>
              <a:rPr lang="zh-CN" altLang="en-US" sz="2400" dirty="0" smtClean="0"/>
              <a:t> </a:t>
            </a:r>
            <a:r>
              <a:rPr lang="en-US" altLang="zh-CN" sz="2400" dirty="0" smtClean="0"/>
              <a:t>of</a:t>
            </a:r>
            <a:r>
              <a:rPr lang="zh-CN" altLang="en-US" sz="2400" dirty="0" smtClean="0"/>
              <a:t> </a:t>
            </a:r>
            <a:r>
              <a:rPr lang="en-US" altLang="zh-CN" sz="2400" dirty="0" smtClean="0"/>
              <a:t>smart</a:t>
            </a:r>
            <a:r>
              <a:rPr lang="zh-CN" altLang="en-US" sz="2400" dirty="0" smtClean="0"/>
              <a:t> </a:t>
            </a:r>
            <a:r>
              <a:rPr lang="en-US" altLang="zh-CN" sz="2400" dirty="0" smtClean="0"/>
              <a:t>token</a:t>
            </a:r>
            <a:r>
              <a:rPr lang="zh-CN" altLang="en-US" sz="2400" dirty="0" smtClean="0"/>
              <a:t> </a:t>
            </a:r>
            <a:r>
              <a:rPr lang="en-US" altLang="zh-CN" sz="2400" dirty="0" smtClean="0"/>
              <a:t>(ETH)</a:t>
            </a:r>
            <a:endParaRPr lang="zh-CN" altLang="en-US" sz="2400" dirty="0" smtClean="0"/>
          </a:p>
          <a:p>
            <a:r>
              <a:rPr lang="en-US" altLang="zh-CN" sz="2400" dirty="0" smtClean="0"/>
              <a:t>X-axis:</a:t>
            </a:r>
            <a:r>
              <a:rPr lang="zh-CN" altLang="en-US" sz="2400" dirty="0" smtClean="0"/>
              <a:t> </a:t>
            </a:r>
            <a:r>
              <a:rPr lang="en-US" altLang="zh-CN" sz="2400" dirty="0" smtClean="0"/>
              <a:t>time</a:t>
            </a:r>
            <a:r>
              <a:rPr lang="zh-CN" altLang="en-US" sz="2400" dirty="0"/>
              <a:t> </a:t>
            </a:r>
            <a:r>
              <a:rPr lang="en-US" altLang="zh-CN" sz="2400" dirty="0" smtClean="0"/>
              <a:t>of</a:t>
            </a:r>
            <a:r>
              <a:rPr lang="zh-CN" altLang="en-US" sz="2400" dirty="0" smtClean="0"/>
              <a:t> </a:t>
            </a:r>
            <a:r>
              <a:rPr lang="en-US" altLang="zh-CN" sz="2400" dirty="0" smtClean="0"/>
              <a:t>the</a:t>
            </a:r>
            <a:r>
              <a:rPr lang="zh-CN" altLang="en-US" sz="2400" dirty="0" smtClean="0"/>
              <a:t> </a:t>
            </a:r>
            <a:r>
              <a:rPr lang="en-US" altLang="zh-CN" sz="2400" dirty="0" smtClean="0"/>
              <a:t>simulation</a:t>
            </a:r>
            <a:endParaRPr lang="en-US" sz="2400" dirty="0"/>
          </a:p>
        </p:txBody>
      </p:sp>
    </p:spTree>
    <p:extLst>
      <p:ext uri="{BB962C8B-B14F-4D97-AF65-F5344CB8AC3E}">
        <p14:creationId xmlns:p14="http://schemas.microsoft.com/office/powerpoint/2010/main" val="1268632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Explanation</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Stable</a:t>
            </a:r>
            <a:r>
              <a:rPr lang="zh-CN" altLang="en-US" sz="2800" dirty="0" smtClean="0"/>
              <a:t> </a:t>
            </a:r>
            <a:r>
              <a:rPr lang="en-US" altLang="zh-CN" sz="2800" dirty="0" smtClean="0"/>
              <a:t>Price</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13</a:t>
            </a:r>
            <a:endParaRPr lang="zh-CN" altLang="en-US" dirty="0" smtClean="0"/>
          </a:p>
        </p:txBody>
      </p:sp>
      <p:sp>
        <p:nvSpPr>
          <p:cNvPr id="4" name="TextBox 3"/>
          <p:cNvSpPr txBox="1"/>
          <p:nvPr/>
        </p:nvSpPr>
        <p:spPr>
          <a:xfrm>
            <a:off x="1757083" y="1692753"/>
            <a:ext cx="9323294" cy="3046988"/>
          </a:xfrm>
          <a:prstGeom prst="rect">
            <a:avLst/>
          </a:prstGeom>
          <a:noFill/>
        </p:spPr>
        <p:txBody>
          <a:bodyPr wrap="square" rtlCol="0">
            <a:spAutoFit/>
          </a:bodyPr>
          <a:lstStyle/>
          <a:p>
            <a:r>
              <a:rPr lang="en-US" sz="2400" dirty="0"/>
              <a:t>In my opinion, the </a:t>
            </a:r>
            <a:r>
              <a:rPr lang="en-US" sz="2400" dirty="0" err="1"/>
              <a:t>Bancor</a:t>
            </a:r>
            <a:r>
              <a:rPr lang="en-US" sz="2400" dirty="0"/>
              <a:t> Market does have its ability to stabilize the price of smart </a:t>
            </a:r>
            <a:r>
              <a:rPr lang="en-US" sz="2400" dirty="0" smtClean="0"/>
              <a:t>token</a:t>
            </a:r>
            <a:r>
              <a:rPr lang="en-US" altLang="zh-CN" sz="2400" dirty="0"/>
              <a:t>.</a:t>
            </a:r>
            <a:endParaRPr lang="zh-CN" altLang="en-US" sz="2400" dirty="0" smtClean="0"/>
          </a:p>
          <a:p>
            <a:r>
              <a:rPr lang="en-US" sz="2400" dirty="0" smtClean="0"/>
              <a:t>(</a:t>
            </a:r>
            <a:r>
              <a:rPr lang="en-US" sz="2400" dirty="0"/>
              <a:t>even </a:t>
            </a:r>
            <a:r>
              <a:rPr lang="en-US" sz="2400" dirty="0" smtClean="0"/>
              <a:t>in </a:t>
            </a:r>
            <a:r>
              <a:rPr lang="en-US" sz="2400" dirty="0"/>
              <a:t>solution, the price of smart token gradually recovers to its original status before the time epoch</a:t>
            </a:r>
            <a:r>
              <a:rPr lang="en-US" sz="2400" dirty="0" smtClean="0"/>
              <a:t>)</a:t>
            </a:r>
            <a:endParaRPr lang="zh-CN" altLang="en-US" sz="2400" dirty="0" smtClean="0"/>
          </a:p>
          <a:p>
            <a:endParaRPr lang="en-US" sz="2400" dirty="0"/>
          </a:p>
          <a:p>
            <a:r>
              <a:rPr lang="en-US" sz="2400" dirty="0" smtClean="0"/>
              <a:t>The </a:t>
            </a:r>
            <a:r>
              <a:rPr lang="en-US" sz="2400" dirty="0"/>
              <a:t>reason why the price of smart token is stable is that our all-in policy exaggerates the recovering ability of </a:t>
            </a:r>
            <a:r>
              <a:rPr lang="en-US" sz="2400" dirty="0" err="1"/>
              <a:t>Bancor</a:t>
            </a:r>
            <a:r>
              <a:rPr lang="en-US" sz="2400" dirty="0"/>
              <a:t>.</a:t>
            </a:r>
          </a:p>
          <a:p>
            <a:endParaRPr lang="zh-CN" altLang="en-US" sz="2400" dirty="0" smtClean="0">
              <a:effectLst/>
            </a:endParaRPr>
          </a:p>
        </p:txBody>
      </p:sp>
    </p:spTree>
    <p:extLst>
      <p:ext uri="{BB962C8B-B14F-4D97-AF65-F5344CB8AC3E}">
        <p14:creationId xmlns:p14="http://schemas.microsoft.com/office/powerpoint/2010/main" val="121479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Cancel</a:t>
            </a:r>
            <a:r>
              <a:rPr lang="zh-CN" altLang="en-US" sz="2800" dirty="0" smtClean="0"/>
              <a:t> </a:t>
            </a:r>
            <a:r>
              <a:rPr lang="en-US" altLang="zh-CN" sz="2800" dirty="0" smtClean="0"/>
              <a:t>Rate</a:t>
            </a:r>
            <a:r>
              <a:rPr lang="zh-CN" altLang="en-US" sz="2800" dirty="0" smtClean="0"/>
              <a:t> </a:t>
            </a:r>
            <a:r>
              <a:rPr lang="en-US" altLang="zh-CN" sz="2800" dirty="0" smtClean="0"/>
              <a:t>in</a:t>
            </a:r>
            <a:r>
              <a:rPr lang="zh-CN" altLang="en-US" sz="2800" dirty="0" smtClean="0"/>
              <a:t> </a:t>
            </a:r>
            <a:r>
              <a:rPr lang="en-US" altLang="zh-CN" sz="2800" dirty="0" err="1" smtClean="0"/>
              <a:t>Bancor</a:t>
            </a:r>
            <a:r>
              <a:rPr lang="zh-CN" altLang="en-US" sz="2800" dirty="0" smtClean="0"/>
              <a:t> </a:t>
            </a:r>
            <a:r>
              <a:rPr lang="en-US" altLang="zh-CN" sz="2800" dirty="0" smtClean="0"/>
              <a:t>Market</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14</a:t>
            </a:r>
            <a:endParaRPr lang="zh-CN" altLang="en-US" dirty="0" smtClean="0"/>
          </a:p>
        </p:txBody>
      </p:sp>
      <p:sp>
        <p:nvSpPr>
          <p:cNvPr id="4" name="TextBox 3"/>
          <p:cNvSpPr txBox="1"/>
          <p:nvPr/>
        </p:nvSpPr>
        <p:spPr>
          <a:xfrm>
            <a:off x="1918447" y="2409929"/>
            <a:ext cx="9323294" cy="1569660"/>
          </a:xfrm>
          <a:prstGeom prst="rect">
            <a:avLst/>
          </a:prstGeom>
          <a:noFill/>
        </p:spPr>
        <p:txBody>
          <a:bodyPr wrap="square" rtlCol="0">
            <a:spAutoFit/>
          </a:bodyPr>
          <a:lstStyle/>
          <a:p>
            <a:r>
              <a:rPr lang="en-US" sz="2400" dirty="0"/>
              <a:t>Further, since transaction orders might be canceled in market, we also track the cancel rate of transaction orders </a:t>
            </a:r>
            <a:r>
              <a:rPr lang="en-US" sz="2400" dirty="0">
                <a:solidFill>
                  <a:srgbClr val="0070C0"/>
                </a:solidFill>
              </a:rPr>
              <a:t>successfully launched </a:t>
            </a:r>
            <a:r>
              <a:rPr lang="en-US" sz="2400" dirty="0"/>
              <a:t>by customers, which is plotted in Figure 2.</a:t>
            </a:r>
          </a:p>
          <a:p>
            <a:r>
              <a:rPr lang="en-US" sz="2400" dirty="0"/>
              <a:t> </a:t>
            </a:r>
          </a:p>
        </p:txBody>
      </p:sp>
    </p:spTree>
    <p:extLst>
      <p:ext uri="{BB962C8B-B14F-4D97-AF65-F5344CB8AC3E}">
        <p14:creationId xmlns:p14="http://schemas.microsoft.com/office/powerpoint/2010/main" val="1943679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47294" y="6298595"/>
            <a:ext cx="1004047" cy="369332"/>
          </a:xfrm>
          <a:prstGeom prst="rect">
            <a:avLst/>
          </a:prstGeom>
          <a:noFill/>
        </p:spPr>
        <p:txBody>
          <a:bodyPr wrap="square" rtlCol="0">
            <a:spAutoFit/>
          </a:bodyPr>
          <a:lstStyle/>
          <a:p>
            <a:r>
              <a:rPr lang="en-US" altLang="zh-CN" smtClean="0"/>
              <a:t>15</a:t>
            </a:r>
            <a:endParaRPr lang="zh-CN" altLang="en-US" dirty="0" smtClean="0"/>
          </a:p>
        </p:txBody>
      </p:sp>
      <p:sp>
        <p:nvSpPr>
          <p:cNvPr id="4" name="TextBox 3"/>
          <p:cNvSpPr txBox="1"/>
          <p:nvPr/>
        </p:nvSpPr>
        <p:spPr>
          <a:xfrm>
            <a:off x="1613648" y="4728935"/>
            <a:ext cx="9735670" cy="1938992"/>
          </a:xfrm>
          <a:prstGeom prst="rect">
            <a:avLst/>
          </a:prstGeom>
          <a:noFill/>
        </p:spPr>
        <p:txBody>
          <a:bodyPr wrap="square" rtlCol="0">
            <a:spAutoFit/>
          </a:bodyPr>
          <a:lstStyle/>
          <a:p>
            <a:r>
              <a:rPr lang="en-US" sz="2400" dirty="0"/>
              <a:t>Figure 2. Figure about cancel rate in </a:t>
            </a:r>
            <a:r>
              <a:rPr lang="en-US" sz="2400" dirty="0" err="1"/>
              <a:t>Bancor</a:t>
            </a:r>
            <a:r>
              <a:rPr lang="en-US" sz="2400" dirty="0"/>
              <a:t> Market. Here the cancel rate is calculated by (# of all canceled orders / # of all launched orders). The x-axis: </a:t>
            </a:r>
            <a:r>
              <a:rPr lang="en-US" sz="2400" b="1" dirty="0"/>
              <a:t>T-R-N-sig</a:t>
            </a:r>
            <a:r>
              <a:rPr lang="en-US" sz="2400" dirty="0"/>
              <a:t>. </a:t>
            </a:r>
            <a:endParaRPr lang="zh-CN" altLang="en-US" sz="2400" dirty="0" smtClean="0"/>
          </a:p>
          <a:p>
            <a:r>
              <a:rPr lang="en-US" altLang="zh-CN" sz="2400" b="1" dirty="0" smtClean="0"/>
              <a:t>T</a:t>
            </a:r>
            <a:r>
              <a:rPr lang="en-US" altLang="zh-CN" sz="2400" dirty="0" smtClean="0"/>
              <a:t>:</a:t>
            </a:r>
            <a:r>
              <a:rPr lang="zh-CN" altLang="en-US" sz="2400" dirty="0" smtClean="0"/>
              <a:t> </a:t>
            </a:r>
            <a:r>
              <a:rPr lang="en-US" altLang="zh-CN" sz="2400" dirty="0" smtClean="0"/>
              <a:t>interval</a:t>
            </a:r>
            <a:r>
              <a:rPr lang="zh-CN" altLang="en-US" sz="2400" dirty="0" smtClean="0"/>
              <a:t> </a:t>
            </a:r>
            <a:r>
              <a:rPr lang="en-US" altLang="zh-CN" sz="2400" dirty="0" smtClean="0"/>
              <a:t>between</a:t>
            </a:r>
            <a:r>
              <a:rPr lang="zh-CN" altLang="en-US" sz="2400" dirty="0" smtClean="0"/>
              <a:t> </a:t>
            </a:r>
            <a:r>
              <a:rPr lang="en-US" altLang="zh-CN" sz="2400" dirty="0" smtClean="0"/>
              <a:t>time</a:t>
            </a:r>
            <a:r>
              <a:rPr lang="zh-CN" altLang="en-US" sz="2400" dirty="0" smtClean="0"/>
              <a:t> </a:t>
            </a:r>
            <a:r>
              <a:rPr lang="en-US" altLang="zh-CN" sz="2400" dirty="0" smtClean="0"/>
              <a:t>epochs,</a:t>
            </a:r>
            <a:r>
              <a:rPr lang="zh-CN" altLang="en-US" sz="2400" dirty="0" smtClean="0"/>
              <a:t> </a:t>
            </a:r>
            <a:r>
              <a:rPr lang="en-US" altLang="zh-CN" sz="2400" b="1" dirty="0" smtClean="0"/>
              <a:t>R</a:t>
            </a:r>
            <a:r>
              <a:rPr lang="en-US" altLang="zh-CN" sz="2400" dirty="0" smtClean="0"/>
              <a:t>:</a:t>
            </a:r>
            <a:r>
              <a:rPr lang="zh-CN" altLang="en-US" sz="2400" dirty="0" smtClean="0"/>
              <a:t> </a:t>
            </a:r>
            <a:r>
              <a:rPr lang="en-US" altLang="zh-CN" sz="2400" dirty="0" smtClean="0"/>
              <a:t>bouncing</a:t>
            </a:r>
            <a:r>
              <a:rPr lang="zh-CN" altLang="en-US" sz="2400" dirty="0" smtClean="0"/>
              <a:t> </a:t>
            </a:r>
            <a:r>
              <a:rPr lang="en-US" altLang="zh-CN" sz="2400" dirty="0" smtClean="0"/>
              <a:t>range,</a:t>
            </a:r>
            <a:r>
              <a:rPr lang="zh-CN" altLang="en-US" sz="2400" dirty="0" smtClean="0"/>
              <a:t> </a:t>
            </a:r>
          </a:p>
          <a:p>
            <a:r>
              <a:rPr lang="en-US" altLang="zh-CN" sz="2400" b="1" dirty="0" smtClean="0"/>
              <a:t>N</a:t>
            </a:r>
            <a:r>
              <a:rPr lang="en-US" altLang="zh-CN" sz="2400" dirty="0" smtClean="0"/>
              <a:t>:</a:t>
            </a:r>
            <a:r>
              <a:rPr lang="zh-CN" altLang="en-US" sz="2400" dirty="0" smtClean="0"/>
              <a:t> </a:t>
            </a:r>
            <a:r>
              <a:rPr lang="en-US" altLang="zh-CN" sz="2400" dirty="0" smtClean="0"/>
              <a:t>customers’</a:t>
            </a:r>
            <a:r>
              <a:rPr lang="zh-CN" altLang="en-US" sz="2400" dirty="0" smtClean="0"/>
              <a:t> </a:t>
            </a:r>
            <a:r>
              <a:rPr lang="en-US" altLang="zh-CN" sz="2400" dirty="0" smtClean="0"/>
              <a:t>number,</a:t>
            </a:r>
            <a:r>
              <a:rPr lang="zh-CN" altLang="en-US" sz="2400" dirty="0" smtClean="0"/>
              <a:t>                   </a:t>
            </a:r>
            <a:r>
              <a:rPr lang="en-US" altLang="zh-CN" sz="2400" b="1" dirty="0" smtClean="0"/>
              <a:t>sig</a:t>
            </a:r>
            <a:r>
              <a:rPr lang="en-US" altLang="zh-CN" sz="2400" dirty="0" smtClean="0"/>
              <a:t>:</a:t>
            </a:r>
            <a:r>
              <a:rPr lang="zh-CN" altLang="en-US" sz="2400" dirty="0" smtClean="0"/>
              <a:t> </a:t>
            </a:r>
            <a:r>
              <a:rPr lang="en-US" altLang="zh-CN" sz="2400" dirty="0" smtClean="0"/>
              <a:t>sigma</a:t>
            </a:r>
            <a:r>
              <a:rPr lang="zh-CN" altLang="en-US" sz="2400" dirty="0" smtClean="0"/>
              <a:t> </a:t>
            </a:r>
            <a:r>
              <a:rPr lang="en-US" altLang="zh-CN" sz="2400" dirty="0" smtClean="0"/>
              <a:t>in</a:t>
            </a:r>
            <a:r>
              <a:rPr lang="zh-CN" altLang="en-US" sz="2400" dirty="0" smtClean="0"/>
              <a:t> </a:t>
            </a:r>
            <a:r>
              <a:rPr lang="en-US" altLang="zh-CN" sz="2400" dirty="0" smtClean="0"/>
              <a:t>Gaussian</a:t>
            </a:r>
            <a:endParaRPr lang="zh-CN" altLang="en-US" sz="2400" dirty="0" smtClean="0"/>
          </a:p>
        </p:txBody>
      </p:sp>
      <p:pic>
        <p:nvPicPr>
          <p:cNvPr id="8" name="Picture 7"/>
          <p:cNvPicPr/>
          <p:nvPr/>
        </p:nvPicPr>
        <p:blipFill>
          <a:blip r:embed="rId2"/>
          <a:stretch>
            <a:fillRect/>
          </a:stretch>
        </p:blipFill>
        <p:spPr>
          <a:xfrm>
            <a:off x="568627" y="322729"/>
            <a:ext cx="10995843" cy="4406206"/>
          </a:xfrm>
          <a:prstGeom prst="rect">
            <a:avLst/>
          </a:prstGeom>
        </p:spPr>
      </p:pic>
      <p:cxnSp>
        <p:nvCxnSpPr>
          <p:cNvPr id="10" name="Straight Arrow Connector 9"/>
          <p:cNvCxnSpPr/>
          <p:nvPr/>
        </p:nvCxnSpPr>
        <p:spPr>
          <a:xfrm>
            <a:off x="2205318" y="699247"/>
            <a:ext cx="1757082" cy="335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06353" y="849432"/>
            <a:ext cx="1757082" cy="335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400126" y="734051"/>
            <a:ext cx="1757082" cy="335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01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69003"/>
            <a:ext cx="9144000" cy="629303"/>
          </a:xfrm>
        </p:spPr>
        <p:txBody>
          <a:bodyPr>
            <a:normAutofit/>
          </a:bodyPr>
          <a:lstStyle/>
          <a:p>
            <a:pPr algn="l"/>
            <a:r>
              <a:rPr lang="en-US" altLang="zh-CN" sz="2800" dirty="0" smtClean="0"/>
              <a:t>Cancel</a:t>
            </a:r>
            <a:r>
              <a:rPr lang="zh-CN" altLang="en-US" sz="2800" dirty="0" smtClean="0"/>
              <a:t> </a:t>
            </a:r>
            <a:r>
              <a:rPr lang="en-US" altLang="zh-CN" sz="2800" dirty="0" smtClean="0"/>
              <a:t>Rate</a:t>
            </a:r>
            <a:r>
              <a:rPr lang="zh-CN" altLang="en-US" sz="2800" dirty="0" smtClean="0"/>
              <a:t> </a:t>
            </a:r>
            <a:r>
              <a:rPr lang="en-US" altLang="zh-CN" sz="2800" dirty="0" smtClean="0"/>
              <a:t>in</a:t>
            </a:r>
            <a:r>
              <a:rPr lang="zh-CN" altLang="en-US" sz="2800" dirty="0" smtClean="0"/>
              <a:t> </a:t>
            </a:r>
            <a:r>
              <a:rPr lang="en-US" altLang="zh-CN" sz="2800" dirty="0" err="1" smtClean="0"/>
              <a:t>Bancor</a:t>
            </a:r>
            <a:r>
              <a:rPr lang="zh-CN" altLang="en-US" sz="2800" dirty="0" smtClean="0"/>
              <a:t> </a:t>
            </a:r>
            <a:r>
              <a:rPr lang="en-US" altLang="zh-CN" sz="2800" dirty="0" smtClean="0"/>
              <a:t>Market</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16</a:t>
            </a:r>
            <a:endParaRPr lang="zh-CN" altLang="en-US" dirty="0" smtClean="0"/>
          </a:p>
        </p:txBody>
      </p:sp>
      <p:sp>
        <p:nvSpPr>
          <p:cNvPr id="4" name="TextBox 3"/>
          <p:cNvSpPr txBox="1"/>
          <p:nvPr/>
        </p:nvSpPr>
        <p:spPr>
          <a:xfrm>
            <a:off x="1918447" y="1800329"/>
            <a:ext cx="8444753" cy="3046988"/>
          </a:xfrm>
          <a:prstGeom prst="rect">
            <a:avLst/>
          </a:prstGeom>
          <a:noFill/>
        </p:spPr>
        <p:txBody>
          <a:bodyPr wrap="square" rtlCol="0">
            <a:spAutoFit/>
          </a:bodyPr>
          <a:lstStyle/>
          <a:p>
            <a:r>
              <a:rPr lang="en-US" sz="2400" dirty="0"/>
              <a:t>In Figure 2, what we can learn is that </a:t>
            </a:r>
            <a:r>
              <a:rPr lang="en-US" sz="2400" dirty="0">
                <a:solidFill>
                  <a:srgbClr val="FF0000"/>
                </a:solidFill>
              </a:rPr>
              <a:t>with smaller sigma, the </a:t>
            </a:r>
            <a:r>
              <a:rPr lang="en-US" sz="2400" dirty="0" smtClean="0">
                <a:solidFill>
                  <a:srgbClr val="FF0000"/>
                </a:solidFill>
              </a:rPr>
              <a:t>transactions‘ </a:t>
            </a:r>
            <a:r>
              <a:rPr lang="en-US" sz="2400" dirty="0">
                <a:solidFill>
                  <a:srgbClr val="FF0000"/>
                </a:solidFill>
              </a:rPr>
              <a:t>cancel rate is much higher</a:t>
            </a:r>
            <a:r>
              <a:rPr lang="en-US" sz="2400" dirty="0"/>
              <a:t>, </a:t>
            </a:r>
            <a:endParaRPr lang="zh-CN" altLang="en-US" sz="2400" dirty="0" smtClean="0"/>
          </a:p>
          <a:p>
            <a:r>
              <a:rPr lang="en-US" sz="2400" dirty="0" smtClean="0"/>
              <a:t>which </a:t>
            </a:r>
            <a:r>
              <a:rPr lang="en-US" sz="2400" dirty="0"/>
              <a:t>indicates more tightly customers make their valuations, more likely they need to cancel their transaction orders. </a:t>
            </a:r>
            <a:endParaRPr lang="zh-CN" altLang="en-US" sz="2400" dirty="0" smtClean="0"/>
          </a:p>
          <a:p>
            <a:endParaRPr lang="zh-CN" altLang="en-US" sz="2400" dirty="0"/>
          </a:p>
          <a:p>
            <a:r>
              <a:rPr lang="en-US" altLang="zh-CN" sz="2400" dirty="0" smtClean="0"/>
              <a:t>Next</a:t>
            </a:r>
            <a:r>
              <a:rPr lang="zh-CN" altLang="en-US" sz="2400" dirty="0" smtClean="0"/>
              <a:t> </a:t>
            </a:r>
            <a:r>
              <a:rPr lang="en-US" altLang="zh-CN" sz="2400" dirty="0" smtClean="0"/>
              <a:t>several</a:t>
            </a:r>
            <a:r>
              <a:rPr lang="zh-CN" altLang="en-US" sz="2400" dirty="0" smtClean="0"/>
              <a:t> </a:t>
            </a:r>
            <a:r>
              <a:rPr lang="en-US" altLang="zh-CN" sz="2400" dirty="0" smtClean="0"/>
              <a:t>slides</a:t>
            </a:r>
            <a:r>
              <a:rPr lang="zh-CN" altLang="en-US" sz="2400" dirty="0" smtClean="0"/>
              <a:t> </a:t>
            </a:r>
            <a:r>
              <a:rPr lang="en-US" altLang="zh-CN" sz="2400" dirty="0" smtClean="0"/>
              <a:t>present</a:t>
            </a:r>
            <a:r>
              <a:rPr lang="zh-CN" altLang="en-US" sz="2400" dirty="0" smtClean="0"/>
              <a:t> </a:t>
            </a:r>
            <a:r>
              <a:rPr lang="en-US" altLang="zh-CN" sz="2400" dirty="0" smtClean="0"/>
              <a:t>the</a:t>
            </a:r>
            <a:r>
              <a:rPr lang="zh-CN" altLang="en-US" sz="2400" dirty="0" smtClean="0"/>
              <a:t> </a:t>
            </a:r>
            <a:r>
              <a:rPr lang="en-US" altLang="zh-CN" sz="2400" dirty="0" smtClean="0"/>
              <a:t>mathematical</a:t>
            </a:r>
            <a:r>
              <a:rPr lang="zh-CN" altLang="en-US" sz="2400" dirty="0" smtClean="0"/>
              <a:t> </a:t>
            </a:r>
            <a:r>
              <a:rPr lang="en-US" altLang="zh-CN" sz="2400" dirty="0" smtClean="0"/>
              <a:t>proof</a:t>
            </a:r>
            <a:r>
              <a:rPr lang="zh-CN" altLang="en-US" sz="2400" dirty="0" smtClean="0"/>
              <a:t> </a:t>
            </a:r>
            <a:r>
              <a:rPr lang="en-US" altLang="zh-CN" sz="2400" dirty="0" smtClean="0"/>
              <a:t>of</a:t>
            </a:r>
            <a:r>
              <a:rPr lang="zh-CN" altLang="en-US" sz="2400" dirty="0" smtClean="0"/>
              <a:t> </a:t>
            </a:r>
            <a:r>
              <a:rPr lang="en-US" altLang="zh-CN" sz="2400" dirty="0" smtClean="0"/>
              <a:t>this</a:t>
            </a:r>
            <a:r>
              <a:rPr lang="zh-CN" altLang="en-US" sz="2400" dirty="0" smtClean="0"/>
              <a:t> </a:t>
            </a:r>
            <a:r>
              <a:rPr lang="en-US" altLang="zh-CN" sz="2400" dirty="0" smtClean="0"/>
              <a:t>result</a:t>
            </a:r>
            <a:r>
              <a:rPr lang="zh-CN" altLang="en-US" sz="2400" dirty="0" smtClean="0"/>
              <a:t> </a:t>
            </a:r>
            <a:r>
              <a:rPr lang="en-US" altLang="zh-CN" sz="2400" dirty="0" smtClean="0"/>
              <a:t>with</a:t>
            </a:r>
            <a:r>
              <a:rPr lang="zh-CN" altLang="en-US" sz="2400" dirty="0" smtClean="0"/>
              <a:t> </a:t>
            </a:r>
            <a:r>
              <a:rPr lang="en-US" altLang="zh-CN" sz="2400" dirty="0" smtClean="0"/>
              <a:t>our</a:t>
            </a:r>
            <a:r>
              <a:rPr lang="zh-CN" altLang="en-US" sz="2400" dirty="0" smtClean="0"/>
              <a:t> </a:t>
            </a:r>
            <a:r>
              <a:rPr lang="en-US" altLang="zh-CN" sz="2400" dirty="0" smtClean="0"/>
              <a:t>model</a:t>
            </a:r>
            <a:r>
              <a:rPr lang="zh-CN" altLang="en-US" sz="2400" dirty="0" smtClean="0"/>
              <a:t> </a:t>
            </a:r>
            <a:r>
              <a:rPr lang="en-US" altLang="zh-CN" sz="2400" dirty="0" smtClean="0"/>
              <a:t>design.</a:t>
            </a:r>
            <a:endParaRPr lang="en-US" sz="2400" dirty="0"/>
          </a:p>
          <a:p>
            <a:r>
              <a:rPr lang="en-US" sz="2400" dirty="0"/>
              <a:t> </a:t>
            </a:r>
          </a:p>
        </p:txBody>
      </p:sp>
    </p:spTree>
    <p:extLst>
      <p:ext uri="{BB962C8B-B14F-4D97-AF65-F5344CB8AC3E}">
        <p14:creationId xmlns:p14="http://schemas.microsoft.com/office/powerpoint/2010/main" val="2087479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Review</a:t>
            </a:r>
            <a:r>
              <a:rPr lang="zh-CN" altLang="en-US" sz="2800" dirty="0" smtClean="0"/>
              <a:t> </a:t>
            </a:r>
            <a:r>
              <a:rPr lang="en-US" altLang="zh-CN" sz="2800" dirty="0" smtClean="0"/>
              <a:t>of</a:t>
            </a:r>
            <a:r>
              <a:rPr lang="zh-CN" altLang="en-US" sz="2800" dirty="0" smtClean="0"/>
              <a:t> </a:t>
            </a:r>
            <a:r>
              <a:rPr lang="en-US" altLang="zh-CN" sz="2800" dirty="0" smtClean="0"/>
              <a:t>Valuation</a:t>
            </a:r>
            <a:r>
              <a:rPr lang="zh-CN" altLang="en-US" sz="2800" dirty="0" smtClean="0"/>
              <a:t> </a:t>
            </a:r>
            <a:r>
              <a:rPr lang="en-US" altLang="zh-CN" sz="2800" dirty="0" smtClean="0"/>
              <a:t>Making</a:t>
            </a:r>
            <a:r>
              <a:rPr lang="zh-CN" altLang="en-US" sz="2800" dirty="0" smtClean="0"/>
              <a:t> </a:t>
            </a:r>
            <a:r>
              <a:rPr lang="en-US" altLang="zh-CN" sz="2800" dirty="0" smtClean="0"/>
              <a:t>in</a:t>
            </a:r>
            <a:r>
              <a:rPr lang="zh-CN" altLang="en-US" sz="2800" dirty="0" smtClean="0"/>
              <a:t> </a:t>
            </a:r>
            <a:r>
              <a:rPr lang="en-US" altLang="zh-CN" sz="2800" dirty="0" err="1" smtClean="0"/>
              <a:t>Bancor</a:t>
            </a:r>
            <a:r>
              <a:rPr lang="en-US" sz="2800" dirty="0" smtClean="0"/>
              <a:t>:</a:t>
            </a:r>
          </a:p>
          <a:p>
            <a:pPr algn="l"/>
            <a:endParaRPr lang="en-US" sz="2800" dirty="0"/>
          </a:p>
        </p:txBody>
      </p:sp>
      <p:sp>
        <p:nvSpPr>
          <p:cNvPr id="4" name="TextBox 3"/>
          <p:cNvSpPr txBox="1"/>
          <p:nvPr/>
        </p:nvSpPr>
        <p:spPr>
          <a:xfrm>
            <a:off x="1828801" y="1631573"/>
            <a:ext cx="9520517" cy="3323987"/>
          </a:xfrm>
          <a:prstGeom prst="rect">
            <a:avLst/>
          </a:prstGeom>
          <a:noFill/>
        </p:spPr>
        <p:txBody>
          <a:bodyPr wrap="square" rtlCol="0">
            <a:spAutoFit/>
          </a:bodyPr>
          <a:lstStyle/>
          <a:p>
            <a:r>
              <a:rPr lang="en-US" sz="2400" dirty="0" smtClean="0"/>
              <a:t>At the beginning of every time slot, </a:t>
            </a:r>
            <a:r>
              <a:rPr lang="en-US" sz="2400" b="1" dirty="0" smtClean="0"/>
              <a:t>N</a:t>
            </a:r>
            <a:r>
              <a:rPr lang="en-US" sz="2400" dirty="0" smtClean="0"/>
              <a:t> customers will be announced about </a:t>
            </a:r>
            <a:r>
              <a:rPr lang="en-US" sz="2400" b="1" dirty="0" err="1" smtClean="0"/>
              <a:t>Psc</a:t>
            </a:r>
            <a:r>
              <a:rPr lang="en-US" sz="2400" dirty="0" smtClean="0"/>
              <a:t>, i.e.,</a:t>
            </a:r>
            <a:r>
              <a:rPr lang="en-US" sz="2400" b="1" dirty="0" smtClean="0"/>
              <a:t> </a:t>
            </a:r>
            <a:r>
              <a:rPr lang="en-US" sz="2400" dirty="0" smtClean="0"/>
              <a:t>the current price of smart token. </a:t>
            </a:r>
            <a:endParaRPr lang="zh-CN" altLang="en-US" sz="2400" dirty="0" smtClean="0"/>
          </a:p>
          <a:p>
            <a:endParaRPr lang="zh-CN" altLang="en-US" sz="2400" dirty="0"/>
          </a:p>
          <a:p>
            <a:r>
              <a:rPr lang="en-US" sz="2400" dirty="0"/>
              <a:t>Based on this price, customers will generate valuations of smart token in Gaussian distribution with </a:t>
            </a:r>
            <a:r>
              <a:rPr lang="en-US" sz="2400" b="1" dirty="0"/>
              <a:t>mu</a:t>
            </a:r>
            <a:r>
              <a:rPr lang="en-US" sz="2400" dirty="0"/>
              <a:t> and </a:t>
            </a:r>
            <a:r>
              <a:rPr lang="en-US" sz="2400" b="1" dirty="0"/>
              <a:t>sigma. </a:t>
            </a:r>
            <a:endParaRPr lang="zh-CN" altLang="en-US" sz="2400" b="1" dirty="0" smtClean="0"/>
          </a:p>
          <a:p>
            <a:endParaRPr lang="zh-CN" altLang="en-US" sz="2400" dirty="0"/>
          </a:p>
          <a:p>
            <a:r>
              <a:rPr lang="en-US" altLang="zh-CN" sz="2400" b="1" dirty="0" smtClean="0">
                <a:solidFill>
                  <a:srgbClr val="0070C0"/>
                </a:solidFill>
              </a:rPr>
              <a:t>Normal</a:t>
            </a:r>
            <a:r>
              <a:rPr lang="en-US" altLang="zh-CN" sz="2400" dirty="0" smtClean="0"/>
              <a:t>:</a:t>
            </a:r>
            <a:r>
              <a:rPr lang="zh-CN" altLang="en-US" sz="2400" dirty="0" smtClean="0"/>
              <a:t> </a:t>
            </a:r>
            <a:r>
              <a:rPr lang="en-US" altLang="zh-CN" sz="2400" b="1" dirty="0" smtClean="0"/>
              <a:t>mu</a:t>
            </a:r>
            <a:r>
              <a:rPr lang="zh-CN" altLang="en-US" sz="2400" dirty="0" smtClean="0"/>
              <a:t> </a:t>
            </a:r>
            <a:r>
              <a:rPr lang="en-US" altLang="zh-CN" sz="2400" dirty="0" smtClean="0"/>
              <a:t>=</a:t>
            </a:r>
            <a:r>
              <a:rPr lang="zh-CN" altLang="en-US" sz="2400" dirty="0" smtClean="0"/>
              <a:t> </a:t>
            </a:r>
            <a:r>
              <a:rPr lang="en-US" altLang="zh-CN" sz="2400" b="1" dirty="0" err="1" smtClean="0"/>
              <a:t>Psc</a:t>
            </a:r>
            <a:r>
              <a:rPr lang="en-US" altLang="zh-CN" sz="2400" b="1" dirty="0" smtClean="0"/>
              <a:t>,</a:t>
            </a:r>
            <a:r>
              <a:rPr lang="zh-CN" altLang="en-US" sz="2400" b="1" dirty="0" smtClean="0"/>
              <a:t> </a:t>
            </a:r>
            <a:endParaRPr lang="zh-CN" altLang="en-US" sz="2400" b="1" dirty="0"/>
          </a:p>
          <a:p>
            <a:r>
              <a:rPr lang="en-US" altLang="zh-CN" sz="2400" b="1" dirty="0" smtClean="0">
                <a:solidFill>
                  <a:srgbClr val="0070C0"/>
                </a:solidFill>
              </a:rPr>
              <a:t>In</a:t>
            </a:r>
            <a:r>
              <a:rPr lang="zh-CN" altLang="en-US" sz="2400" b="1" dirty="0" smtClean="0">
                <a:solidFill>
                  <a:srgbClr val="0070C0"/>
                </a:solidFill>
              </a:rPr>
              <a:t> </a:t>
            </a:r>
            <a:r>
              <a:rPr lang="en-US" altLang="zh-CN" sz="2400" b="1" dirty="0" smtClean="0">
                <a:solidFill>
                  <a:srgbClr val="0070C0"/>
                </a:solidFill>
              </a:rPr>
              <a:t>Time</a:t>
            </a:r>
            <a:r>
              <a:rPr lang="zh-CN" altLang="en-US" sz="2400" b="1" dirty="0" smtClean="0">
                <a:solidFill>
                  <a:srgbClr val="0070C0"/>
                </a:solidFill>
              </a:rPr>
              <a:t> </a:t>
            </a:r>
            <a:r>
              <a:rPr lang="en-US" altLang="zh-CN" sz="2400" b="1" dirty="0" smtClean="0">
                <a:solidFill>
                  <a:srgbClr val="0070C0"/>
                </a:solidFill>
              </a:rPr>
              <a:t>Epoch</a:t>
            </a:r>
            <a:r>
              <a:rPr lang="en-US" altLang="zh-CN" sz="2400" b="1" dirty="0" smtClean="0"/>
              <a:t>:</a:t>
            </a:r>
            <a:r>
              <a:rPr lang="zh-CN" altLang="en-US" sz="2400" b="1" dirty="0" smtClean="0"/>
              <a:t> </a:t>
            </a:r>
            <a:r>
              <a:rPr lang="en-US" altLang="zh-CN" sz="2400" b="1" dirty="0" smtClean="0"/>
              <a:t>mu</a:t>
            </a:r>
            <a:r>
              <a:rPr lang="zh-CN" altLang="en-US" sz="2400" b="1" dirty="0" smtClean="0"/>
              <a:t> </a:t>
            </a:r>
            <a:r>
              <a:rPr lang="en-US" altLang="zh-CN" sz="2400" b="1" dirty="0" smtClean="0"/>
              <a:t>=</a:t>
            </a:r>
            <a:r>
              <a:rPr lang="zh-CN" altLang="en-US" sz="2400" b="1" dirty="0" smtClean="0"/>
              <a:t> </a:t>
            </a:r>
            <a:r>
              <a:rPr lang="en-US" altLang="zh-CN" sz="2400" dirty="0" smtClean="0"/>
              <a:t>random</a:t>
            </a:r>
            <a:r>
              <a:rPr lang="zh-CN" altLang="en-US" sz="2400" dirty="0" smtClean="0"/>
              <a:t> </a:t>
            </a:r>
            <a:r>
              <a:rPr lang="en-US" altLang="zh-CN" sz="2400" dirty="0" smtClean="0"/>
              <a:t>prick</a:t>
            </a:r>
            <a:r>
              <a:rPr lang="zh-CN" altLang="en-US" sz="2400" dirty="0" smtClean="0"/>
              <a:t> </a:t>
            </a:r>
            <a:r>
              <a:rPr lang="en-US" altLang="zh-CN" sz="2400" dirty="0" smtClean="0"/>
              <a:t>from</a:t>
            </a:r>
            <a:r>
              <a:rPr lang="zh-CN" altLang="en-US" sz="2400" dirty="0" smtClean="0"/>
              <a:t> </a:t>
            </a:r>
            <a:r>
              <a:rPr lang="en-US" altLang="zh-CN" sz="2400" b="1" dirty="0" smtClean="0"/>
              <a:t>(</a:t>
            </a:r>
            <a:r>
              <a:rPr lang="en-US" sz="2400" b="1" dirty="0" err="1" smtClean="0"/>
              <a:t>Psc</a:t>
            </a:r>
            <a:r>
              <a:rPr lang="en-US" sz="2400" b="1" dirty="0" smtClean="0"/>
              <a:t>/R</a:t>
            </a:r>
            <a:r>
              <a:rPr lang="en-US" altLang="zh-CN" sz="2400" dirty="0" smtClean="0"/>
              <a:t>,</a:t>
            </a:r>
            <a:r>
              <a:rPr lang="zh-CN" altLang="en-US" sz="2400" dirty="0" smtClean="0"/>
              <a:t> </a:t>
            </a:r>
            <a:r>
              <a:rPr lang="en-US" sz="2400" dirty="0" smtClean="0"/>
              <a:t> </a:t>
            </a:r>
            <a:r>
              <a:rPr lang="en-US" sz="2400" b="1" dirty="0" err="1"/>
              <a:t>Psc</a:t>
            </a:r>
            <a:r>
              <a:rPr lang="en-US" sz="2400" b="1" dirty="0"/>
              <a:t>*R</a:t>
            </a:r>
            <a:r>
              <a:rPr lang="en-US" sz="2400" dirty="0" smtClean="0">
                <a:effectLst/>
              </a:rPr>
              <a:t> </a:t>
            </a:r>
            <a:r>
              <a:rPr lang="en-US" altLang="zh-CN" sz="2400" b="1" dirty="0" smtClean="0"/>
              <a:t>)</a:t>
            </a:r>
            <a:endParaRPr lang="en-US" dirty="0"/>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17</a:t>
            </a:r>
            <a:endParaRPr lang="zh-CN" altLang="en-US" dirty="0" smtClean="0"/>
          </a:p>
        </p:txBody>
      </p:sp>
    </p:spTree>
    <p:extLst>
      <p:ext uri="{BB962C8B-B14F-4D97-AF65-F5344CB8AC3E}">
        <p14:creationId xmlns:p14="http://schemas.microsoft.com/office/powerpoint/2010/main" val="1988180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0660" y="298171"/>
            <a:ext cx="9144000" cy="629303"/>
          </a:xfrm>
        </p:spPr>
        <p:txBody>
          <a:bodyPr>
            <a:normAutofit/>
          </a:bodyPr>
          <a:lstStyle/>
          <a:p>
            <a:pPr algn="l"/>
            <a:r>
              <a:rPr lang="en-US" altLang="zh-CN" sz="2800" dirty="0" smtClean="0"/>
              <a:t>Proof</a:t>
            </a:r>
            <a:r>
              <a:rPr lang="zh-CN" altLang="en-US" sz="2800" dirty="0" smtClean="0"/>
              <a:t> </a:t>
            </a:r>
            <a:r>
              <a:rPr lang="en-US" altLang="zh-CN" sz="2800" dirty="0" smtClean="0"/>
              <a:t>of</a:t>
            </a:r>
            <a:r>
              <a:rPr lang="zh-CN" altLang="en-US" sz="2800" dirty="0" smtClean="0"/>
              <a:t> </a:t>
            </a:r>
            <a:r>
              <a:rPr lang="en-US" altLang="zh-CN" sz="2800" dirty="0" smtClean="0"/>
              <a:t>smaller</a:t>
            </a:r>
            <a:r>
              <a:rPr lang="zh-CN" altLang="en-US" sz="2800" dirty="0" smtClean="0"/>
              <a:t> </a:t>
            </a:r>
            <a:r>
              <a:rPr lang="en-US" altLang="zh-CN" sz="2800" dirty="0" smtClean="0"/>
              <a:t>sigma,</a:t>
            </a:r>
            <a:r>
              <a:rPr lang="zh-CN" altLang="en-US" sz="2800" dirty="0" smtClean="0"/>
              <a:t> </a:t>
            </a:r>
            <a:r>
              <a:rPr lang="en-US" altLang="zh-CN" sz="2800" dirty="0" smtClean="0"/>
              <a:t>higher</a:t>
            </a:r>
            <a:r>
              <a:rPr lang="zh-CN" altLang="en-US" sz="2800" dirty="0" smtClean="0"/>
              <a:t> </a:t>
            </a:r>
            <a:r>
              <a:rPr lang="en-US" altLang="zh-CN" sz="2800" dirty="0" smtClean="0"/>
              <a:t>cancel</a:t>
            </a:r>
            <a:r>
              <a:rPr lang="zh-CN" altLang="en-US" sz="2800" dirty="0" smtClean="0"/>
              <a:t> </a:t>
            </a:r>
            <a:r>
              <a:rPr lang="en-US" altLang="zh-CN" sz="2800" dirty="0" smtClean="0"/>
              <a:t>rate</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18</a:t>
            </a:r>
            <a:endParaRPr lang="zh-CN" altLang="en-US" dirty="0" smtClean="0"/>
          </a:p>
        </p:txBody>
      </p:sp>
      <p:sp>
        <p:nvSpPr>
          <p:cNvPr id="4" name="TextBox 3"/>
          <p:cNvSpPr txBox="1"/>
          <p:nvPr/>
        </p:nvSpPr>
        <p:spPr>
          <a:xfrm>
            <a:off x="2241177" y="4913601"/>
            <a:ext cx="9000564" cy="1569660"/>
          </a:xfrm>
          <a:prstGeom prst="rect">
            <a:avLst/>
          </a:prstGeom>
          <a:noFill/>
        </p:spPr>
        <p:txBody>
          <a:bodyPr wrap="square" rtlCol="0">
            <a:spAutoFit/>
          </a:bodyPr>
          <a:lstStyle/>
          <a:p>
            <a:endParaRPr lang="zh-CN" altLang="en-US" sz="2400" dirty="0"/>
          </a:p>
          <a:p>
            <a:r>
              <a:rPr lang="en-US" sz="2400" dirty="0"/>
              <a:t>The Gaussian function in different sigma settings. Smaller the sigma is, steeper the Gaussian curve is.</a:t>
            </a:r>
          </a:p>
          <a:p>
            <a:r>
              <a:rPr lang="en-US" sz="2400" dirty="0"/>
              <a:t> </a:t>
            </a:r>
          </a:p>
        </p:txBody>
      </p:sp>
      <p:pic>
        <p:nvPicPr>
          <p:cNvPr id="7" name="Picture 6" descr="Bancor-WhitePaper/Figures/Normal_Distribution_PDF.pdf"/>
          <p:cNvPicPr/>
          <p:nvPr/>
        </p:nvPicPr>
        <p:blipFill>
          <a:blip r:embed="rId2">
            <a:extLst>
              <a:ext uri="{28A0092B-C50C-407E-A947-70E740481C1C}">
                <a14:useLocalDpi xmlns:a14="http://schemas.microsoft.com/office/drawing/2010/main" val="0"/>
              </a:ext>
            </a:extLst>
          </a:blip>
          <a:srcRect/>
          <a:stretch>
            <a:fillRect/>
          </a:stretch>
        </p:blipFill>
        <p:spPr bwMode="auto">
          <a:xfrm>
            <a:off x="2543829" y="981261"/>
            <a:ext cx="6940831" cy="4197986"/>
          </a:xfrm>
          <a:prstGeom prst="rect">
            <a:avLst/>
          </a:prstGeom>
          <a:noFill/>
          <a:ln>
            <a:noFill/>
          </a:ln>
        </p:spPr>
      </p:pic>
    </p:spTree>
    <p:extLst>
      <p:ext uri="{BB962C8B-B14F-4D97-AF65-F5344CB8AC3E}">
        <p14:creationId xmlns:p14="http://schemas.microsoft.com/office/powerpoint/2010/main" val="358854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sz="2800" smtClean="0"/>
              <a:t>Notations:</a:t>
            </a:r>
          </a:p>
          <a:p>
            <a:pPr algn="l"/>
            <a:endParaRPr lang="en-US" sz="2800" dirty="0"/>
          </a:p>
        </p:txBody>
      </p:sp>
      <p:sp>
        <p:nvSpPr>
          <p:cNvPr id="4" name="TextBox 3"/>
          <p:cNvSpPr txBox="1"/>
          <p:nvPr/>
        </p:nvSpPr>
        <p:spPr>
          <a:xfrm>
            <a:off x="1470212" y="1631574"/>
            <a:ext cx="11170024" cy="4708981"/>
          </a:xfrm>
          <a:prstGeom prst="rect">
            <a:avLst/>
          </a:prstGeom>
          <a:noFill/>
        </p:spPr>
        <p:txBody>
          <a:bodyPr wrap="square" rtlCol="0">
            <a:spAutoFit/>
          </a:bodyPr>
          <a:lstStyle/>
          <a:p>
            <a:r>
              <a:rPr lang="en-US" sz="2400" b="1" dirty="0" smtClean="0"/>
              <a:t>    T</a:t>
            </a:r>
            <a:r>
              <a:rPr lang="en-US" sz="2400" dirty="0"/>
              <a:t>:   time interval between time </a:t>
            </a:r>
            <a:r>
              <a:rPr lang="en-US" sz="2400" dirty="0" smtClean="0"/>
              <a:t>epochs</a:t>
            </a:r>
            <a:endParaRPr lang="zh-CN" altLang="en-US" sz="2400" dirty="0" smtClean="0"/>
          </a:p>
          <a:p>
            <a:endParaRPr lang="en-US" sz="2400" dirty="0"/>
          </a:p>
          <a:p>
            <a:r>
              <a:rPr lang="en-US" sz="2400" dirty="0"/>
              <a:t>    </a:t>
            </a:r>
            <a:r>
              <a:rPr lang="en-US" sz="2400" b="1" dirty="0"/>
              <a:t>R</a:t>
            </a:r>
            <a:r>
              <a:rPr lang="en-US" sz="2400" dirty="0"/>
              <a:t>:   the bouncing range of mean valuation in time </a:t>
            </a:r>
            <a:r>
              <a:rPr lang="en-US" sz="2400" dirty="0" smtClean="0"/>
              <a:t>epochs</a:t>
            </a:r>
            <a:endParaRPr lang="zh-CN" altLang="en-US" sz="2400" dirty="0" smtClean="0"/>
          </a:p>
          <a:p>
            <a:endParaRPr lang="en-US" sz="2400" dirty="0"/>
          </a:p>
          <a:p>
            <a:r>
              <a:rPr lang="en-US" sz="2400" dirty="0"/>
              <a:t>    </a:t>
            </a:r>
            <a:r>
              <a:rPr lang="en-US" sz="2400" b="1" dirty="0"/>
              <a:t>N</a:t>
            </a:r>
            <a:r>
              <a:rPr lang="en-US" sz="2400" dirty="0"/>
              <a:t>:   customer </a:t>
            </a:r>
            <a:r>
              <a:rPr lang="en-US" sz="2400" dirty="0" smtClean="0"/>
              <a:t>number</a:t>
            </a:r>
            <a:endParaRPr lang="zh-CN" altLang="en-US" sz="2400" dirty="0" smtClean="0"/>
          </a:p>
          <a:p>
            <a:endParaRPr lang="en-US" sz="2400" dirty="0"/>
          </a:p>
          <a:p>
            <a:r>
              <a:rPr lang="en-US" sz="2400" dirty="0"/>
              <a:t>    </a:t>
            </a:r>
            <a:r>
              <a:rPr lang="en-US" sz="2400" b="1" dirty="0"/>
              <a:t>sig</a:t>
            </a:r>
            <a:r>
              <a:rPr lang="en-US" sz="2400" dirty="0"/>
              <a:t>:   the sigma in Gaussian function. Smaller the sigma is, closer valuations are</a:t>
            </a:r>
            <a:r>
              <a:rPr lang="en-US" sz="2400" dirty="0" smtClean="0"/>
              <a:t>.</a:t>
            </a:r>
            <a:endParaRPr lang="zh-CN" altLang="en-US" sz="2400" dirty="0" smtClean="0"/>
          </a:p>
          <a:p>
            <a:endParaRPr lang="en-US" sz="2400" dirty="0"/>
          </a:p>
          <a:p>
            <a:r>
              <a:rPr lang="en-US" sz="2400" dirty="0"/>
              <a:t>    </a:t>
            </a:r>
            <a:r>
              <a:rPr lang="en-US" sz="2400" b="1" dirty="0"/>
              <a:t>Ps</a:t>
            </a:r>
            <a:r>
              <a:rPr lang="en-US" sz="2400" dirty="0"/>
              <a:t>:    the </a:t>
            </a:r>
            <a:r>
              <a:rPr lang="en-US" altLang="zh-CN" sz="2400" dirty="0" smtClean="0"/>
              <a:t>real-time</a:t>
            </a:r>
            <a:r>
              <a:rPr lang="zh-CN" altLang="en-US" sz="2400" dirty="0" smtClean="0"/>
              <a:t> </a:t>
            </a:r>
            <a:r>
              <a:rPr lang="en-US" sz="2400" dirty="0" smtClean="0"/>
              <a:t>price </a:t>
            </a:r>
            <a:r>
              <a:rPr lang="en-US" sz="2400" dirty="0"/>
              <a:t>of smart token in the </a:t>
            </a:r>
            <a:r>
              <a:rPr lang="en-US" sz="2400" dirty="0" smtClean="0"/>
              <a:t>market</a:t>
            </a:r>
            <a:endParaRPr lang="zh-CN" altLang="en-US" sz="2400" dirty="0" smtClean="0"/>
          </a:p>
          <a:p>
            <a:endParaRPr lang="zh-CN" altLang="en-US" sz="2400" dirty="0" smtClean="0"/>
          </a:p>
          <a:p>
            <a:r>
              <a:rPr lang="en-US" sz="2400" dirty="0" smtClean="0"/>
              <a:t>    </a:t>
            </a:r>
            <a:r>
              <a:rPr lang="en-US" sz="2400" b="1" dirty="0" err="1"/>
              <a:t>Psc</a:t>
            </a:r>
            <a:r>
              <a:rPr lang="en-US" sz="2400" dirty="0"/>
              <a:t>:  the price of smart </a:t>
            </a:r>
            <a:r>
              <a:rPr lang="en-US" sz="2400" dirty="0" smtClean="0"/>
              <a:t>token, </a:t>
            </a:r>
            <a:r>
              <a:rPr lang="en-US" sz="2400" dirty="0"/>
              <a:t>broadcasted </a:t>
            </a:r>
            <a:r>
              <a:rPr lang="en-US" sz="2400" dirty="0" smtClean="0"/>
              <a:t>at </a:t>
            </a:r>
            <a:r>
              <a:rPr lang="en-US" sz="2400" dirty="0"/>
              <a:t>every beginning of time slot</a:t>
            </a:r>
          </a:p>
          <a:p>
            <a:r>
              <a:rPr lang="en-US" dirty="0"/>
              <a:t> </a:t>
            </a:r>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a:t>1</a:t>
            </a:r>
            <a:endParaRPr lang="zh-CN" altLang="en-US" dirty="0" smtClean="0"/>
          </a:p>
        </p:txBody>
      </p:sp>
    </p:spTree>
    <p:extLst>
      <p:ext uri="{BB962C8B-B14F-4D97-AF65-F5344CB8AC3E}">
        <p14:creationId xmlns:p14="http://schemas.microsoft.com/office/powerpoint/2010/main" val="1967513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0555" y="0"/>
            <a:ext cx="9144000" cy="629303"/>
          </a:xfrm>
        </p:spPr>
        <p:txBody>
          <a:bodyPr>
            <a:normAutofit/>
          </a:bodyPr>
          <a:lstStyle/>
          <a:p>
            <a:pPr algn="l"/>
            <a:r>
              <a:rPr lang="en-US" altLang="zh-CN" sz="2800" dirty="0" smtClean="0"/>
              <a:t>Proof</a:t>
            </a:r>
            <a:r>
              <a:rPr lang="zh-CN" altLang="en-US" sz="2800" dirty="0" smtClean="0"/>
              <a:t> </a:t>
            </a:r>
            <a:r>
              <a:rPr lang="en-US" altLang="zh-CN" sz="2800" dirty="0" smtClean="0"/>
              <a:t>of</a:t>
            </a:r>
            <a:r>
              <a:rPr lang="zh-CN" altLang="en-US" sz="2800" dirty="0" smtClean="0"/>
              <a:t> </a:t>
            </a:r>
            <a:r>
              <a:rPr lang="en-US" altLang="zh-CN" sz="2800" dirty="0" smtClean="0"/>
              <a:t>smaller</a:t>
            </a:r>
            <a:r>
              <a:rPr lang="zh-CN" altLang="en-US" sz="2800" dirty="0" smtClean="0"/>
              <a:t> </a:t>
            </a:r>
            <a:r>
              <a:rPr lang="en-US" altLang="zh-CN" sz="2800" dirty="0" smtClean="0"/>
              <a:t>sigma,</a:t>
            </a:r>
            <a:r>
              <a:rPr lang="zh-CN" altLang="en-US" sz="2800" dirty="0" smtClean="0"/>
              <a:t> </a:t>
            </a:r>
            <a:r>
              <a:rPr lang="en-US" altLang="zh-CN" sz="2800" dirty="0" smtClean="0"/>
              <a:t>higher</a:t>
            </a:r>
            <a:r>
              <a:rPr lang="zh-CN" altLang="en-US" sz="2800" dirty="0" smtClean="0"/>
              <a:t> </a:t>
            </a:r>
            <a:r>
              <a:rPr lang="en-US" altLang="zh-CN" sz="2800" dirty="0" smtClean="0"/>
              <a:t>cancel</a:t>
            </a:r>
            <a:r>
              <a:rPr lang="zh-CN" altLang="en-US" sz="2800" dirty="0" smtClean="0"/>
              <a:t> </a:t>
            </a:r>
            <a:r>
              <a:rPr lang="en-US" altLang="zh-CN" sz="2800" dirty="0" smtClean="0"/>
              <a:t>rate</a:t>
            </a:r>
            <a:r>
              <a:rPr lang="en-US" sz="2800" dirty="0" smtClean="0"/>
              <a:t>:</a:t>
            </a:r>
          </a:p>
          <a:p>
            <a:pPr algn="l"/>
            <a:endParaRPr lang="en-US" sz="2800" dirty="0"/>
          </a:p>
        </p:txBody>
      </p:sp>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19</a:t>
            </a:r>
            <a:endParaRPr lang="zh-CN" altLang="en-US" dirty="0" smtClean="0"/>
          </a:p>
        </p:txBody>
      </p:sp>
      <p:sp>
        <p:nvSpPr>
          <p:cNvPr id="4" name="TextBox 3"/>
          <p:cNvSpPr txBox="1"/>
          <p:nvPr/>
        </p:nvSpPr>
        <p:spPr>
          <a:xfrm>
            <a:off x="1613644" y="5513765"/>
            <a:ext cx="9502588" cy="1569660"/>
          </a:xfrm>
          <a:prstGeom prst="rect">
            <a:avLst/>
          </a:prstGeom>
          <a:noFill/>
        </p:spPr>
        <p:txBody>
          <a:bodyPr wrap="square" rtlCol="0">
            <a:spAutoFit/>
          </a:bodyPr>
          <a:lstStyle/>
          <a:p>
            <a:pPr>
              <a:spcAft>
                <a:spcPts val="0"/>
              </a:spcAft>
              <a:tabLst>
                <a:tab pos="5215255" algn="l"/>
              </a:tabLst>
            </a:pPr>
            <a:r>
              <a:rPr lang="en-US" sz="2400" dirty="0" smtClean="0">
                <a:effectLst/>
                <a:latin typeface="Calibri" charset="0"/>
                <a:ea typeface="ＭＳ 明朝" charset="-128"/>
                <a:cs typeface="Times New Roman" charset="0"/>
              </a:rPr>
              <a:t>The black curve shows the valuation distribution with </a:t>
            </a:r>
            <a:r>
              <a:rPr lang="en-US" sz="2400" b="1" dirty="0" smtClean="0">
                <a:effectLst/>
                <a:latin typeface="Calibri" charset="0"/>
                <a:ea typeface="ＭＳ 明朝" charset="-128"/>
                <a:cs typeface="Times New Roman" charset="0"/>
              </a:rPr>
              <a:t>sig1</a:t>
            </a:r>
            <a:r>
              <a:rPr lang="en-US" sz="2400" dirty="0" smtClean="0">
                <a:effectLst/>
                <a:latin typeface="Calibri" charset="0"/>
                <a:ea typeface="ＭＳ 明朝" charset="-128"/>
                <a:cs typeface="Times New Roman" charset="0"/>
              </a:rPr>
              <a:t>, the red curve shows with </a:t>
            </a:r>
            <a:r>
              <a:rPr lang="en-US" sz="2400" b="1" dirty="0" smtClean="0">
                <a:solidFill>
                  <a:srgbClr val="FF0000"/>
                </a:solidFill>
                <a:effectLst/>
                <a:latin typeface="Calibri" charset="0"/>
                <a:ea typeface="ＭＳ 明朝" charset="-128"/>
                <a:cs typeface="Times New Roman" charset="0"/>
              </a:rPr>
              <a:t>sig2</a:t>
            </a:r>
            <a:r>
              <a:rPr lang="en-US" sz="2400" dirty="0" smtClean="0">
                <a:effectLst/>
                <a:latin typeface="Calibri" charset="0"/>
                <a:ea typeface="ＭＳ 明朝" charset="-128"/>
                <a:cs typeface="Times New Roman" charset="0"/>
              </a:rPr>
              <a:t>.  </a:t>
            </a:r>
            <a:r>
              <a:rPr lang="en-US" sz="2400" dirty="0" smtClean="0">
                <a:effectLst/>
                <a:latin typeface="Calibri" charset="0"/>
                <a:ea typeface="ＭＳ 明朝" charset="-128"/>
                <a:cs typeface="Times New Roman" charset="0"/>
              </a:rPr>
              <a:t>By</a:t>
            </a:r>
            <a:r>
              <a:rPr lang="zh-CN" altLang="en-US" sz="2400" dirty="0" smtClean="0">
                <a:effectLst/>
                <a:latin typeface="Calibri" charset="0"/>
                <a:ea typeface="ＭＳ 明朝" charset="-128"/>
                <a:cs typeface="Times New Roman" charset="0"/>
              </a:rPr>
              <a:t> </a:t>
            </a:r>
            <a:r>
              <a:rPr lang="en-US" altLang="zh-CN" sz="2400" dirty="0" smtClean="0">
                <a:effectLst/>
                <a:latin typeface="Calibri" charset="0"/>
                <a:ea typeface="ＭＳ 明朝" charset="-128"/>
                <a:cs typeface="Times New Roman" charset="0"/>
              </a:rPr>
              <a:t>the</a:t>
            </a:r>
            <a:r>
              <a:rPr lang="en-US" sz="2400" dirty="0" smtClean="0">
                <a:effectLst/>
                <a:latin typeface="Calibri" charset="0"/>
                <a:ea typeface="ＭＳ 明朝" charset="-128"/>
                <a:cs typeface="Times New Roman" charset="0"/>
              </a:rPr>
              <a:t> </a:t>
            </a:r>
            <a:r>
              <a:rPr lang="en-US" altLang="zh-CN" sz="2400" dirty="0" smtClean="0">
                <a:effectLst/>
                <a:latin typeface="Calibri" charset="0"/>
                <a:ea typeface="ＭＳ 明朝" charset="-128"/>
                <a:cs typeface="Times New Roman" charset="0"/>
              </a:rPr>
              <a:t>previous</a:t>
            </a:r>
            <a:r>
              <a:rPr lang="zh-CN" altLang="en-US" sz="2400" dirty="0" smtClean="0">
                <a:effectLst/>
                <a:latin typeface="Calibri" charset="0"/>
                <a:ea typeface="ＭＳ 明朝" charset="-128"/>
                <a:cs typeface="Times New Roman" charset="0"/>
              </a:rPr>
              <a:t> </a:t>
            </a:r>
            <a:r>
              <a:rPr lang="en-US" altLang="zh-CN" sz="2400" dirty="0" smtClean="0">
                <a:effectLst/>
                <a:latin typeface="Calibri" charset="0"/>
                <a:ea typeface="ＭＳ 明朝" charset="-128"/>
                <a:cs typeface="Times New Roman" charset="0"/>
              </a:rPr>
              <a:t>slide</a:t>
            </a:r>
            <a:r>
              <a:rPr lang="en-US" sz="2400" dirty="0" smtClean="0">
                <a:effectLst/>
                <a:latin typeface="Calibri" charset="0"/>
                <a:ea typeface="ＭＳ 明朝" charset="-128"/>
                <a:cs typeface="Times New Roman" charset="0"/>
              </a:rPr>
              <a:t>, </a:t>
            </a:r>
            <a:r>
              <a:rPr lang="en-US" sz="2400" dirty="0" smtClean="0">
                <a:effectLst/>
                <a:latin typeface="Calibri" charset="0"/>
                <a:ea typeface="ＭＳ 明朝" charset="-128"/>
                <a:cs typeface="Times New Roman" charset="0"/>
              </a:rPr>
              <a:t>we know </a:t>
            </a:r>
            <a:r>
              <a:rPr lang="en-US" sz="2400" b="1" dirty="0" smtClean="0">
                <a:solidFill>
                  <a:srgbClr val="FF0000"/>
                </a:solidFill>
                <a:effectLst/>
                <a:latin typeface="Calibri" charset="0"/>
                <a:ea typeface="ＭＳ 明朝" charset="-128"/>
                <a:cs typeface="Times New Roman" charset="0"/>
              </a:rPr>
              <a:t>sig2</a:t>
            </a:r>
            <a:r>
              <a:rPr lang="en-US" sz="2400" dirty="0" smtClean="0">
                <a:effectLst/>
                <a:latin typeface="Calibri" charset="0"/>
                <a:ea typeface="ＭＳ 明朝" charset="-128"/>
                <a:cs typeface="Times New Roman" charset="0"/>
              </a:rPr>
              <a:t> &gt; </a:t>
            </a:r>
            <a:r>
              <a:rPr lang="en-US" sz="2400" b="1" dirty="0" smtClean="0">
                <a:effectLst/>
                <a:latin typeface="Calibri" charset="0"/>
                <a:ea typeface="ＭＳ 明朝" charset="-128"/>
                <a:cs typeface="Times New Roman" charset="0"/>
              </a:rPr>
              <a:t>sig1. </a:t>
            </a:r>
            <a:r>
              <a:rPr lang="en-US" sz="2400" dirty="0" smtClean="0">
                <a:effectLst/>
                <a:latin typeface="Calibri" charset="0"/>
                <a:ea typeface="ＭＳ 明朝" charset="-128"/>
                <a:cs typeface="Times New Roman" charset="0"/>
              </a:rPr>
              <a:t>The mean valuation is 2.</a:t>
            </a:r>
          </a:p>
          <a:p>
            <a:r>
              <a:rPr lang="en-US" sz="2400" dirty="0"/>
              <a:t> </a:t>
            </a:r>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857" y="629303"/>
            <a:ext cx="7415698" cy="4794327"/>
          </a:xfrm>
          <a:prstGeom prst="rect">
            <a:avLst/>
          </a:prstGeom>
          <a:noFill/>
          <a:ln>
            <a:noFill/>
          </a:ln>
        </p:spPr>
      </p:pic>
    </p:spTree>
    <p:extLst>
      <p:ext uri="{BB962C8B-B14F-4D97-AF65-F5344CB8AC3E}">
        <p14:creationId xmlns:p14="http://schemas.microsoft.com/office/powerpoint/2010/main" val="1255251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20</a:t>
            </a:r>
            <a:endParaRPr lang="zh-CN" altLang="en-US" dirty="0" smtClean="0"/>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93" y="1006307"/>
            <a:ext cx="7415698" cy="4794327"/>
          </a:xfrm>
          <a:prstGeom prst="rect">
            <a:avLst/>
          </a:prstGeom>
          <a:noFill/>
          <a:ln>
            <a:noFill/>
          </a:ln>
        </p:spPr>
      </p:pic>
      <p:sp>
        <p:nvSpPr>
          <p:cNvPr id="7" name="TextBox 6"/>
          <p:cNvSpPr txBox="1"/>
          <p:nvPr/>
        </p:nvSpPr>
        <p:spPr>
          <a:xfrm>
            <a:off x="8283386" y="1399884"/>
            <a:ext cx="3603811" cy="1477328"/>
          </a:xfrm>
          <a:prstGeom prst="rect">
            <a:avLst/>
          </a:prstGeom>
          <a:noFill/>
        </p:spPr>
        <p:txBody>
          <a:bodyPr wrap="square" rtlCol="0">
            <a:spAutoFit/>
          </a:bodyPr>
          <a:lstStyle/>
          <a:p>
            <a:r>
              <a:rPr lang="en-US" sz="2400" dirty="0"/>
              <a:t>The point 1 </a:t>
            </a:r>
            <a:r>
              <a:rPr lang="en-US" sz="2400" dirty="0" smtClean="0"/>
              <a:t>means </a:t>
            </a:r>
            <a:r>
              <a:rPr lang="en-US" sz="2400" dirty="0"/>
              <a:t>there are 100 customers making valuation as 3 ETH.</a:t>
            </a:r>
          </a:p>
          <a:p>
            <a:endParaRPr lang="en-US" dirty="0"/>
          </a:p>
        </p:txBody>
      </p:sp>
      <p:sp>
        <p:nvSpPr>
          <p:cNvPr id="8" name="TextBox 7"/>
          <p:cNvSpPr txBox="1"/>
          <p:nvPr/>
        </p:nvSpPr>
        <p:spPr>
          <a:xfrm>
            <a:off x="8283385" y="2807871"/>
            <a:ext cx="3603811" cy="3323987"/>
          </a:xfrm>
          <a:prstGeom prst="rect">
            <a:avLst/>
          </a:prstGeom>
          <a:noFill/>
        </p:spPr>
        <p:txBody>
          <a:bodyPr wrap="square" rtlCol="0">
            <a:spAutoFit/>
          </a:bodyPr>
          <a:lstStyle/>
          <a:p>
            <a:r>
              <a:rPr lang="en-US" sz="2400" dirty="0"/>
              <a:t>Thus, by doing a simple calculus, like small plot in the right-top corner </a:t>
            </a:r>
            <a:r>
              <a:rPr lang="en-US" sz="2400"/>
              <a:t>of </a:t>
            </a:r>
            <a:r>
              <a:rPr lang="en-US" sz="2400" smtClean="0"/>
              <a:t>Figure, </a:t>
            </a:r>
            <a:r>
              <a:rPr lang="en-US" sz="2400" dirty="0"/>
              <a:t>we know that the total area rounded up by x-axis and Gaussian curve is the total number of customers.</a:t>
            </a:r>
          </a:p>
          <a:p>
            <a:endParaRPr lang="en-US" dirty="0"/>
          </a:p>
        </p:txBody>
      </p:sp>
    </p:spTree>
    <p:extLst>
      <p:ext uri="{BB962C8B-B14F-4D97-AF65-F5344CB8AC3E}">
        <p14:creationId xmlns:p14="http://schemas.microsoft.com/office/powerpoint/2010/main" val="12692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21</a:t>
            </a:r>
            <a:endParaRPr lang="zh-CN" altLang="en-US" dirty="0" smtClean="0"/>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93" y="1006307"/>
            <a:ext cx="6818721" cy="4408375"/>
          </a:xfrm>
          <a:prstGeom prst="rect">
            <a:avLst/>
          </a:prstGeom>
          <a:noFill/>
          <a:ln>
            <a:noFill/>
          </a:ln>
        </p:spPr>
      </p:pic>
      <p:sp>
        <p:nvSpPr>
          <p:cNvPr id="8" name="TextBox 7"/>
          <p:cNvSpPr txBox="1"/>
          <p:nvPr/>
        </p:nvSpPr>
        <p:spPr>
          <a:xfrm>
            <a:off x="7584138" y="1871666"/>
            <a:ext cx="4303059" cy="2677656"/>
          </a:xfrm>
          <a:prstGeom prst="rect">
            <a:avLst/>
          </a:prstGeom>
          <a:noFill/>
        </p:spPr>
        <p:txBody>
          <a:bodyPr wrap="square" rtlCol="0">
            <a:spAutoFit/>
          </a:bodyPr>
          <a:lstStyle/>
          <a:p>
            <a:pPr>
              <a:spcAft>
                <a:spcPts val="0"/>
              </a:spcAft>
              <a:tabLst>
                <a:tab pos="5215255" algn="l"/>
              </a:tabLst>
            </a:pPr>
            <a:r>
              <a:rPr lang="en-US" sz="2400" dirty="0" smtClean="0">
                <a:effectLst/>
                <a:latin typeface="Calibri" charset="0"/>
                <a:ea typeface="ＭＳ 明朝" charset="-128"/>
                <a:cs typeface="Times New Roman" charset="0"/>
              </a:rPr>
              <a:t>Since both in red curve and black curve, there are totally 2000 customers coming into market, </a:t>
            </a:r>
            <a:endParaRPr lang="zh-CN" altLang="en-US" sz="2400" dirty="0" smtClean="0">
              <a:effectLst/>
              <a:latin typeface="Calibri" charset="0"/>
              <a:ea typeface="ＭＳ 明朝" charset="-128"/>
              <a:cs typeface="Times New Roman" charset="0"/>
            </a:endParaRPr>
          </a:p>
          <a:p>
            <a:pPr>
              <a:spcAft>
                <a:spcPts val="0"/>
              </a:spcAft>
              <a:tabLst>
                <a:tab pos="5215255" algn="l"/>
              </a:tabLst>
            </a:pPr>
            <a:endParaRPr lang="zh-CN" altLang="en-US" sz="2400" dirty="0">
              <a:latin typeface="Calibri" charset="0"/>
              <a:ea typeface="ＭＳ 明朝" charset="-128"/>
              <a:cs typeface="Times New Roman" charset="0"/>
            </a:endParaRPr>
          </a:p>
          <a:p>
            <a:pPr>
              <a:spcAft>
                <a:spcPts val="0"/>
              </a:spcAft>
              <a:tabLst>
                <a:tab pos="5215255" algn="l"/>
              </a:tabLst>
            </a:pPr>
            <a:r>
              <a:rPr lang="en-US" sz="2400" dirty="0" smtClean="0">
                <a:effectLst/>
                <a:latin typeface="Calibri" charset="0"/>
                <a:ea typeface="ＭＳ 明朝" charset="-128"/>
                <a:cs typeface="Times New Roman" charset="0"/>
              </a:rPr>
              <a:t>we know that:</a:t>
            </a:r>
          </a:p>
          <a:p>
            <a:pPr>
              <a:spcAft>
                <a:spcPts val="0"/>
              </a:spcAft>
              <a:tabLst>
                <a:tab pos="5215255" algn="l"/>
              </a:tabLst>
            </a:pPr>
            <a:r>
              <a:rPr lang="en-US" sz="2400" dirty="0" smtClean="0">
                <a:effectLst/>
                <a:latin typeface="Calibri" charset="0"/>
                <a:ea typeface="ＭＳ 明朝" charset="-128"/>
                <a:cs typeface="Times New Roman" charset="0"/>
              </a:rPr>
              <a:t>    </a:t>
            </a:r>
            <a:r>
              <a:rPr lang="en-US" sz="2400" b="1" dirty="0" smtClean="0">
                <a:effectLst/>
                <a:latin typeface="Calibri" charset="0"/>
                <a:ea typeface="ＭＳ 明朝" charset="-128"/>
                <a:cs typeface="Times New Roman" charset="0"/>
              </a:rPr>
              <a:t>S all</a:t>
            </a:r>
            <a:r>
              <a:rPr lang="en-US" sz="2400" dirty="0" smtClean="0">
                <a:effectLst/>
                <a:latin typeface="Calibri" charset="0"/>
                <a:ea typeface="ＭＳ 明朝" charset="-128"/>
                <a:cs typeface="Times New Roman" charset="0"/>
              </a:rPr>
              <a:t> = </a:t>
            </a:r>
            <a:r>
              <a:rPr lang="en-US" sz="2400" b="1" dirty="0" smtClean="0">
                <a:solidFill>
                  <a:srgbClr val="FF0000"/>
                </a:solidFill>
                <a:effectLst/>
                <a:latin typeface="Calibri" charset="0"/>
                <a:ea typeface="ＭＳ 明朝" charset="-128"/>
                <a:cs typeface="Times New Roman" charset="0"/>
              </a:rPr>
              <a:t>S all</a:t>
            </a:r>
            <a:r>
              <a:rPr lang="en-US" sz="2400" dirty="0" smtClean="0">
                <a:solidFill>
                  <a:srgbClr val="FF0000"/>
                </a:solidFill>
                <a:effectLst/>
                <a:latin typeface="Calibri" charset="0"/>
                <a:ea typeface="ＭＳ 明朝" charset="-128"/>
                <a:cs typeface="Times New Roman" charset="0"/>
              </a:rPr>
              <a:t> </a:t>
            </a:r>
            <a:r>
              <a:rPr lang="en-US" sz="2400" dirty="0" smtClean="0">
                <a:effectLst/>
                <a:latin typeface="Calibri" charset="0"/>
                <a:ea typeface="ＭＳ 明朝" charset="-128"/>
                <a:cs typeface="Times New Roman" charset="0"/>
              </a:rPr>
              <a:t>= </a:t>
            </a:r>
            <a:r>
              <a:rPr lang="en-US" sz="2400" b="1" dirty="0" smtClean="0">
                <a:effectLst/>
                <a:latin typeface="Calibri" charset="0"/>
                <a:ea typeface="ＭＳ 明朝" charset="-128"/>
                <a:cs typeface="Times New Roman" charset="0"/>
              </a:rPr>
              <a:t>N total</a:t>
            </a:r>
            <a:r>
              <a:rPr lang="en-US" sz="2400" dirty="0" smtClean="0">
                <a:effectLst/>
                <a:latin typeface="Calibri" charset="0"/>
                <a:ea typeface="ＭＳ 明朝" charset="-128"/>
                <a:cs typeface="Times New Roman" charset="0"/>
              </a:rPr>
              <a:t> </a:t>
            </a:r>
            <a:endParaRPr lang="zh-CN" altLang="en-US" sz="2400" dirty="0" smtClean="0">
              <a:effectLst/>
              <a:latin typeface="Calibri" charset="0"/>
              <a:ea typeface="ＭＳ 明朝" charset="-128"/>
              <a:cs typeface="Times New Roman" charset="0"/>
            </a:endParaRPr>
          </a:p>
          <a:p>
            <a:pPr>
              <a:spcAft>
                <a:spcPts val="0"/>
              </a:spcAft>
              <a:tabLst>
                <a:tab pos="5215255" algn="l"/>
              </a:tabLst>
            </a:pPr>
            <a:r>
              <a:rPr lang="zh-CN" altLang="en-US" sz="2400" dirty="0">
                <a:latin typeface="Calibri" charset="0"/>
                <a:ea typeface="ＭＳ 明朝" charset="-128"/>
                <a:cs typeface="Times New Roman" charset="0"/>
              </a:rPr>
              <a:t> </a:t>
            </a:r>
            <a:r>
              <a:rPr lang="zh-CN" altLang="en-US" sz="2400" dirty="0" smtClean="0">
                <a:latin typeface="Calibri" charset="0"/>
                <a:ea typeface="ＭＳ 明朝" charset="-128"/>
                <a:cs typeface="Times New Roman" charset="0"/>
              </a:rPr>
              <a:t>           </a:t>
            </a:r>
            <a:r>
              <a:rPr lang="en-US" sz="2400" dirty="0" smtClean="0">
                <a:effectLst/>
                <a:latin typeface="Calibri" charset="0"/>
                <a:ea typeface="ＭＳ 明朝" charset="-128"/>
                <a:cs typeface="Times New Roman" charset="0"/>
              </a:rPr>
              <a:t>= 2000 (# of customers)</a:t>
            </a:r>
            <a:endParaRPr lang="en-US" sz="2400" dirty="0">
              <a:effectLst/>
              <a:latin typeface="Calibri" charset="0"/>
              <a:ea typeface="ＭＳ 明朝" charset="-128"/>
              <a:cs typeface="Times New Roman" charset="0"/>
            </a:endParaRPr>
          </a:p>
        </p:txBody>
      </p:sp>
    </p:spTree>
    <p:extLst>
      <p:ext uri="{BB962C8B-B14F-4D97-AF65-F5344CB8AC3E}">
        <p14:creationId xmlns:p14="http://schemas.microsoft.com/office/powerpoint/2010/main" val="1140858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22</a:t>
            </a:r>
            <a:endParaRPr lang="zh-CN" altLang="en-US" dirty="0" smtClean="0"/>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93" y="1006307"/>
            <a:ext cx="7415698" cy="4794327"/>
          </a:xfrm>
          <a:prstGeom prst="rect">
            <a:avLst/>
          </a:prstGeom>
          <a:noFill/>
          <a:ln>
            <a:noFill/>
          </a:ln>
        </p:spPr>
      </p:pic>
      <p:sp>
        <p:nvSpPr>
          <p:cNvPr id="7" name="TextBox 6"/>
          <p:cNvSpPr txBox="1"/>
          <p:nvPr/>
        </p:nvSpPr>
        <p:spPr>
          <a:xfrm>
            <a:off x="8426821" y="2242566"/>
            <a:ext cx="3603811" cy="2308324"/>
          </a:xfrm>
          <a:prstGeom prst="rect">
            <a:avLst/>
          </a:prstGeom>
          <a:noFill/>
        </p:spPr>
        <p:txBody>
          <a:bodyPr wrap="square" rtlCol="0">
            <a:spAutoFit/>
          </a:bodyPr>
          <a:lstStyle/>
          <a:p>
            <a:r>
              <a:rPr lang="en-US" sz="2400" dirty="0"/>
              <a:t>When one customer successfully making his transaction, the price of smart token in market will fluctuate, from 2 </a:t>
            </a:r>
            <a:r>
              <a:rPr lang="en-US" altLang="zh-CN" sz="2400" dirty="0" smtClean="0"/>
              <a:t>ETH</a:t>
            </a:r>
            <a:r>
              <a:rPr lang="zh-CN" altLang="en-US" sz="2400" dirty="0" smtClean="0"/>
              <a:t> </a:t>
            </a:r>
            <a:r>
              <a:rPr lang="en-US" sz="2400" dirty="0" smtClean="0"/>
              <a:t>to 2.3</a:t>
            </a:r>
            <a:r>
              <a:rPr lang="zh-CN" altLang="en-US" sz="2400" dirty="0" smtClean="0"/>
              <a:t> </a:t>
            </a:r>
            <a:r>
              <a:rPr lang="en-US" altLang="zh-CN" sz="2400" dirty="0" smtClean="0"/>
              <a:t>ETH.</a:t>
            </a:r>
            <a:r>
              <a:rPr lang="en-US" sz="2400" dirty="0" smtClean="0">
                <a:effectLst/>
              </a:rPr>
              <a:t> </a:t>
            </a:r>
            <a:endParaRPr lang="en-US" dirty="0"/>
          </a:p>
        </p:txBody>
      </p:sp>
    </p:spTree>
    <p:extLst>
      <p:ext uri="{BB962C8B-B14F-4D97-AF65-F5344CB8AC3E}">
        <p14:creationId xmlns:p14="http://schemas.microsoft.com/office/powerpoint/2010/main" val="1929765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23</a:t>
            </a:r>
            <a:endParaRPr lang="zh-CN" altLang="en-US" dirty="0" smtClean="0"/>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93" y="1006307"/>
            <a:ext cx="7415698" cy="4794327"/>
          </a:xfrm>
          <a:prstGeom prst="rect">
            <a:avLst/>
          </a:prstGeom>
          <a:noFill/>
          <a:ln>
            <a:noFill/>
          </a:ln>
        </p:spPr>
      </p:pic>
      <p:sp>
        <p:nvSpPr>
          <p:cNvPr id="7" name="TextBox 6"/>
          <p:cNvSpPr txBox="1"/>
          <p:nvPr/>
        </p:nvSpPr>
        <p:spPr>
          <a:xfrm>
            <a:off x="8122024" y="1561249"/>
            <a:ext cx="3765173" cy="3416320"/>
          </a:xfrm>
          <a:prstGeom prst="rect">
            <a:avLst/>
          </a:prstGeom>
          <a:noFill/>
        </p:spPr>
        <p:txBody>
          <a:bodyPr wrap="square" rtlCol="0">
            <a:spAutoFit/>
          </a:bodyPr>
          <a:lstStyle/>
          <a:p>
            <a:r>
              <a:rPr lang="en-US" sz="2400" dirty="0"/>
              <a:t>In this case, the </a:t>
            </a:r>
            <a:r>
              <a:rPr lang="en-US" sz="2400" b="1" dirty="0"/>
              <a:t>blacked shadowed area </a:t>
            </a:r>
            <a:r>
              <a:rPr lang="en-US" altLang="zh-CN" sz="2400" b="1" dirty="0" smtClean="0"/>
              <a:t>S1</a:t>
            </a:r>
            <a:r>
              <a:rPr lang="zh-CN" altLang="en-US" sz="2400" b="1" dirty="0" smtClean="0"/>
              <a:t> </a:t>
            </a:r>
            <a:r>
              <a:rPr lang="en-US" sz="2400" dirty="0" smtClean="0"/>
              <a:t>or </a:t>
            </a:r>
            <a:r>
              <a:rPr lang="en-US" sz="2400" b="1" dirty="0">
                <a:solidFill>
                  <a:srgbClr val="FF0000"/>
                </a:solidFill>
              </a:rPr>
              <a:t>the red shadowed area </a:t>
            </a:r>
            <a:r>
              <a:rPr lang="en-US" altLang="zh-CN" sz="2400" b="1" dirty="0" smtClean="0">
                <a:solidFill>
                  <a:srgbClr val="FF0000"/>
                </a:solidFill>
              </a:rPr>
              <a:t>S2</a:t>
            </a:r>
            <a:r>
              <a:rPr lang="zh-CN" altLang="en-US" sz="2400" b="1" dirty="0" smtClean="0">
                <a:solidFill>
                  <a:srgbClr val="FF0000"/>
                </a:solidFill>
              </a:rPr>
              <a:t> </a:t>
            </a:r>
            <a:r>
              <a:rPr lang="en-US" sz="2400" dirty="0" smtClean="0"/>
              <a:t>presents </a:t>
            </a:r>
            <a:r>
              <a:rPr lang="en-US" sz="2400" dirty="0"/>
              <a:t>the number of customers who now cannot make transactions</a:t>
            </a:r>
            <a:r>
              <a:rPr lang="en-US" sz="2400" dirty="0" smtClean="0"/>
              <a:t>.</a:t>
            </a:r>
            <a:endParaRPr lang="zh-CN" altLang="en-US" sz="2400" dirty="0" smtClean="0"/>
          </a:p>
          <a:p>
            <a:r>
              <a:rPr lang="en-US" sz="2400" dirty="0" smtClean="0"/>
              <a:t> </a:t>
            </a:r>
            <a:r>
              <a:rPr lang="en-US" sz="2400" dirty="0"/>
              <a:t>(buy-order valuation smaller than current price of smart token)</a:t>
            </a:r>
            <a:r>
              <a:rPr lang="en-US" sz="2400" dirty="0" smtClean="0">
                <a:effectLst/>
              </a:rPr>
              <a:t> </a:t>
            </a:r>
            <a:endParaRPr lang="en-US" dirty="0"/>
          </a:p>
        </p:txBody>
      </p:sp>
    </p:spTree>
    <p:extLst>
      <p:ext uri="{BB962C8B-B14F-4D97-AF65-F5344CB8AC3E}">
        <p14:creationId xmlns:p14="http://schemas.microsoft.com/office/powerpoint/2010/main" val="352964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24</a:t>
            </a:r>
            <a:endParaRPr lang="zh-CN" altLang="en-US" dirty="0" smtClean="0"/>
          </a:p>
        </p:txBody>
      </p:sp>
      <p:pic>
        <p:nvPicPr>
          <p:cNvPr id="6" name="Picture 5" descr="WechatIM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93" y="1006307"/>
            <a:ext cx="7415698" cy="4794327"/>
          </a:xfrm>
          <a:prstGeom prst="rect">
            <a:avLst/>
          </a:prstGeom>
          <a:noFill/>
          <a:ln>
            <a:noFill/>
          </a:ln>
        </p:spPr>
      </p:pic>
      <p:sp>
        <p:nvSpPr>
          <p:cNvPr id="7" name="TextBox 6"/>
          <p:cNvSpPr txBox="1"/>
          <p:nvPr/>
        </p:nvSpPr>
        <p:spPr>
          <a:xfrm>
            <a:off x="8122024" y="1325978"/>
            <a:ext cx="3765173" cy="4154984"/>
          </a:xfrm>
          <a:prstGeom prst="rect">
            <a:avLst/>
          </a:prstGeom>
          <a:noFill/>
        </p:spPr>
        <p:txBody>
          <a:bodyPr wrap="square" rtlCol="0">
            <a:spAutoFit/>
          </a:bodyPr>
          <a:lstStyle/>
          <a:p>
            <a:pPr>
              <a:spcAft>
                <a:spcPts val="0"/>
              </a:spcAft>
              <a:tabLst>
                <a:tab pos="5215255" algn="l"/>
              </a:tabLst>
            </a:pPr>
            <a:r>
              <a:rPr lang="en-US" sz="2400" dirty="0" smtClean="0">
                <a:effectLst/>
                <a:latin typeface="Calibri" charset="0"/>
                <a:ea typeface="ＭＳ 明朝" charset="-128"/>
                <a:cs typeface="Times New Roman" charset="0"/>
              </a:rPr>
              <a:t>Hence, the current probability of customers‘ order being canceled in black-curve distribution:</a:t>
            </a:r>
            <a:endParaRPr lang="zh-CN" altLang="en-US" sz="2400" dirty="0" smtClean="0">
              <a:effectLst/>
              <a:latin typeface="Calibri" charset="0"/>
              <a:ea typeface="ＭＳ 明朝" charset="-128"/>
              <a:cs typeface="Times New Roman" charset="0"/>
            </a:endParaRPr>
          </a:p>
          <a:p>
            <a:pPr>
              <a:spcAft>
                <a:spcPts val="0"/>
              </a:spcAft>
              <a:tabLst>
                <a:tab pos="5215255" algn="l"/>
              </a:tabLst>
            </a:pPr>
            <a:r>
              <a:rPr lang="en-US" sz="2400" b="1" dirty="0" smtClean="0">
                <a:effectLst/>
                <a:latin typeface="Calibri" charset="0"/>
                <a:ea typeface="ＭＳ 明朝" charset="-128"/>
                <a:cs typeface="Times New Roman" charset="0"/>
              </a:rPr>
              <a:t> </a:t>
            </a:r>
            <a:r>
              <a:rPr lang="en-US" sz="2400" b="1" dirty="0" err="1" smtClean="0">
                <a:effectLst/>
                <a:latin typeface="Calibri" charset="0"/>
                <a:ea typeface="ＭＳ 明朝" charset="-128"/>
                <a:cs typeface="Times New Roman" charset="0"/>
              </a:rPr>
              <a:t>Pr</a:t>
            </a:r>
            <a:r>
              <a:rPr lang="en-US" sz="2400" b="1" dirty="0" smtClean="0">
                <a:effectLst/>
                <a:latin typeface="Calibri" charset="0"/>
                <a:ea typeface="ＭＳ 明朝" charset="-128"/>
                <a:cs typeface="Times New Roman" charset="0"/>
              </a:rPr>
              <a:t> = S1/S all = S1/N total.</a:t>
            </a:r>
            <a:endParaRPr lang="en-US" sz="2400" dirty="0" smtClean="0">
              <a:effectLst/>
              <a:latin typeface="Calibri" charset="0"/>
              <a:ea typeface="ＭＳ 明朝" charset="-128"/>
              <a:cs typeface="Times New Roman" charset="0"/>
            </a:endParaRPr>
          </a:p>
          <a:p>
            <a:pPr>
              <a:spcAft>
                <a:spcPts val="0"/>
              </a:spcAft>
              <a:tabLst>
                <a:tab pos="5215255" algn="l"/>
              </a:tabLst>
            </a:pPr>
            <a:r>
              <a:rPr lang="en-US" sz="2400" dirty="0" smtClean="0">
                <a:effectLst/>
                <a:latin typeface="Calibri" charset="0"/>
                <a:ea typeface="ＭＳ 明朝" charset="-128"/>
                <a:cs typeface="Times New Roman" charset="0"/>
              </a:rPr>
              <a:t>Similarly, </a:t>
            </a:r>
            <a:endParaRPr lang="zh-CN" altLang="en-US" sz="2400" dirty="0" smtClean="0">
              <a:effectLst/>
              <a:latin typeface="Calibri" charset="0"/>
              <a:ea typeface="ＭＳ 明朝" charset="-128"/>
              <a:cs typeface="Times New Roman" charset="0"/>
            </a:endParaRPr>
          </a:p>
          <a:p>
            <a:pPr>
              <a:spcAft>
                <a:spcPts val="0"/>
              </a:spcAft>
              <a:tabLst>
                <a:tab pos="5215255" algn="l"/>
              </a:tabLst>
            </a:pPr>
            <a:r>
              <a:rPr lang="zh-CN" altLang="en-US" sz="2400" b="1" dirty="0">
                <a:solidFill>
                  <a:srgbClr val="FF0000"/>
                </a:solidFill>
                <a:latin typeface="Calibri" charset="0"/>
                <a:ea typeface="ＭＳ 明朝" charset="-128"/>
                <a:cs typeface="Times New Roman" charset="0"/>
              </a:rPr>
              <a:t> </a:t>
            </a:r>
            <a:r>
              <a:rPr lang="en-US" sz="2400" b="1" dirty="0" err="1" smtClean="0">
                <a:solidFill>
                  <a:srgbClr val="FF0000"/>
                </a:solidFill>
                <a:effectLst/>
                <a:latin typeface="Calibri" charset="0"/>
                <a:ea typeface="ＭＳ 明朝" charset="-128"/>
                <a:cs typeface="Times New Roman" charset="0"/>
              </a:rPr>
              <a:t>Pr</a:t>
            </a:r>
            <a:r>
              <a:rPr lang="en-US" sz="2400" b="1" dirty="0" smtClean="0">
                <a:effectLst/>
                <a:latin typeface="Calibri" charset="0"/>
                <a:ea typeface="ＭＳ 明朝" charset="-128"/>
                <a:cs typeface="Times New Roman" charset="0"/>
              </a:rPr>
              <a:t> = </a:t>
            </a:r>
            <a:r>
              <a:rPr lang="en-US" sz="2400" b="1" dirty="0" smtClean="0">
                <a:solidFill>
                  <a:srgbClr val="FF0000"/>
                </a:solidFill>
                <a:effectLst/>
                <a:latin typeface="Calibri" charset="0"/>
                <a:ea typeface="ＭＳ 明朝" charset="-128"/>
                <a:cs typeface="Times New Roman" charset="0"/>
              </a:rPr>
              <a:t>S2</a:t>
            </a:r>
            <a:r>
              <a:rPr lang="en-US" sz="2400" b="1" dirty="0" smtClean="0">
                <a:effectLst/>
                <a:latin typeface="Calibri" charset="0"/>
                <a:ea typeface="ＭＳ 明朝" charset="-128"/>
                <a:cs typeface="Times New Roman" charset="0"/>
              </a:rPr>
              <a:t>/</a:t>
            </a:r>
            <a:r>
              <a:rPr lang="en-US" sz="2400" b="1" dirty="0" smtClean="0">
                <a:solidFill>
                  <a:srgbClr val="FF0000"/>
                </a:solidFill>
                <a:effectLst/>
                <a:latin typeface="Calibri" charset="0"/>
                <a:ea typeface="ＭＳ 明朝" charset="-128"/>
                <a:cs typeface="Times New Roman" charset="0"/>
              </a:rPr>
              <a:t>S all </a:t>
            </a:r>
            <a:r>
              <a:rPr lang="en-US" sz="2400" b="1" dirty="0" smtClean="0">
                <a:effectLst/>
                <a:latin typeface="Calibri" charset="0"/>
                <a:ea typeface="ＭＳ 明朝" charset="-128"/>
                <a:cs typeface="Times New Roman" charset="0"/>
              </a:rPr>
              <a:t>= </a:t>
            </a:r>
            <a:r>
              <a:rPr lang="en-US" sz="2400" b="1" dirty="0" smtClean="0">
                <a:solidFill>
                  <a:srgbClr val="FF0000"/>
                </a:solidFill>
                <a:effectLst/>
                <a:latin typeface="Calibri" charset="0"/>
                <a:ea typeface="ＭＳ 明朝" charset="-128"/>
                <a:cs typeface="Times New Roman" charset="0"/>
              </a:rPr>
              <a:t>S2</a:t>
            </a:r>
            <a:r>
              <a:rPr lang="en-US" sz="2400" b="1" dirty="0" smtClean="0">
                <a:effectLst/>
                <a:latin typeface="Calibri" charset="0"/>
                <a:ea typeface="ＭＳ 明朝" charset="-128"/>
                <a:cs typeface="Times New Roman" charset="0"/>
              </a:rPr>
              <a:t>/ N total.</a:t>
            </a:r>
            <a:endParaRPr lang="zh-CN" altLang="en-US" sz="2400" b="1" dirty="0" smtClean="0">
              <a:effectLst/>
              <a:latin typeface="Calibri" charset="0"/>
              <a:ea typeface="ＭＳ 明朝" charset="-128"/>
              <a:cs typeface="Times New Roman" charset="0"/>
            </a:endParaRPr>
          </a:p>
          <a:p>
            <a:pPr>
              <a:spcAft>
                <a:spcPts val="0"/>
              </a:spcAft>
              <a:tabLst>
                <a:tab pos="5215255" algn="l"/>
              </a:tabLst>
            </a:pPr>
            <a:endParaRPr lang="zh-CN" altLang="en-US" sz="2400" b="1" dirty="0">
              <a:latin typeface="Calibri" charset="0"/>
              <a:ea typeface="ＭＳ 明朝" charset="-128"/>
              <a:cs typeface="Times New Roman" charset="0"/>
            </a:endParaRPr>
          </a:p>
          <a:p>
            <a:pPr>
              <a:spcAft>
                <a:spcPts val="0"/>
              </a:spcAft>
              <a:tabLst>
                <a:tab pos="5215255" algn="l"/>
              </a:tabLst>
            </a:pPr>
            <a:r>
              <a:rPr lang="en-US" sz="2400" dirty="0" smtClean="0">
                <a:effectLst/>
                <a:latin typeface="Calibri" charset="0"/>
                <a:ea typeface="ＭＳ 明朝" charset="-128"/>
                <a:cs typeface="Times New Roman" charset="0"/>
              </a:rPr>
              <a:t>Apparently,</a:t>
            </a:r>
            <a:r>
              <a:rPr lang="en-US" sz="2400" b="1" dirty="0" smtClean="0">
                <a:effectLst/>
                <a:latin typeface="Calibri" charset="0"/>
                <a:ea typeface="ＭＳ 明朝" charset="-128"/>
                <a:cs typeface="Times New Roman" charset="0"/>
              </a:rPr>
              <a:t> S1 &gt; </a:t>
            </a:r>
            <a:r>
              <a:rPr lang="en-US" sz="2400" b="1" dirty="0" smtClean="0">
                <a:solidFill>
                  <a:srgbClr val="FF0000"/>
                </a:solidFill>
                <a:effectLst/>
                <a:latin typeface="Calibri" charset="0"/>
                <a:ea typeface="ＭＳ 明朝" charset="-128"/>
                <a:cs typeface="Times New Roman" charset="0"/>
              </a:rPr>
              <a:t>S2</a:t>
            </a:r>
            <a:r>
              <a:rPr lang="en-US" sz="2400" dirty="0" smtClean="0">
                <a:solidFill>
                  <a:srgbClr val="000000"/>
                </a:solidFill>
                <a:effectLst/>
                <a:latin typeface="Calibri" charset="0"/>
                <a:ea typeface="ＭＳ 明朝" charset="-128"/>
                <a:cs typeface="Times New Roman" charset="0"/>
              </a:rPr>
              <a:t>. Therefore, in current state,</a:t>
            </a:r>
            <a:r>
              <a:rPr lang="en-US" sz="2400" b="1" dirty="0" smtClean="0">
                <a:solidFill>
                  <a:srgbClr val="000000"/>
                </a:solidFill>
                <a:effectLst/>
                <a:latin typeface="Calibri" charset="0"/>
                <a:ea typeface="ＭＳ 明朝" charset="-128"/>
                <a:cs typeface="Times New Roman" charset="0"/>
              </a:rPr>
              <a:t> </a:t>
            </a:r>
            <a:r>
              <a:rPr lang="en-US" sz="2400" b="1" dirty="0" err="1" smtClean="0">
                <a:solidFill>
                  <a:srgbClr val="000000"/>
                </a:solidFill>
                <a:effectLst/>
                <a:latin typeface="Calibri" charset="0"/>
                <a:ea typeface="ＭＳ 明朝" charset="-128"/>
                <a:cs typeface="Times New Roman" charset="0"/>
              </a:rPr>
              <a:t>Pr</a:t>
            </a:r>
            <a:r>
              <a:rPr lang="en-US" sz="2400" b="1" dirty="0" smtClean="0">
                <a:solidFill>
                  <a:srgbClr val="000000"/>
                </a:solidFill>
                <a:effectLst/>
                <a:latin typeface="Calibri" charset="0"/>
                <a:ea typeface="ＭＳ 明朝" charset="-128"/>
                <a:cs typeface="Times New Roman" charset="0"/>
              </a:rPr>
              <a:t> &gt; </a:t>
            </a:r>
            <a:r>
              <a:rPr lang="en-US" sz="2400" b="1" dirty="0" smtClean="0">
                <a:solidFill>
                  <a:srgbClr val="FF0000"/>
                </a:solidFill>
                <a:effectLst/>
                <a:latin typeface="Calibri" charset="0"/>
                <a:ea typeface="ＭＳ 明朝" charset="-128"/>
                <a:cs typeface="Times New Roman" charset="0"/>
              </a:rPr>
              <a:t>Pr.</a:t>
            </a:r>
            <a:endParaRPr lang="en-US" sz="2400" dirty="0">
              <a:effectLst/>
              <a:latin typeface="Calibri" charset="0"/>
              <a:ea typeface="ＭＳ 明朝" charset="-128"/>
              <a:cs typeface="Times New Roman" charset="0"/>
            </a:endParaRPr>
          </a:p>
        </p:txBody>
      </p:sp>
    </p:spTree>
    <p:extLst>
      <p:ext uri="{BB962C8B-B14F-4D97-AF65-F5344CB8AC3E}">
        <p14:creationId xmlns:p14="http://schemas.microsoft.com/office/powerpoint/2010/main" val="775496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4343" y="519953"/>
            <a:ext cx="9144000" cy="629303"/>
          </a:xfrm>
        </p:spPr>
        <p:txBody>
          <a:bodyPr>
            <a:normAutofit/>
          </a:bodyPr>
          <a:lstStyle/>
          <a:p>
            <a:pPr algn="l"/>
            <a:r>
              <a:rPr lang="en-US" altLang="zh-CN" sz="2800" dirty="0" smtClean="0"/>
              <a:t>Proof</a:t>
            </a:r>
            <a:r>
              <a:rPr lang="zh-CN" altLang="en-US" sz="2800" dirty="0" smtClean="0"/>
              <a:t> </a:t>
            </a:r>
            <a:r>
              <a:rPr lang="en-US" altLang="zh-CN" sz="2800" dirty="0" smtClean="0"/>
              <a:t>of</a:t>
            </a:r>
            <a:r>
              <a:rPr lang="zh-CN" altLang="en-US" sz="2800" dirty="0" smtClean="0"/>
              <a:t> </a:t>
            </a:r>
            <a:r>
              <a:rPr lang="en-US" altLang="zh-CN" sz="2800" dirty="0" smtClean="0"/>
              <a:t>smaller</a:t>
            </a:r>
            <a:r>
              <a:rPr lang="zh-CN" altLang="en-US" sz="2800" dirty="0" smtClean="0"/>
              <a:t> </a:t>
            </a:r>
            <a:r>
              <a:rPr lang="en-US" altLang="zh-CN" sz="2800" dirty="0" smtClean="0"/>
              <a:t>sigma,</a:t>
            </a:r>
            <a:r>
              <a:rPr lang="zh-CN" altLang="en-US" sz="2800" dirty="0" smtClean="0"/>
              <a:t> </a:t>
            </a:r>
            <a:r>
              <a:rPr lang="en-US" altLang="zh-CN" sz="2800" dirty="0" smtClean="0"/>
              <a:t>higher</a:t>
            </a:r>
            <a:r>
              <a:rPr lang="zh-CN" altLang="en-US" sz="2800" dirty="0" smtClean="0"/>
              <a:t> </a:t>
            </a:r>
            <a:r>
              <a:rPr lang="en-US" altLang="zh-CN" sz="2800" dirty="0" smtClean="0"/>
              <a:t>cancel</a:t>
            </a:r>
            <a:r>
              <a:rPr lang="zh-CN" altLang="en-US" sz="2800" dirty="0" smtClean="0"/>
              <a:t> </a:t>
            </a:r>
            <a:r>
              <a:rPr lang="en-US" altLang="zh-CN" sz="2800" dirty="0" smtClean="0"/>
              <a:t>rate</a:t>
            </a:r>
            <a:r>
              <a:rPr lang="en-US" sz="2800" dirty="0" smtClean="0"/>
              <a:t>:</a:t>
            </a:r>
          </a:p>
          <a:p>
            <a:pPr algn="l"/>
            <a:endParaRPr lang="en-US" sz="2800" dirty="0"/>
          </a:p>
        </p:txBody>
      </p:sp>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25</a:t>
            </a:r>
            <a:endParaRPr lang="zh-CN" altLang="en-US" dirty="0" smtClean="0"/>
          </a:p>
        </p:txBody>
      </p:sp>
      <p:sp>
        <p:nvSpPr>
          <p:cNvPr id="4" name="TextBox 3"/>
          <p:cNvSpPr txBox="1"/>
          <p:nvPr/>
        </p:nvSpPr>
        <p:spPr>
          <a:xfrm>
            <a:off x="1631574" y="1740927"/>
            <a:ext cx="9502588" cy="2677656"/>
          </a:xfrm>
          <a:prstGeom prst="rect">
            <a:avLst/>
          </a:prstGeom>
          <a:noFill/>
        </p:spPr>
        <p:txBody>
          <a:bodyPr wrap="square" rtlCol="0">
            <a:spAutoFit/>
          </a:bodyPr>
          <a:lstStyle/>
          <a:p>
            <a:pPr>
              <a:spcAft>
                <a:spcPts val="0"/>
              </a:spcAft>
              <a:tabLst>
                <a:tab pos="5215255" algn="l"/>
              </a:tabLst>
            </a:pPr>
            <a:r>
              <a:rPr lang="en-US" sz="2400" dirty="0" smtClean="0">
                <a:solidFill>
                  <a:srgbClr val="000000"/>
                </a:solidFill>
                <a:effectLst/>
                <a:latin typeface="Calibri" charset="0"/>
                <a:ea typeface="ＭＳ 明朝" charset="-128"/>
                <a:cs typeface="Times New Roman" charset="0"/>
              </a:rPr>
              <a:t>In fact, whether the price of smart token is increasing or decreasing, </a:t>
            </a:r>
            <a:r>
              <a:rPr lang="en-US" sz="2400" b="1" dirty="0" err="1" smtClean="0">
                <a:solidFill>
                  <a:srgbClr val="000000"/>
                </a:solidFill>
                <a:effectLst/>
                <a:latin typeface="Calibri" charset="0"/>
                <a:ea typeface="ＭＳ 明朝" charset="-128"/>
                <a:cs typeface="Times New Roman" charset="0"/>
              </a:rPr>
              <a:t>Pr</a:t>
            </a:r>
            <a:r>
              <a:rPr lang="en-US" sz="2400" b="1" dirty="0" smtClean="0">
                <a:solidFill>
                  <a:srgbClr val="000000"/>
                </a:solidFill>
                <a:effectLst/>
                <a:latin typeface="Calibri" charset="0"/>
                <a:ea typeface="ＭＳ 明朝" charset="-128"/>
                <a:cs typeface="Times New Roman" charset="0"/>
              </a:rPr>
              <a:t> </a:t>
            </a:r>
            <a:r>
              <a:rPr lang="en-US" sz="2400" dirty="0" smtClean="0">
                <a:solidFill>
                  <a:srgbClr val="000000"/>
                </a:solidFill>
                <a:effectLst/>
                <a:latin typeface="Calibri" charset="0"/>
                <a:ea typeface="ＭＳ 明朝" charset="-128"/>
                <a:cs typeface="Times New Roman" charset="0"/>
              </a:rPr>
              <a:t>is </a:t>
            </a:r>
            <a:r>
              <a:rPr lang="en-US" sz="2400" b="1" dirty="0" smtClean="0">
                <a:solidFill>
                  <a:srgbClr val="000000"/>
                </a:solidFill>
                <a:effectLst/>
                <a:latin typeface="Calibri" charset="0"/>
                <a:ea typeface="ＭＳ 明朝" charset="-128"/>
                <a:cs typeface="Times New Roman" charset="0"/>
              </a:rPr>
              <a:t>always</a:t>
            </a:r>
            <a:r>
              <a:rPr lang="en-US" sz="2400" dirty="0" smtClean="0">
                <a:solidFill>
                  <a:srgbClr val="000000"/>
                </a:solidFill>
                <a:effectLst/>
                <a:latin typeface="Calibri" charset="0"/>
                <a:ea typeface="ＭＳ 明朝" charset="-128"/>
                <a:cs typeface="Times New Roman" charset="0"/>
              </a:rPr>
              <a:t> larger than </a:t>
            </a:r>
            <a:r>
              <a:rPr lang="en-US" sz="2400" b="1" dirty="0" smtClean="0">
                <a:solidFill>
                  <a:srgbClr val="FF0000"/>
                </a:solidFill>
                <a:effectLst/>
                <a:latin typeface="Calibri" charset="0"/>
                <a:ea typeface="ＭＳ 明朝" charset="-128"/>
                <a:cs typeface="Times New Roman" charset="0"/>
              </a:rPr>
              <a:t>Pr</a:t>
            </a:r>
            <a:r>
              <a:rPr lang="en-US" sz="2400" dirty="0" smtClean="0">
                <a:solidFill>
                  <a:srgbClr val="000000"/>
                </a:solidFill>
                <a:effectLst/>
                <a:latin typeface="Calibri" charset="0"/>
                <a:ea typeface="ＭＳ 明朝" charset="-128"/>
                <a:cs typeface="Times New Roman" charset="0"/>
              </a:rPr>
              <a:t>. This indicates, </a:t>
            </a:r>
            <a:r>
              <a:rPr lang="en-US" sz="2400" b="1" dirty="0" smtClean="0">
                <a:solidFill>
                  <a:srgbClr val="000000"/>
                </a:solidFill>
                <a:effectLst/>
                <a:latin typeface="Calibri" charset="0"/>
                <a:ea typeface="ＭＳ 明朝" charset="-128"/>
                <a:cs typeface="Times New Roman" charset="0"/>
              </a:rPr>
              <a:t>at every time</a:t>
            </a:r>
            <a:r>
              <a:rPr lang="en-US" sz="2400" dirty="0" smtClean="0">
                <a:solidFill>
                  <a:srgbClr val="000000"/>
                </a:solidFill>
                <a:effectLst/>
                <a:latin typeface="Calibri" charset="0"/>
                <a:ea typeface="ＭＳ 明朝" charset="-128"/>
                <a:cs typeface="Times New Roman" charset="0"/>
              </a:rPr>
              <a:t>, the probability of transaction being canceled in Black curve Gaussian distribution (with </a:t>
            </a:r>
            <a:r>
              <a:rPr lang="en-US" sz="2400" b="1" dirty="0" smtClean="0">
                <a:solidFill>
                  <a:srgbClr val="000000"/>
                </a:solidFill>
                <a:effectLst/>
                <a:latin typeface="Calibri" charset="0"/>
                <a:ea typeface="ＭＳ 明朝" charset="-128"/>
                <a:cs typeface="Times New Roman" charset="0"/>
              </a:rPr>
              <a:t>sig1</a:t>
            </a:r>
            <a:r>
              <a:rPr lang="en-US" sz="2400" dirty="0" smtClean="0">
                <a:solidFill>
                  <a:srgbClr val="000000"/>
                </a:solidFill>
                <a:effectLst/>
                <a:latin typeface="Calibri" charset="0"/>
                <a:ea typeface="ＭＳ 明朝" charset="-128"/>
                <a:cs typeface="Times New Roman" charset="0"/>
              </a:rPr>
              <a:t>) is larger than it in red curve (with </a:t>
            </a:r>
            <a:r>
              <a:rPr lang="en-US" sz="2400" b="1" dirty="0" smtClean="0">
                <a:solidFill>
                  <a:srgbClr val="FF0000"/>
                </a:solidFill>
                <a:effectLst/>
                <a:latin typeface="Calibri" charset="0"/>
                <a:ea typeface="ＭＳ 明朝" charset="-128"/>
                <a:cs typeface="Times New Roman" charset="0"/>
              </a:rPr>
              <a:t>sig2</a:t>
            </a:r>
            <a:r>
              <a:rPr lang="en-US" sz="2400" dirty="0" smtClean="0">
                <a:solidFill>
                  <a:srgbClr val="000000"/>
                </a:solidFill>
                <a:effectLst/>
                <a:latin typeface="Calibri" charset="0"/>
                <a:ea typeface="ＭＳ 明朝" charset="-128"/>
                <a:cs typeface="Times New Roman" charset="0"/>
              </a:rPr>
              <a:t>).</a:t>
            </a:r>
            <a:endParaRPr lang="en-US" sz="2400" dirty="0" smtClean="0">
              <a:effectLst/>
              <a:latin typeface="Calibri" charset="0"/>
              <a:ea typeface="ＭＳ 明朝" charset="-128"/>
              <a:cs typeface="Times New Roman" charset="0"/>
            </a:endParaRPr>
          </a:p>
          <a:p>
            <a:pPr>
              <a:spcAft>
                <a:spcPts val="0"/>
              </a:spcAft>
              <a:tabLst>
                <a:tab pos="5215255" algn="l"/>
              </a:tabLst>
            </a:pPr>
            <a:r>
              <a:rPr lang="en-US" sz="2400" dirty="0" smtClean="0">
                <a:solidFill>
                  <a:srgbClr val="000000"/>
                </a:solidFill>
                <a:effectLst/>
                <a:latin typeface="Calibri" charset="0"/>
                <a:ea typeface="ＭＳ 明朝" charset="-128"/>
                <a:cs typeface="Times New Roman" charset="0"/>
              </a:rPr>
              <a:t> </a:t>
            </a:r>
            <a:endParaRPr lang="en-US" sz="2400" dirty="0" smtClean="0">
              <a:effectLst/>
              <a:latin typeface="Calibri" charset="0"/>
              <a:ea typeface="ＭＳ 明朝" charset="-128"/>
              <a:cs typeface="Times New Roman" charset="0"/>
            </a:endParaRPr>
          </a:p>
          <a:p>
            <a:pPr>
              <a:spcAft>
                <a:spcPts val="0"/>
              </a:spcAft>
              <a:tabLst>
                <a:tab pos="5215255" algn="l"/>
              </a:tabLst>
            </a:pPr>
            <a:r>
              <a:rPr lang="en-US" sz="2400" dirty="0" smtClean="0">
                <a:solidFill>
                  <a:srgbClr val="000000"/>
                </a:solidFill>
                <a:effectLst/>
                <a:latin typeface="Calibri" charset="0"/>
                <a:ea typeface="ＭＳ 明朝" charset="-128"/>
                <a:cs typeface="Times New Roman" charset="0"/>
              </a:rPr>
              <a:t>Combining with the fact that </a:t>
            </a:r>
            <a:r>
              <a:rPr lang="en-US" sz="2400" b="1" dirty="0" smtClean="0">
                <a:solidFill>
                  <a:srgbClr val="FF0000"/>
                </a:solidFill>
                <a:effectLst/>
                <a:latin typeface="Calibri" charset="0"/>
                <a:ea typeface="ＭＳ 明朝" charset="-128"/>
                <a:cs typeface="Times New Roman" charset="0"/>
              </a:rPr>
              <a:t>sig2</a:t>
            </a:r>
            <a:r>
              <a:rPr lang="en-US" sz="2400" dirty="0" smtClean="0">
                <a:effectLst/>
                <a:latin typeface="Calibri" charset="0"/>
                <a:ea typeface="ＭＳ 明朝" charset="-128"/>
                <a:cs typeface="Times New Roman" charset="0"/>
              </a:rPr>
              <a:t> &gt; </a:t>
            </a:r>
            <a:r>
              <a:rPr lang="en-US" sz="2400" b="1" dirty="0" smtClean="0">
                <a:effectLst/>
                <a:latin typeface="Calibri" charset="0"/>
                <a:ea typeface="ＭＳ 明朝" charset="-128"/>
                <a:cs typeface="Times New Roman" charset="0"/>
              </a:rPr>
              <a:t>sig1</a:t>
            </a:r>
            <a:r>
              <a:rPr lang="en-US" sz="2400" dirty="0" smtClean="0">
                <a:solidFill>
                  <a:srgbClr val="000000"/>
                </a:solidFill>
                <a:effectLst/>
                <a:latin typeface="Calibri" charset="0"/>
                <a:ea typeface="ＭＳ 明朝" charset="-128"/>
                <a:cs typeface="Times New Roman" charset="0"/>
              </a:rPr>
              <a:t>, the pro</a:t>
            </a:r>
            <a:r>
              <a:rPr lang="en-US" altLang="zh-CN" sz="2400" dirty="0" smtClean="0">
                <a:solidFill>
                  <a:srgbClr val="000000"/>
                </a:solidFill>
                <a:effectLst/>
                <a:latin typeface="Calibri" charset="0"/>
                <a:ea typeface="ＭＳ 明朝" charset="-128"/>
                <a:cs typeface="Times New Roman" charset="0"/>
              </a:rPr>
              <a:t>of</a:t>
            </a:r>
            <a:r>
              <a:rPr lang="en-US" sz="2400" dirty="0" smtClean="0">
                <a:solidFill>
                  <a:srgbClr val="000000"/>
                </a:solidFill>
                <a:effectLst/>
                <a:latin typeface="Calibri" charset="0"/>
                <a:ea typeface="ＭＳ 明朝" charset="-128"/>
                <a:cs typeface="Times New Roman" charset="0"/>
              </a:rPr>
              <a:t> of smaller sigma causing higher cancel rate is done.</a:t>
            </a:r>
            <a:endParaRPr lang="en-US" sz="2400" dirty="0">
              <a:effectLst/>
              <a:latin typeface="Calibri" charset="0"/>
              <a:ea typeface="ＭＳ 明朝" charset="-128"/>
              <a:cs typeface="Times New Roman" charset="0"/>
            </a:endParaRPr>
          </a:p>
        </p:txBody>
      </p:sp>
    </p:spTree>
    <p:extLst>
      <p:ext uri="{BB962C8B-B14F-4D97-AF65-F5344CB8AC3E}">
        <p14:creationId xmlns:p14="http://schemas.microsoft.com/office/powerpoint/2010/main" val="1753744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4343" y="519953"/>
            <a:ext cx="9144000" cy="629303"/>
          </a:xfrm>
        </p:spPr>
        <p:txBody>
          <a:bodyPr>
            <a:normAutofit/>
          </a:bodyPr>
          <a:lstStyle/>
          <a:p>
            <a:pPr algn="l"/>
            <a:r>
              <a:rPr lang="en-US" altLang="zh-CN" sz="2800" dirty="0" smtClean="0"/>
              <a:t>Proof</a:t>
            </a:r>
            <a:r>
              <a:rPr lang="zh-CN" altLang="en-US" sz="2800" dirty="0" smtClean="0"/>
              <a:t> </a:t>
            </a:r>
            <a:r>
              <a:rPr lang="en-US" altLang="zh-CN" sz="2800" dirty="0" smtClean="0"/>
              <a:t>of</a:t>
            </a:r>
            <a:r>
              <a:rPr lang="zh-CN" altLang="en-US" sz="2800" dirty="0" smtClean="0"/>
              <a:t> </a:t>
            </a:r>
            <a:r>
              <a:rPr lang="en-US" altLang="zh-CN" sz="2800" dirty="0" smtClean="0"/>
              <a:t>smaller</a:t>
            </a:r>
            <a:r>
              <a:rPr lang="zh-CN" altLang="en-US" sz="2800" dirty="0" smtClean="0"/>
              <a:t> </a:t>
            </a:r>
            <a:r>
              <a:rPr lang="en-US" altLang="zh-CN" sz="2800" dirty="0" smtClean="0"/>
              <a:t>sigma,</a:t>
            </a:r>
            <a:r>
              <a:rPr lang="zh-CN" altLang="en-US" sz="2800" dirty="0" smtClean="0"/>
              <a:t> </a:t>
            </a:r>
            <a:r>
              <a:rPr lang="en-US" altLang="zh-CN" sz="2800" dirty="0" smtClean="0"/>
              <a:t>higher</a:t>
            </a:r>
            <a:r>
              <a:rPr lang="zh-CN" altLang="en-US" sz="2800" dirty="0" smtClean="0"/>
              <a:t> </a:t>
            </a:r>
            <a:r>
              <a:rPr lang="en-US" altLang="zh-CN" sz="2800" dirty="0" smtClean="0"/>
              <a:t>cancel</a:t>
            </a:r>
            <a:r>
              <a:rPr lang="zh-CN" altLang="en-US" sz="2800" dirty="0" smtClean="0"/>
              <a:t> </a:t>
            </a:r>
            <a:r>
              <a:rPr lang="en-US" altLang="zh-CN" sz="2800" dirty="0" smtClean="0"/>
              <a:t>rate</a:t>
            </a:r>
            <a:r>
              <a:rPr lang="en-US" sz="2800" dirty="0" smtClean="0"/>
              <a:t>:</a:t>
            </a:r>
          </a:p>
          <a:p>
            <a:pPr algn="l"/>
            <a:endParaRPr lang="en-US" sz="2800" dirty="0"/>
          </a:p>
        </p:txBody>
      </p:sp>
      <p:sp>
        <p:nvSpPr>
          <p:cNvPr id="5" name="TextBox 4"/>
          <p:cNvSpPr txBox="1"/>
          <p:nvPr/>
        </p:nvSpPr>
        <p:spPr>
          <a:xfrm>
            <a:off x="10883150" y="6131858"/>
            <a:ext cx="1004047" cy="369332"/>
          </a:xfrm>
          <a:prstGeom prst="rect">
            <a:avLst/>
          </a:prstGeom>
          <a:noFill/>
        </p:spPr>
        <p:txBody>
          <a:bodyPr wrap="square" rtlCol="0">
            <a:spAutoFit/>
          </a:bodyPr>
          <a:lstStyle/>
          <a:p>
            <a:r>
              <a:rPr lang="en-US" altLang="zh-CN" dirty="0" smtClean="0"/>
              <a:t>26</a:t>
            </a:r>
            <a:endParaRPr lang="zh-CN" altLang="en-US" dirty="0" smtClean="0"/>
          </a:p>
        </p:txBody>
      </p:sp>
      <p:sp>
        <p:nvSpPr>
          <p:cNvPr id="4" name="TextBox 3"/>
          <p:cNvSpPr txBox="1"/>
          <p:nvPr/>
        </p:nvSpPr>
        <p:spPr>
          <a:xfrm>
            <a:off x="1649504" y="1454057"/>
            <a:ext cx="9502588" cy="4380686"/>
          </a:xfrm>
          <a:prstGeom prst="rect">
            <a:avLst/>
          </a:prstGeom>
          <a:noFill/>
        </p:spPr>
        <p:txBody>
          <a:bodyPr wrap="square" rtlCol="0">
            <a:spAutoFit/>
          </a:bodyPr>
          <a:lstStyle/>
          <a:p>
            <a:pPr>
              <a:spcAft>
                <a:spcPts val="0"/>
              </a:spcAft>
              <a:tabLst>
                <a:tab pos="5215255" algn="l"/>
              </a:tabLst>
            </a:pPr>
            <a:r>
              <a:rPr lang="en-US" sz="2400" dirty="0" smtClean="0">
                <a:effectLst/>
                <a:latin typeface="Calibri" charset="0"/>
                <a:ea typeface="ＭＳ 明朝" charset="-128"/>
                <a:cs typeface="Times New Roman" charset="0"/>
              </a:rPr>
              <a:t>If you are careful enough, you might notice the weird </a:t>
            </a:r>
            <a:r>
              <a:rPr lang="en-US" sz="2400" dirty="0" smtClean="0">
                <a:solidFill>
                  <a:srgbClr val="FF0000"/>
                </a:solidFill>
                <a:effectLst/>
                <a:latin typeface="Calibri" charset="0"/>
                <a:ea typeface="ＭＳ 明朝" charset="-128"/>
                <a:cs typeface="Times New Roman" charset="0"/>
              </a:rPr>
              <a:t>S3</a:t>
            </a:r>
            <a:r>
              <a:rPr lang="en-US" sz="2400" dirty="0" smtClean="0">
                <a:effectLst/>
                <a:latin typeface="Calibri" charset="0"/>
                <a:ea typeface="ＭＳ 明朝" charset="-128"/>
                <a:cs typeface="Times New Roman" charset="0"/>
              </a:rPr>
              <a:t> area. </a:t>
            </a:r>
          </a:p>
          <a:p>
            <a:pPr>
              <a:spcAft>
                <a:spcPts val="0"/>
              </a:spcAft>
              <a:tabLst>
                <a:tab pos="5215255" algn="l"/>
              </a:tabLst>
            </a:pPr>
            <a:r>
              <a:rPr lang="en-US" sz="2400" dirty="0" smtClean="0">
                <a:effectLst/>
                <a:latin typeface="Calibri" charset="0"/>
                <a:ea typeface="ＭＳ 明朝" charset="-128"/>
                <a:cs typeface="Times New Roman" charset="0"/>
              </a:rPr>
              <a:t>This is because when the valuation by Gaussian function is smaller than 0, we set this valuation to be 0.001 * mean valuation (in</a:t>
            </a:r>
            <a:r>
              <a:rPr lang="zh-CN" altLang="en-US" sz="2400" dirty="0" smtClean="0">
                <a:effectLst/>
                <a:latin typeface="Calibri" charset="0"/>
                <a:ea typeface="ＭＳ 明朝" charset="-128"/>
                <a:cs typeface="Times New Roman" charset="0"/>
              </a:rPr>
              <a:t> </a:t>
            </a:r>
            <a:r>
              <a:rPr lang="en-US" altLang="zh-CN" sz="2400" dirty="0" smtClean="0">
                <a:effectLst/>
                <a:latin typeface="Calibri" charset="0"/>
                <a:ea typeface="ＭＳ 明朝" charset="-128"/>
                <a:cs typeface="Times New Roman" charset="0"/>
              </a:rPr>
              <a:t>our</a:t>
            </a:r>
            <a:r>
              <a:rPr lang="zh-CN" altLang="en-US" sz="2400" dirty="0" smtClean="0">
                <a:effectLst/>
                <a:latin typeface="Calibri" charset="0"/>
                <a:ea typeface="ＭＳ 明朝" charset="-128"/>
                <a:cs typeface="Times New Roman" charset="0"/>
              </a:rPr>
              <a:t> </a:t>
            </a:r>
            <a:r>
              <a:rPr lang="en-US" altLang="zh-CN" sz="2400" dirty="0" smtClean="0">
                <a:effectLst/>
                <a:latin typeface="Calibri" charset="0"/>
                <a:ea typeface="ＭＳ 明朝" charset="-128"/>
                <a:cs typeface="Times New Roman" charset="0"/>
              </a:rPr>
              <a:t>example</a:t>
            </a:r>
            <a:r>
              <a:rPr lang="en-US" sz="2400" dirty="0" smtClean="0">
                <a:effectLst/>
                <a:latin typeface="Calibri" charset="0"/>
                <a:ea typeface="ＭＳ 明朝" charset="-128"/>
                <a:cs typeface="Times New Roman" charset="0"/>
              </a:rPr>
              <a:t> is 0.002). Therefore,</a:t>
            </a:r>
            <a:r>
              <a:rPr lang="en-US" sz="2400" dirty="0" smtClean="0">
                <a:solidFill>
                  <a:srgbClr val="FF0000"/>
                </a:solidFill>
                <a:effectLst/>
                <a:latin typeface="Calibri" charset="0"/>
                <a:ea typeface="ＭＳ 明朝" charset="-128"/>
                <a:cs typeface="Times New Roman" charset="0"/>
              </a:rPr>
              <a:t> S3 </a:t>
            </a:r>
            <a:r>
              <a:rPr lang="en-US" sz="2400" dirty="0" smtClean="0">
                <a:effectLst/>
                <a:latin typeface="Calibri" charset="0"/>
                <a:ea typeface="ＭＳ 明朝" charset="-128"/>
                <a:cs typeface="Times New Roman" charset="0"/>
              </a:rPr>
              <a:t>actually equals with number of customers who generate valuation smaller than 0.</a:t>
            </a:r>
          </a:p>
          <a:p>
            <a:pPr>
              <a:lnSpc>
                <a:spcPts val="1300"/>
              </a:lnSpc>
              <a:spcAft>
                <a:spcPts val="0"/>
              </a:spcAft>
            </a:pPr>
            <a:r>
              <a:rPr lang="en-US" sz="2000" dirty="0" smtClean="0">
                <a:solidFill>
                  <a:srgbClr val="262626"/>
                </a:solidFill>
                <a:effectLst/>
                <a:latin typeface="Courier" charset="0"/>
                <a:ea typeface="ＭＳ 明朝" charset="-128"/>
                <a:cs typeface="Courier" charset="0"/>
              </a:rPr>
              <a:t> </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620075"/>
                </a:solidFill>
                <a:effectLst/>
                <a:latin typeface="Courier" charset="0"/>
                <a:ea typeface="ＭＳ 明朝" charset="-128"/>
                <a:cs typeface="Courier" charset="0"/>
              </a:rPr>
              <a:t>for</a:t>
            </a:r>
            <a:r>
              <a:rPr lang="en-US" sz="1400" dirty="0" smtClean="0">
                <a:solidFill>
                  <a:srgbClr val="262626"/>
                </a:solidFill>
                <a:effectLst/>
                <a:latin typeface="Courier" charset="0"/>
                <a:ea typeface="ＭＳ 明朝" charset="-128"/>
                <a:cs typeface="Courier" charset="0"/>
              </a:rPr>
              <a:t> </a:t>
            </a:r>
            <a:r>
              <a:rPr lang="en-US" sz="1400" dirty="0" err="1" smtClean="0">
                <a:effectLst/>
                <a:latin typeface="Courier" charset="0"/>
                <a:ea typeface="ＭＳ 明朝" charset="-128"/>
                <a:cs typeface="Courier" charset="0"/>
              </a:rPr>
              <a:t>i</a:t>
            </a:r>
            <a:r>
              <a:rPr lang="en-US" sz="1400" dirty="0" smtClean="0">
                <a:solidFill>
                  <a:srgbClr val="262626"/>
                </a:solidFill>
                <a:effectLst/>
                <a:latin typeface="Courier" charset="0"/>
                <a:ea typeface="ＭＳ 明朝" charset="-128"/>
                <a:cs typeface="Courier" charset="0"/>
              </a:rPr>
              <a:t> </a:t>
            </a:r>
            <a:r>
              <a:rPr lang="en-US" sz="1400" dirty="0" smtClean="0">
                <a:solidFill>
                  <a:srgbClr val="620075"/>
                </a:solidFill>
                <a:effectLst/>
                <a:latin typeface="Courier" charset="0"/>
                <a:ea typeface="ＭＳ 明朝" charset="-128"/>
                <a:cs typeface="Courier" charset="0"/>
              </a:rPr>
              <a:t>in</a:t>
            </a:r>
            <a:r>
              <a:rPr lang="en-US" sz="1400" dirty="0" smtClean="0">
                <a:solidFill>
                  <a:srgbClr val="262626"/>
                </a:solidFill>
                <a:effectLst/>
                <a:latin typeface="Courier" charset="0"/>
                <a:ea typeface="ＭＳ 明朝" charset="-128"/>
                <a:cs typeface="Courier" charset="0"/>
              </a:rPr>
              <a:t> </a:t>
            </a:r>
            <a:r>
              <a:rPr lang="en-US" sz="1400" dirty="0" smtClean="0">
                <a:solidFill>
                  <a:srgbClr val="250099"/>
                </a:solidFill>
                <a:effectLst/>
                <a:latin typeface="Courier" charset="0"/>
                <a:ea typeface="ＭＳ 明朝" charset="-128"/>
                <a:cs typeface="Courier" charset="0"/>
              </a:rPr>
              <a:t>range</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custNum</a:t>
            </a:r>
            <a:r>
              <a:rPr lang="en-US" sz="1400" dirty="0" smtClean="0">
                <a:solidFill>
                  <a:srgbClr val="262626"/>
                </a:solidFill>
                <a:effectLst/>
                <a:latin typeface="Courier" charset="0"/>
                <a:ea typeface="ＭＳ 明朝" charset="-128"/>
                <a:cs typeface="Courier" charset="0"/>
              </a:rPr>
              <a:t>):</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smtClean="0">
                <a:solidFill>
                  <a:srgbClr val="620075"/>
                </a:solidFill>
                <a:effectLst/>
                <a:latin typeface="Courier" charset="0"/>
                <a:ea typeface="ＭＳ 明朝" charset="-128"/>
                <a:cs typeface="Courier" charset="0"/>
              </a:rPr>
              <a:t>if</a:t>
            </a:r>
            <a:r>
              <a:rPr lang="en-US" sz="1400" dirty="0" smtClean="0">
                <a:solidFill>
                  <a:srgbClr val="262626"/>
                </a:solidFill>
                <a:effectLst/>
                <a:latin typeface="Courier" charset="0"/>
                <a:ea typeface="ＭＳ 明朝" charset="-128"/>
                <a:cs typeface="Courier" charset="0"/>
              </a:rPr>
              <a:t> </a:t>
            </a:r>
            <a:r>
              <a:rPr lang="en-US" sz="1400" dirty="0" err="1" smtClean="0">
                <a:effectLst/>
                <a:latin typeface="Courier" charset="0"/>
                <a:ea typeface="ＭＳ 明朝" charset="-128"/>
                <a:cs typeface="Courier" charset="0"/>
              </a:rPr>
              <a:t>custValuation_list</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i</a:t>
            </a:r>
            <a:r>
              <a:rPr lang="en-US" sz="1400" dirty="0" smtClean="0">
                <a:solidFill>
                  <a:srgbClr val="262626"/>
                </a:solidFill>
                <a:effectLst/>
                <a:latin typeface="Courier" charset="0"/>
                <a:ea typeface="ＭＳ 明朝" charset="-128"/>
                <a:cs typeface="Courier" charset="0"/>
              </a:rPr>
              <a:t>] </a:t>
            </a:r>
            <a:r>
              <a:rPr lang="en-US" sz="1400" dirty="0" smtClean="0">
                <a:solidFill>
                  <a:srgbClr val="840C15"/>
                </a:solidFill>
                <a:effectLst/>
                <a:latin typeface="Courier" charset="0"/>
                <a:ea typeface="ＭＳ 明朝" charset="-128"/>
                <a:cs typeface="Courier" charset="0"/>
              </a:rPr>
              <a:t>&lt;</a:t>
            </a:r>
            <a:r>
              <a:rPr lang="en-US" sz="1400" dirty="0" smtClean="0">
                <a:solidFill>
                  <a:srgbClr val="262626"/>
                </a:solidFill>
                <a:effectLst/>
                <a:latin typeface="Courier" charset="0"/>
                <a:ea typeface="ＭＳ 明朝" charset="-128"/>
                <a:cs typeface="Courier" charset="0"/>
              </a:rPr>
              <a:t> </a:t>
            </a:r>
            <a:r>
              <a:rPr lang="en-US" sz="1400" dirty="0" smtClean="0">
                <a:solidFill>
                  <a:srgbClr val="135534"/>
                </a:solidFill>
                <a:effectLst/>
                <a:latin typeface="Courier" charset="0"/>
                <a:ea typeface="ＭＳ 明朝" charset="-128"/>
                <a:cs typeface="Courier" charset="0"/>
              </a:rPr>
              <a:t>0</a:t>
            </a:r>
            <a:r>
              <a:rPr lang="en-US" sz="1400" dirty="0" smtClean="0">
                <a:solidFill>
                  <a:srgbClr val="262626"/>
                </a:solidFill>
                <a:effectLst/>
                <a:latin typeface="Courier" charset="0"/>
                <a:ea typeface="ＭＳ 明朝" charset="-128"/>
                <a:cs typeface="Courier" charset="0"/>
              </a:rPr>
              <a:t>:</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smtClean="0">
                <a:solidFill>
                  <a:srgbClr val="984203"/>
                </a:solidFill>
                <a:effectLst/>
                <a:latin typeface="Courier" charset="0"/>
                <a:ea typeface="ＭＳ 明朝" charset="-128"/>
                <a:cs typeface="Courier" charset="0"/>
              </a:rPr>
              <a:t># Customer does not want to sell their token in free. </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smtClean="0">
                <a:solidFill>
                  <a:srgbClr val="984203"/>
                </a:solidFill>
                <a:effectLst/>
                <a:latin typeface="Courier" charset="0"/>
                <a:ea typeface="ＭＳ 明朝" charset="-128"/>
                <a:cs typeface="Courier" charset="0"/>
              </a:rPr>
              <a:t># Here we give them a small valuation when valuation &lt; 0</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err="1" smtClean="0">
                <a:effectLst/>
                <a:latin typeface="Courier" charset="0"/>
                <a:ea typeface="ＭＳ 明朝" charset="-128"/>
                <a:cs typeface="Courier" charset="0"/>
              </a:rPr>
              <a:t>custList</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i</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changeValuation</a:t>
            </a:r>
            <a:r>
              <a:rPr lang="en-US" sz="1400" dirty="0" smtClean="0">
                <a:solidFill>
                  <a:srgbClr val="262626"/>
                </a:solidFill>
                <a:effectLst/>
                <a:latin typeface="Courier" charset="0"/>
                <a:ea typeface="ＭＳ 明朝" charset="-128"/>
                <a:cs typeface="Courier" charset="0"/>
              </a:rPr>
              <a:t>(</a:t>
            </a:r>
            <a:r>
              <a:rPr lang="en-US" sz="1400" dirty="0" smtClean="0">
                <a:solidFill>
                  <a:srgbClr val="135534"/>
                </a:solidFill>
                <a:effectLst/>
                <a:latin typeface="Courier" charset="0"/>
                <a:ea typeface="ＭＳ 明朝" charset="-128"/>
                <a:cs typeface="Courier" charset="0"/>
              </a:rPr>
              <a:t>0.001</a:t>
            </a:r>
            <a:r>
              <a:rPr lang="en-US" sz="1400" dirty="0" smtClean="0">
                <a:solidFill>
                  <a:srgbClr val="840C15"/>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currentMarketPrice</a:t>
            </a:r>
            <a:r>
              <a:rPr lang="en-US" sz="1400" dirty="0" smtClean="0">
                <a:solidFill>
                  <a:srgbClr val="262626"/>
                </a:solidFill>
                <a:effectLst/>
                <a:latin typeface="Courier" charset="0"/>
                <a:ea typeface="ＭＳ 明朝" charset="-128"/>
                <a:cs typeface="Courier" charset="0"/>
              </a:rPr>
              <a:t>)</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smtClean="0">
                <a:solidFill>
                  <a:srgbClr val="620075"/>
                </a:solidFill>
                <a:effectLst/>
                <a:latin typeface="Courier" charset="0"/>
                <a:ea typeface="ＭＳ 明朝" charset="-128"/>
                <a:cs typeface="Courier" charset="0"/>
              </a:rPr>
              <a:t>else</a:t>
            </a:r>
            <a:r>
              <a:rPr lang="en-US" sz="1400" dirty="0" smtClean="0">
                <a:solidFill>
                  <a:srgbClr val="262626"/>
                </a:solidFill>
                <a:effectLst/>
                <a:latin typeface="Courier" charset="0"/>
                <a:ea typeface="ＭＳ 明朝" charset="-128"/>
                <a:cs typeface="Courier" charset="0"/>
              </a:rPr>
              <a:t>:</a:t>
            </a:r>
            <a:endParaRPr lang="en-US" sz="2400" dirty="0" smtClean="0">
              <a:effectLst/>
              <a:latin typeface="Calibri" charset="0"/>
              <a:ea typeface="ＭＳ 明朝" charset="-128"/>
              <a:cs typeface="Times New Roman" charset="0"/>
            </a:endParaRPr>
          </a:p>
          <a:p>
            <a:pPr>
              <a:lnSpc>
                <a:spcPts val="1300"/>
              </a:lnSpc>
              <a:spcAft>
                <a:spcPts val="0"/>
              </a:spcAft>
            </a:pPr>
            <a:r>
              <a:rPr lang="en-US" sz="1400" dirty="0" smtClean="0">
                <a:solidFill>
                  <a:srgbClr val="262626"/>
                </a:solidFill>
                <a:effectLst/>
                <a:latin typeface="Courier" charset="0"/>
                <a:ea typeface="ＭＳ 明朝" charset="-128"/>
                <a:cs typeface="Courier" charset="0"/>
              </a:rPr>
              <a:t>        </a:t>
            </a:r>
            <a:r>
              <a:rPr lang="en-US" sz="1400" dirty="0" err="1" smtClean="0">
                <a:effectLst/>
                <a:latin typeface="Courier" charset="0"/>
                <a:ea typeface="ＭＳ 明朝" charset="-128"/>
                <a:cs typeface="Courier" charset="0"/>
              </a:rPr>
              <a:t>custList</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i</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changeValuation</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custValuation_list</a:t>
            </a:r>
            <a:r>
              <a:rPr lang="en-US" sz="1400" dirty="0" smtClean="0">
                <a:solidFill>
                  <a:srgbClr val="262626"/>
                </a:solidFill>
                <a:effectLst/>
                <a:latin typeface="Courier" charset="0"/>
                <a:ea typeface="ＭＳ 明朝" charset="-128"/>
                <a:cs typeface="Courier" charset="0"/>
              </a:rPr>
              <a:t>[</a:t>
            </a:r>
            <a:r>
              <a:rPr lang="en-US" sz="1400" dirty="0" err="1" smtClean="0">
                <a:effectLst/>
                <a:latin typeface="Courier" charset="0"/>
                <a:ea typeface="ＭＳ 明朝" charset="-128"/>
                <a:cs typeface="Courier" charset="0"/>
              </a:rPr>
              <a:t>i</a:t>
            </a:r>
            <a:r>
              <a:rPr lang="en-US" sz="1400" dirty="0" smtClean="0">
                <a:solidFill>
                  <a:srgbClr val="262626"/>
                </a:solidFill>
                <a:effectLst/>
                <a:latin typeface="Courier" charset="0"/>
                <a:ea typeface="ＭＳ 明朝" charset="-128"/>
                <a:cs typeface="Courier" charset="0"/>
              </a:rPr>
              <a:t>])</a:t>
            </a:r>
            <a:endParaRPr lang="en-US" sz="2400" dirty="0" smtClean="0">
              <a:effectLst/>
              <a:latin typeface="Calibri" charset="0"/>
              <a:ea typeface="ＭＳ 明朝" charset="-128"/>
              <a:cs typeface="Times New Roman" charset="0"/>
            </a:endParaRPr>
          </a:p>
          <a:p>
            <a:pPr>
              <a:spcAft>
                <a:spcPts val="0"/>
              </a:spcAft>
              <a:tabLst>
                <a:tab pos="5215255" algn="l"/>
              </a:tabLst>
            </a:pPr>
            <a:r>
              <a:rPr lang="en-US" sz="2400" dirty="0" smtClean="0">
                <a:solidFill>
                  <a:srgbClr val="000000"/>
                </a:solidFill>
                <a:effectLst/>
                <a:latin typeface="Calibri" charset="0"/>
                <a:ea typeface="ＭＳ 明朝" charset="-128"/>
                <a:cs typeface="Times New Roman" charset="0"/>
              </a:rPr>
              <a:t> </a:t>
            </a:r>
            <a:endParaRPr lang="en-US" sz="2400" dirty="0" smtClean="0">
              <a:effectLst/>
              <a:latin typeface="Calibri" charset="0"/>
              <a:ea typeface="ＭＳ 明朝" charset="-128"/>
              <a:cs typeface="Times New Roman" charset="0"/>
            </a:endParaRPr>
          </a:p>
          <a:p>
            <a:pPr>
              <a:spcAft>
                <a:spcPts val="0"/>
              </a:spcAft>
              <a:tabLst>
                <a:tab pos="5215255" algn="l"/>
              </a:tabLst>
            </a:pPr>
            <a:r>
              <a:rPr lang="en-US" sz="2400" dirty="0" smtClean="0">
                <a:solidFill>
                  <a:srgbClr val="000000"/>
                </a:solidFill>
                <a:effectLst/>
                <a:latin typeface="Calibri" charset="0"/>
                <a:ea typeface="ＭＳ 明朝" charset="-128"/>
                <a:cs typeface="Times New Roman" charset="0"/>
              </a:rPr>
              <a:t>Actually, </a:t>
            </a:r>
            <a:r>
              <a:rPr lang="en-US" sz="2400" dirty="0" smtClean="0">
                <a:solidFill>
                  <a:srgbClr val="FF0000"/>
                </a:solidFill>
                <a:effectLst/>
                <a:latin typeface="Calibri" charset="0"/>
                <a:ea typeface="ＭＳ 明朝" charset="-128"/>
                <a:cs typeface="Times New Roman" charset="0"/>
              </a:rPr>
              <a:t>S3</a:t>
            </a:r>
            <a:r>
              <a:rPr lang="en-US" sz="2400" dirty="0" smtClean="0">
                <a:solidFill>
                  <a:srgbClr val="000000"/>
                </a:solidFill>
                <a:effectLst/>
                <a:latin typeface="Calibri" charset="0"/>
                <a:ea typeface="ＭＳ 明朝" charset="-128"/>
                <a:cs typeface="Times New Roman" charset="0"/>
              </a:rPr>
              <a:t> does not disturb the </a:t>
            </a:r>
            <a:r>
              <a:rPr lang="en-US" sz="2400" dirty="0" smtClean="0">
                <a:solidFill>
                  <a:srgbClr val="000000"/>
                </a:solidFill>
                <a:effectLst/>
                <a:latin typeface="Calibri" charset="0"/>
                <a:ea typeface="ＭＳ 明朝" charset="-128"/>
                <a:cs typeface="Times New Roman" charset="0"/>
              </a:rPr>
              <a:t>pro</a:t>
            </a:r>
            <a:r>
              <a:rPr lang="en-US" altLang="zh-CN" sz="2400" dirty="0" smtClean="0">
                <a:solidFill>
                  <a:srgbClr val="000000"/>
                </a:solidFill>
                <a:effectLst/>
                <a:latin typeface="Calibri" charset="0"/>
                <a:ea typeface="ＭＳ 明朝" charset="-128"/>
                <a:cs typeface="Times New Roman" charset="0"/>
              </a:rPr>
              <a:t>of</a:t>
            </a:r>
            <a:r>
              <a:rPr lang="en-US" sz="2400" dirty="0" smtClean="0">
                <a:solidFill>
                  <a:srgbClr val="000000"/>
                </a:solidFill>
                <a:effectLst/>
                <a:latin typeface="Calibri" charset="0"/>
                <a:ea typeface="ＭＳ 明朝" charset="-128"/>
                <a:cs typeface="Times New Roman" charset="0"/>
              </a:rPr>
              <a:t> </a:t>
            </a:r>
            <a:r>
              <a:rPr lang="en-US" sz="2400" dirty="0" smtClean="0">
                <a:solidFill>
                  <a:srgbClr val="000000"/>
                </a:solidFill>
                <a:effectLst/>
                <a:latin typeface="Calibri" charset="0"/>
                <a:ea typeface="ＭＳ 明朝" charset="-128"/>
                <a:cs typeface="Times New Roman" charset="0"/>
              </a:rPr>
              <a:t>at all, since larger the </a:t>
            </a:r>
            <a:r>
              <a:rPr lang="en-US" sz="2400" dirty="0" smtClean="0">
                <a:solidFill>
                  <a:srgbClr val="FF0000"/>
                </a:solidFill>
                <a:effectLst/>
                <a:latin typeface="Calibri" charset="0"/>
                <a:ea typeface="ＭＳ 明朝" charset="-128"/>
                <a:cs typeface="Times New Roman" charset="0"/>
              </a:rPr>
              <a:t>S3</a:t>
            </a:r>
            <a:r>
              <a:rPr lang="en-US" sz="2400" dirty="0" smtClean="0">
                <a:solidFill>
                  <a:srgbClr val="000000"/>
                </a:solidFill>
                <a:effectLst/>
                <a:latin typeface="Calibri" charset="0"/>
                <a:ea typeface="ＭＳ 明朝" charset="-128"/>
                <a:cs typeface="Times New Roman" charset="0"/>
              </a:rPr>
              <a:t> is, smaller the </a:t>
            </a:r>
            <a:r>
              <a:rPr lang="en-US" sz="2400" dirty="0" smtClean="0">
                <a:solidFill>
                  <a:srgbClr val="FF0000"/>
                </a:solidFill>
                <a:effectLst/>
                <a:latin typeface="Calibri" charset="0"/>
                <a:ea typeface="ＭＳ 明朝" charset="-128"/>
                <a:cs typeface="Times New Roman" charset="0"/>
              </a:rPr>
              <a:t>S2</a:t>
            </a:r>
            <a:r>
              <a:rPr lang="en-US" sz="2400" dirty="0" smtClean="0">
                <a:solidFill>
                  <a:srgbClr val="000000"/>
                </a:solidFill>
                <a:effectLst/>
                <a:latin typeface="Calibri" charset="0"/>
                <a:ea typeface="ＭＳ 明朝" charset="-128"/>
                <a:cs typeface="Times New Roman" charset="0"/>
              </a:rPr>
              <a:t> is.</a:t>
            </a:r>
            <a:endParaRPr lang="en-US" sz="2400" dirty="0">
              <a:effectLst/>
              <a:latin typeface="Calibri" charset="0"/>
              <a:ea typeface="ＭＳ 明朝" charset="-128"/>
              <a:cs typeface="Times New Roman" charset="0"/>
            </a:endParaRPr>
          </a:p>
        </p:txBody>
      </p:sp>
    </p:spTree>
    <p:extLst>
      <p:ext uri="{BB962C8B-B14F-4D97-AF65-F5344CB8AC3E}">
        <p14:creationId xmlns:p14="http://schemas.microsoft.com/office/powerpoint/2010/main" val="504760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Classic</a:t>
            </a:r>
            <a:r>
              <a:rPr lang="zh-CN" altLang="en-US" sz="2800" dirty="0" smtClean="0"/>
              <a:t> </a:t>
            </a:r>
            <a:r>
              <a:rPr lang="en-US" altLang="zh-CN" sz="2800" dirty="0" smtClean="0"/>
              <a:t>Market</a:t>
            </a:r>
            <a:r>
              <a:rPr lang="en-US" sz="2800" dirty="0" smtClean="0"/>
              <a:t>:</a:t>
            </a:r>
          </a:p>
          <a:p>
            <a:pPr algn="l"/>
            <a:endParaRPr lang="en-US" sz="2800" dirty="0"/>
          </a:p>
        </p:txBody>
      </p:sp>
      <p:sp>
        <p:nvSpPr>
          <p:cNvPr id="4" name="TextBox 3"/>
          <p:cNvSpPr txBox="1"/>
          <p:nvPr/>
        </p:nvSpPr>
        <p:spPr>
          <a:xfrm>
            <a:off x="1810871" y="2043950"/>
            <a:ext cx="9861176" cy="2862322"/>
          </a:xfrm>
          <a:prstGeom prst="rect">
            <a:avLst/>
          </a:prstGeom>
          <a:noFill/>
        </p:spPr>
        <p:txBody>
          <a:bodyPr wrap="square" rtlCol="0">
            <a:spAutoFit/>
          </a:bodyPr>
          <a:lstStyle/>
          <a:p>
            <a:r>
              <a:rPr lang="en-US" sz="2400" dirty="0"/>
              <a:t>The whole simulating time is comprised of </a:t>
            </a:r>
            <a:r>
              <a:rPr lang="en-US" sz="2400" b="1" dirty="0"/>
              <a:t>1000</a:t>
            </a:r>
            <a:r>
              <a:rPr lang="en-US" sz="2400" dirty="0"/>
              <a:t> time slots</a:t>
            </a:r>
            <a:r>
              <a:rPr lang="en-US" sz="2400" dirty="0" smtClean="0"/>
              <a:t>.</a:t>
            </a:r>
            <a:endParaRPr lang="zh-CN" altLang="en-US" sz="2400" dirty="0" smtClean="0"/>
          </a:p>
          <a:p>
            <a:endParaRPr lang="zh-CN" altLang="en-US" sz="2400" dirty="0"/>
          </a:p>
          <a:p>
            <a:r>
              <a:rPr lang="en-US" sz="2400" dirty="0" smtClean="0"/>
              <a:t>In </a:t>
            </a:r>
            <a:r>
              <a:rPr lang="en-US" sz="2400" dirty="0"/>
              <a:t>every time slot, Classic Market processes the orders launched by </a:t>
            </a:r>
            <a:r>
              <a:rPr lang="en-US" sz="2400" b="1" dirty="0"/>
              <a:t>N</a:t>
            </a:r>
            <a:r>
              <a:rPr lang="en-US" sz="2400" dirty="0"/>
              <a:t> customers by managing the order list in the market. </a:t>
            </a:r>
            <a:endParaRPr lang="zh-CN" altLang="en-US" sz="2400" dirty="0" smtClean="0"/>
          </a:p>
          <a:p>
            <a:endParaRPr lang="zh-CN" altLang="en-US" sz="2400" dirty="0"/>
          </a:p>
          <a:p>
            <a:r>
              <a:rPr lang="en-US" altLang="zh-CN" sz="2400" b="1" dirty="0" smtClean="0"/>
              <a:t>Valuation</a:t>
            </a:r>
            <a:r>
              <a:rPr lang="zh-CN" altLang="en-US" sz="2400" b="1" dirty="0" smtClean="0"/>
              <a:t> </a:t>
            </a:r>
            <a:r>
              <a:rPr lang="en-US" altLang="zh-CN" sz="2400" b="1" dirty="0" smtClean="0"/>
              <a:t>Making</a:t>
            </a:r>
            <a:r>
              <a:rPr lang="zh-CN" altLang="en-US" sz="2400" b="1" dirty="0" smtClean="0"/>
              <a:t> </a:t>
            </a:r>
            <a:r>
              <a:rPr lang="en-US" altLang="zh-CN" sz="2400" b="1" dirty="0" smtClean="0"/>
              <a:t>-&gt;</a:t>
            </a:r>
            <a:r>
              <a:rPr lang="zh-CN" altLang="en-US" sz="2400" b="1" dirty="0" smtClean="0"/>
              <a:t> </a:t>
            </a:r>
            <a:r>
              <a:rPr lang="en-US" altLang="zh-CN" sz="2400" b="1" dirty="0" smtClean="0"/>
              <a:t>Transaction</a:t>
            </a:r>
            <a:r>
              <a:rPr lang="zh-CN" altLang="en-US" sz="2400" b="1" dirty="0" smtClean="0"/>
              <a:t> </a:t>
            </a:r>
            <a:r>
              <a:rPr lang="en-US" altLang="zh-CN" sz="2400" b="1" dirty="0" smtClean="0"/>
              <a:t>Launching</a:t>
            </a:r>
            <a:r>
              <a:rPr lang="zh-CN" altLang="en-US" sz="2400" b="1" dirty="0" smtClean="0"/>
              <a:t> </a:t>
            </a:r>
            <a:r>
              <a:rPr lang="en-US" altLang="zh-CN" sz="2400" b="1" dirty="0" smtClean="0"/>
              <a:t>-&gt;</a:t>
            </a:r>
            <a:r>
              <a:rPr lang="zh-CN" altLang="en-US" sz="2400" b="1" dirty="0" smtClean="0"/>
              <a:t> </a:t>
            </a:r>
            <a:r>
              <a:rPr lang="en-US" altLang="zh-CN" sz="2400" b="1" dirty="0" smtClean="0"/>
              <a:t>Transaction</a:t>
            </a:r>
            <a:r>
              <a:rPr lang="zh-CN" altLang="en-US" sz="2400" b="1" dirty="0" smtClean="0"/>
              <a:t> </a:t>
            </a:r>
            <a:r>
              <a:rPr lang="en-US" altLang="zh-CN" sz="2400" b="1" dirty="0" smtClean="0"/>
              <a:t>Processing</a:t>
            </a:r>
            <a:endParaRPr lang="en-US" sz="2400" b="1" dirty="0"/>
          </a:p>
          <a:p>
            <a:r>
              <a:rPr lang="en-US" dirty="0"/>
              <a:t> </a:t>
            </a:r>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27</a:t>
            </a:r>
            <a:endParaRPr lang="zh-CN" altLang="en-US" dirty="0" smtClean="0"/>
          </a:p>
        </p:txBody>
      </p:sp>
    </p:spTree>
    <p:extLst>
      <p:ext uri="{BB962C8B-B14F-4D97-AF65-F5344CB8AC3E}">
        <p14:creationId xmlns:p14="http://schemas.microsoft.com/office/powerpoint/2010/main" val="305425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Valuation</a:t>
            </a:r>
            <a:r>
              <a:rPr lang="zh-CN" altLang="en-US" sz="2800" dirty="0" smtClean="0"/>
              <a:t> </a:t>
            </a:r>
            <a:r>
              <a:rPr lang="en-US" altLang="zh-CN" sz="2800" dirty="0" smtClean="0"/>
              <a:t>Making</a:t>
            </a:r>
            <a:r>
              <a:rPr lang="zh-CN" altLang="en-US" sz="2800" dirty="0" smtClean="0"/>
              <a:t> </a:t>
            </a:r>
            <a:r>
              <a:rPr lang="en-US" altLang="zh-CN" sz="2800" dirty="0" smtClean="0"/>
              <a:t>in</a:t>
            </a:r>
            <a:r>
              <a:rPr lang="zh-CN" altLang="en-US" sz="2800" dirty="0" smtClean="0"/>
              <a:t> </a:t>
            </a:r>
            <a:r>
              <a:rPr lang="en-US" altLang="zh-CN" sz="2800" dirty="0" smtClean="0"/>
              <a:t>Classic</a:t>
            </a:r>
            <a:r>
              <a:rPr lang="en-US" sz="2800" dirty="0" smtClean="0"/>
              <a:t>:</a:t>
            </a:r>
          </a:p>
          <a:p>
            <a:pPr algn="l"/>
            <a:endParaRPr lang="en-US" sz="2800" dirty="0"/>
          </a:p>
        </p:txBody>
      </p:sp>
      <p:sp>
        <p:nvSpPr>
          <p:cNvPr id="4" name="TextBox 3"/>
          <p:cNvSpPr txBox="1"/>
          <p:nvPr/>
        </p:nvSpPr>
        <p:spPr>
          <a:xfrm>
            <a:off x="1828801" y="1631573"/>
            <a:ext cx="9520517" cy="3323987"/>
          </a:xfrm>
          <a:prstGeom prst="rect">
            <a:avLst/>
          </a:prstGeom>
          <a:noFill/>
        </p:spPr>
        <p:txBody>
          <a:bodyPr wrap="square" rtlCol="0">
            <a:spAutoFit/>
          </a:bodyPr>
          <a:lstStyle/>
          <a:p>
            <a:r>
              <a:rPr lang="en-US" sz="2400" dirty="0"/>
              <a:t>The valuation making in Classic Market is similar with </a:t>
            </a:r>
            <a:r>
              <a:rPr lang="en-US" sz="2400" dirty="0" err="1"/>
              <a:t>Bancor</a:t>
            </a:r>
            <a:r>
              <a:rPr lang="en-US" sz="2400" dirty="0"/>
              <a:t> Market. </a:t>
            </a:r>
          </a:p>
          <a:p>
            <a:r>
              <a:rPr lang="en-US" sz="2400" dirty="0"/>
              <a:t>However, since </a:t>
            </a:r>
            <a:r>
              <a:rPr lang="en-US" sz="2400" dirty="0" smtClean="0"/>
              <a:t>the</a:t>
            </a:r>
            <a:r>
              <a:rPr lang="zh-CN" altLang="en-US" sz="2400" dirty="0" smtClean="0"/>
              <a:t> </a:t>
            </a:r>
            <a:r>
              <a:rPr lang="en-US" altLang="zh-CN" sz="2400" dirty="0" smtClean="0"/>
              <a:t>real-time</a:t>
            </a:r>
            <a:r>
              <a:rPr lang="en-US" sz="2400" dirty="0" smtClean="0"/>
              <a:t> </a:t>
            </a:r>
            <a:r>
              <a:rPr lang="en-US" sz="2400" dirty="0"/>
              <a:t>price of the product, i.e., </a:t>
            </a:r>
            <a:r>
              <a:rPr lang="en-US" sz="2400" b="1" dirty="0"/>
              <a:t>Ps</a:t>
            </a:r>
            <a:r>
              <a:rPr lang="en-US" sz="2400" dirty="0"/>
              <a:t> does not change, the mean valuation is constant in normal cases. That is that the </a:t>
            </a:r>
            <a:r>
              <a:rPr lang="en-US" sz="2400" b="1" dirty="0"/>
              <a:t>mu</a:t>
            </a:r>
            <a:r>
              <a:rPr lang="en-US" sz="2400" dirty="0"/>
              <a:t> always equals </a:t>
            </a:r>
            <a:r>
              <a:rPr lang="en-US" sz="2400" b="1" dirty="0"/>
              <a:t>Ps</a:t>
            </a:r>
            <a:r>
              <a:rPr lang="en-US" sz="2400" dirty="0"/>
              <a:t>.</a:t>
            </a:r>
          </a:p>
          <a:p>
            <a:endParaRPr lang="zh-CN" altLang="en-US" sz="2400" dirty="0" smtClean="0"/>
          </a:p>
          <a:p>
            <a:r>
              <a:rPr lang="en-US" altLang="zh-CN" sz="2400" b="1" dirty="0" smtClean="0">
                <a:solidFill>
                  <a:srgbClr val="0070C0"/>
                </a:solidFill>
              </a:rPr>
              <a:t>Normal</a:t>
            </a:r>
            <a:r>
              <a:rPr lang="en-US" altLang="zh-CN" sz="2400" dirty="0" smtClean="0"/>
              <a:t>:</a:t>
            </a:r>
            <a:r>
              <a:rPr lang="zh-CN" altLang="en-US" sz="2400" dirty="0" smtClean="0"/>
              <a:t> </a:t>
            </a:r>
            <a:r>
              <a:rPr lang="en-US" altLang="zh-CN" sz="2400" b="1" dirty="0" smtClean="0"/>
              <a:t>mu</a:t>
            </a:r>
            <a:r>
              <a:rPr lang="zh-CN" altLang="en-US" sz="2400" dirty="0" smtClean="0"/>
              <a:t> </a:t>
            </a:r>
            <a:r>
              <a:rPr lang="en-US" altLang="zh-CN" sz="2400" dirty="0" smtClean="0"/>
              <a:t>=</a:t>
            </a:r>
            <a:r>
              <a:rPr lang="zh-CN" altLang="en-US" sz="2400" dirty="0" smtClean="0"/>
              <a:t> </a:t>
            </a:r>
            <a:r>
              <a:rPr lang="en-US" altLang="zh-CN" sz="2400" b="1" dirty="0" smtClean="0"/>
              <a:t>Ps,</a:t>
            </a:r>
            <a:r>
              <a:rPr lang="zh-CN" altLang="en-US" sz="2400" b="1" dirty="0" smtClean="0"/>
              <a:t>  </a:t>
            </a:r>
            <a:r>
              <a:rPr lang="en-US" altLang="zh-CN" sz="2400" b="1" dirty="0" smtClean="0"/>
              <a:t>Ps</a:t>
            </a:r>
            <a:r>
              <a:rPr lang="zh-CN" altLang="en-US" sz="2400" b="1" dirty="0" smtClean="0"/>
              <a:t> </a:t>
            </a:r>
            <a:r>
              <a:rPr lang="en-US" altLang="zh-CN" sz="2400" dirty="0" smtClean="0"/>
              <a:t>is</a:t>
            </a:r>
            <a:r>
              <a:rPr lang="zh-CN" altLang="en-US" sz="2400" dirty="0" smtClean="0"/>
              <a:t> </a:t>
            </a:r>
            <a:r>
              <a:rPr lang="en-US" altLang="zh-CN" sz="2400" dirty="0" smtClean="0"/>
              <a:t>a</a:t>
            </a:r>
            <a:r>
              <a:rPr lang="zh-CN" altLang="en-US" sz="2400" dirty="0" smtClean="0"/>
              <a:t> </a:t>
            </a:r>
            <a:r>
              <a:rPr lang="en-US" altLang="zh-CN" sz="2400" dirty="0" smtClean="0"/>
              <a:t>constant.</a:t>
            </a:r>
            <a:endParaRPr lang="zh-CN" altLang="en-US" sz="2400" dirty="0" smtClean="0"/>
          </a:p>
          <a:p>
            <a:endParaRPr lang="zh-CN" altLang="en-US" sz="2400" b="1" dirty="0" smtClean="0"/>
          </a:p>
          <a:p>
            <a:r>
              <a:rPr lang="en-US" altLang="zh-CN" sz="2400" b="1" dirty="0" smtClean="0">
                <a:solidFill>
                  <a:srgbClr val="0070C0"/>
                </a:solidFill>
              </a:rPr>
              <a:t>In</a:t>
            </a:r>
            <a:r>
              <a:rPr lang="zh-CN" altLang="en-US" sz="2400" b="1" dirty="0" smtClean="0">
                <a:solidFill>
                  <a:srgbClr val="0070C0"/>
                </a:solidFill>
              </a:rPr>
              <a:t> </a:t>
            </a:r>
            <a:r>
              <a:rPr lang="en-US" altLang="zh-CN" sz="2400" b="1" dirty="0" smtClean="0">
                <a:solidFill>
                  <a:srgbClr val="0070C0"/>
                </a:solidFill>
              </a:rPr>
              <a:t>Time</a:t>
            </a:r>
            <a:r>
              <a:rPr lang="zh-CN" altLang="en-US" sz="2400" b="1" dirty="0" smtClean="0">
                <a:solidFill>
                  <a:srgbClr val="0070C0"/>
                </a:solidFill>
              </a:rPr>
              <a:t> </a:t>
            </a:r>
            <a:r>
              <a:rPr lang="en-US" altLang="zh-CN" sz="2400" b="1" dirty="0" smtClean="0">
                <a:solidFill>
                  <a:srgbClr val="0070C0"/>
                </a:solidFill>
              </a:rPr>
              <a:t>Epoch</a:t>
            </a:r>
            <a:r>
              <a:rPr lang="en-US" altLang="zh-CN" sz="2400" b="1" dirty="0" smtClean="0"/>
              <a:t>:</a:t>
            </a:r>
            <a:r>
              <a:rPr lang="zh-CN" altLang="en-US" sz="2400" b="1" dirty="0" smtClean="0"/>
              <a:t> </a:t>
            </a:r>
            <a:r>
              <a:rPr lang="en-US" altLang="zh-CN" sz="2400" b="1" dirty="0" smtClean="0"/>
              <a:t>mu</a:t>
            </a:r>
            <a:r>
              <a:rPr lang="zh-CN" altLang="en-US" sz="2400" b="1" dirty="0" smtClean="0"/>
              <a:t> </a:t>
            </a:r>
            <a:r>
              <a:rPr lang="en-US" altLang="zh-CN" sz="2400" b="1" dirty="0" smtClean="0"/>
              <a:t>=</a:t>
            </a:r>
            <a:r>
              <a:rPr lang="zh-CN" altLang="en-US" sz="2400" b="1" dirty="0" smtClean="0"/>
              <a:t> </a:t>
            </a:r>
            <a:r>
              <a:rPr lang="en-US" altLang="zh-CN" sz="2400" dirty="0" smtClean="0"/>
              <a:t>random</a:t>
            </a:r>
            <a:r>
              <a:rPr lang="zh-CN" altLang="en-US" sz="2400" dirty="0" smtClean="0"/>
              <a:t> </a:t>
            </a:r>
            <a:r>
              <a:rPr lang="en-US" altLang="zh-CN" sz="2400" dirty="0" smtClean="0"/>
              <a:t>prick</a:t>
            </a:r>
            <a:r>
              <a:rPr lang="zh-CN" altLang="en-US" sz="2400" dirty="0" smtClean="0"/>
              <a:t> </a:t>
            </a:r>
            <a:r>
              <a:rPr lang="en-US" altLang="zh-CN" sz="2400" dirty="0" smtClean="0"/>
              <a:t>from</a:t>
            </a:r>
            <a:r>
              <a:rPr lang="zh-CN" altLang="en-US" sz="2400" dirty="0" smtClean="0"/>
              <a:t> </a:t>
            </a:r>
            <a:r>
              <a:rPr lang="en-US" altLang="zh-CN" sz="2400" b="1" dirty="0" smtClean="0"/>
              <a:t>(</a:t>
            </a:r>
            <a:r>
              <a:rPr lang="en-US" sz="2400" b="1" dirty="0" smtClean="0"/>
              <a:t>Ps/R</a:t>
            </a:r>
            <a:r>
              <a:rPr lang="en-US" altLang="zh-CN" sz="2400" dirty="0" smtClean="0"/>
              <a:t>,</a:t>
            </a:r>
            <a:r>
              <a:rPr lang="zh-CN" altLang="en-US" sz="2400" dirty="0" smtClean="0"/>
              <a:t> </a:t>
            </a:r>
            <a:r>
              <a:rPr lang="en-US" sz="2400" dirty="0" smtClean="0"/>
              <a:t> </a:t>
            </a:r>
            <a:r>
              <a:rPr lang="en-US" sz="2400" b="1" dirty="0" smtClean="0"/>
              <a:t>Ps*R</a:t>
            </a:r>
            <a:r>
              <a:rPr lang="en-US" sz="2400" dirty="0" smtClean="0">
                <a:effectLst/>
              </a:rPr>
              <a:t> </a:t>
            </a:r>
            <a:r>
              <a:rPr lang="en-US" altLang="zh-CN" sz="2400" b="1" dirty="0" smtClean="0"/>
              <a:t>)</a:t>
            </a:r>
            <a:endParaRPr lang="en-US" dirty="0" smtClean="0"/>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28</a:t>
            </a:r>
            <a:endParaRPr lang="zh-CN" altLang="en-US" dirty="0" smtClean="0"/>
          </a:p>
        </p:txBody>
      </p:sp>
    </p:spTree>
    <p:extLst>
      <p:ext uri="{BB962C8B-B14F-4D97-AF65-F5344CB8AC3E}">
        <p14:creationId xmlns:p14="http://schemas.microsoft.com/office/powerpoint/2010/main" val="500257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err="1" smtClean="0"/>
              <a:t>Bancor</a:t>
            </a:r>
            <a:r>
              <a:rPr lang="zh-CN" altLang="en-US" sz="2800" dirty="0" smtClean="0"/>
              <a:t> </a:t>
            </a:r>
            <a:r>
              <a:rPr lang="en-US" altLang="zh-CN" sz="2800" dirty="0" smtClean="0"/>
              <a:t>Market</a:t>
            </a:r>
            <a:r>
              <a:rPr lang="en-US" sz="2800" dirty="0" smtClean="0"/>
              <a:t>:</a:t>
            </a:r>
          </a:p>
          <a:p>
            <a:pPr algn="l"/>
            <a:endParaRPr lang="en-US" sz="2800" dirty="0"/>
          </a:p>
        </p:txBody>
      </p:sp>
      <p:sp>
        <p:nvSpPr>
          <p:cNvPr id="4" name="TextBox 3"/>
          <p:cNvSpPr txBox="1"/>
          <p:nvPr/>
        </p:nvSpPr>
        <p:spPr>
          <a:xfrm>
            <a:off x="1810871" y="2043950"/>
            <a:ext cx="9861176" cy="2492990"/>
          </a:xfrm>
          <a:prstGeom prst="rect">
            <a:avLst/>
          </a:prstGeom>
          <a:noFill/>
        </p:spPr>
        <p:txBody>
          <a:bodyPr wrap="square" rtlCol="0">
            <a:spAutoFit/>
          </a:bodyPr>
          <a:lstStyle/>
          <a:p>
            <a:r>
              <a:rPr lang="en-US" sz="2400" dirty="0"/>
              <a:t>The whole simulating time is comprised of </a:t>
            </a:r>
            <a:r>
              <a:rPr lang="en-US" sz="2400" b="1" dirty="0"/>
              <a:t>1000</a:t>
            </a:r>
            <a:r>
              <a:rPr lang="en-US" sz="2400" dirty="0"/>
              <a:t> time slots</a:t>
            </a:r>
            <a:r>
              <a:rPr lang="en-US" sz="2400" dirty="0" smtClean="0"/>
              <a:t>.</a:t>
            </a:r>
            <a:endParaRPr lang="zh-CN" altLang="en-US" sz="2400" dirty="0" smtClean="0"/>
          </a:p>
          <a:p>
            <a:endParaRPr lang="zh-CN" altLang="en-US" sz="2400" dirty="0"/>
          </a:p>
          <a:p>
            <a:r>
              <a:rPr lang="en-US" sz="2400" dirty="0" smtClean="0"/>
              <a:t>In </a:t>
            </a:r>
            <a:r>
              <a:rPr lang="en-US" sz="2400" dirty="0"/>
              <a:t>every time slot, </a:t>
            </a:r>
            <a:r>
              <a:rPr lang="en-US" sz="2400" dirty="0" err="1"/>
              <a:t>Bancor</a:t>
            </a:r>
            <a:r>
              <a:rPr lang="en-US" sz="2400" dirty="0"/>
              <a:t> Market processes orders launched by </a:t>
            </a:r>
            <a:r>
              <a:rPr lang="en-US" sz="2400" b="1" dirty="0"/>
              <a:t>N</a:t>
            </a:r>
            <a:r>
              <a:rPr lang="en-US" sz="2400" dirty="0"/>
              <a:t> </a:t>
            </a:r>
            <a:r>
              <a:rPr lang="en-US" sz="2400" dirty="0" smtClean="0"/>
              <a:t>customers</a:t>
            </a:r>
            <a:r>
              <a:rPr lang="en-US" altLang="zh-CN" sz="2400" dirty="0" smtClean="0"/>
              <a:t>.</a:t>
            </a:r>
            <a:endParaRPr lang="zh-CN" altLang="en-US" sz="2400" dirty="0" smtClean="0"/>
          </a:p>
          <a:p>
            <a:endParaRPr lang="zh-CN" altLang="en-US" sz="2400" dirty="0"/>
          </a:p>
          <a:p>
            <a:r>
              <a:rPr lang="en-US" altLang="zh-CN" sz="2400" b="1" dirty="0" smtClean="0"/>
              <a:t>Valuation</a:t>
            </a:r>
            <a:r>
              <a:rPr lang="zh-CN" altLang="en-US" sz="2400" b="1" dirty="0" smtClean="0"/>
              <a:t> </a:t>
            </a:r>
            <a:r>
              <a:rPr lang="en-US" altLang="zh-CN" sz="2400" b="1" dirty="0" smtClean="0"/>
              <a:t>Making</a:t>
            </a:r>
            <a:r>
              <a:rPr lang="zh-CN" altLang="en-US" sz="2400" b="1" dirty="0" smtClean="0"/>
              <a:t> </a:t>
            </a:r>
            <a:r>
              <a:rPr lang="en-US" altLang="zh-CN" sz="2400" b="1" dirty="0" smtClean="0"/>
              <a:t>-&gt;</a:t>
            </a:r>
            <a:r>
              <a:rPr lang="zh-CN" altLang="en-US" sz="2400" b="1" dirty="0" smtClean="0"/>
              <a:t> </a:t>
            </a:r>
            <a:r>
              <a:rPr lang="en-US" altLang="zh-CN" sz="2400" b="1" dirty="0" smtClean="0"/>
              <a:t>Transaction</a:t>
            </a:r>
            <a:r>
              <a:rPr lang="zh-CN" altLang="en-US" sz="2400" b="1" dirty="0" smtClean="0"/>
              <a:t> </a:t>
            </a:r>
            <a:r>
              <a:rPr lang="en-US" altLang="zh-CN" sz="2400" b="1" dirty="0" smtClean="0"/>
              <a:t>Launching</a:t>
            </a:r>
            <a:r>
              <a:rPr lang="zh-CN" altLang="en-US" sz="2400" b="1" dirty="0" smtClean="0"/>
              <a:t> </a:t>
            </a:r>
            <a:r>
              <a:rPr lang="en-US" altLang="zh-CN" sz="2400" b="1" dirty="0" smtClean="0"/>
              <a:t>-&gt;</a:t>
            </a:r>
            <a:r>
              <a:rPr lang="zh-CN" altLang="en-US" sz="2400" b="1" dirty="0" smtClean="0"/>
              <a:t> </a:t>
            </a:r>
            <a:r>
              <a:rPr lang="en-US" altLang="zh-CN" sz="2400" b="1" dirty="0" smtClean="0"/>
              <a:t>Transaction</a:t>
            </a:r>
            <a:r>
              <a:rPr lang="zh-CN" altLang="en-US" sz="2400" b="1" dirty="0" smtClean="0"/>
              <a:t> </a:t>
            </a:r>
            <a:r>
              <a:rPr lang="en-US" altLang="zh-CN" sz="2400" b="1" dirty="0" smtClean="0"/>
              <a:t>Processing</a:t>
            </a:r>
            <a:endParaRPr lang="en-US" sz="2400" b="1" dirty="0"/>
          </a:p>
          <a:p>
            <a:r>
              <a:rPr lang="en-US" dirty="0"/>
              <a:t> </a:t>
            </a:r>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2</a:t>
            </a:r>
            <a:endParaRPr lang="zh-CN" altLang="en-US" dirty="0" smtClean="0"/>
          </a:p>
        </p:txBody>
      </p:sp>
    </p:spTree>
    <p:extLst>
      <p:ext uri="{BB962C8B-B14F-4D97-AF65-F5344CB8AC3E}">
        <p14:creationId xmlns:p14="http://schemas.microsoft.com/office/powerpoint/2010/main" val="1875335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Generating</a:t>
            </a:r>
            <a:r>
              <a:rPr lang="zh-CN" altLang="en-US" sz="2800" dirty="0" smtClean="0"/>
              <a:t> </a:t>
            </a:r>
            <a:r>
              <a:rPr lang="en-US" altLang="zh-CN" sz="2800" dirty="0" smtClean="0"/>
              <a:t>in</a:t>
            </a:r>
            <a:r>
              <a:rPr lang="zh-CN" altLang="en-US" sz="2800" dirty="0" smtClean="0"/>
              <a:t> </a:t>
            </a:r>
            <a:r>
              <a:rPr lang="en-US" altLang="zh-CN" sz="2800" dirty="0" smtClean="0"/>
              <a:t>Classic</a:t>
            </a:r>
            <a:r>
              <a:rPr lang="en-US" sz="2800" dirty="0" smtClean="0"/>
              <a:t>:</a:t>
            </a:r>
          </a:p>
          <a:p>
            <a:pPr algn="l"/>
            <a:endParaRPr lang="en-US" sz="2800" dirty="0"/>
          </a:p>
        </p:txBody>
      </p:sp>
      <p:sp>
        <p:nvSpPr>
          <p:cNvPr id="4" name="TextBox 3"/>
          <p:cNvSpPr txBox="1"/>
          <p:nvPr/>
        </p:nvSpPr>
        <p:spPr>
          <a:xfrm>
            <a:off x="1470212" y="1129556"/>
            <a:ext cx="9520517" cy="738664"/>
          </a:xfrm>
          <a:prstGeom prst="rect">
            <a:avLst/>
          </a:prstGeom>
          <a:noFill/>
        </p:spPr>
        <p:txBody>
          <a:bodyPr wrap="square" rtlCol="0">
            <a:spAutoFit/>
          </a:bodyPr>
          <a:lstStyle/>
          <a:p>
            <a:r>
              <a:rPr lang="en-US" sz="2400" dirty="0"/>
              <a:t>1~4 </a:t>
            </a:r>
            <a:r>
              <a:rPr lang="en-US" altLang="zh-CN" sz="2400" dirty="0" smtClean="0"/>
              <a:t>stipulations</a:t>
            </a:r>
            <a:r>
              <a:rPr lang="zh-CN" altLang="en-US" sz="2400" dirty="0" smtClean="0"/>
              <a:t> </a:t>
            </a:r>
            <a:r>
              <a:rPr lang="en-US" sz="2400" dirty="0" smtClean="0"/>
              <a:t>are </a:t>
            </a:r>
            <a:r>
              <a:rPr lang="en-US" sz="2400" dirty="0"/>
              <a:t>similar with </a:t>
            </a:r>
            <a:r>
              <a:rPr lang="en-US" sz="2400" dirty="0" err="1"/>
              <a:t>Bancor</a:t>
            </a:r>
            <a:r>
              <a:rPr lang="en-US" sz="2400" dirty="0"/>
              <a:t> Market.</a:t>
            </a:r>
          </a:p>
          <a:p>
            <a:endParaRPr lang="en-US"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29</a:t>
            </a:r>
            <a:endParaRPr lang="zh-CN" altLang="en-US" dirty="0" smtClean="0"/>
          </a:p>
        </p:txBody>
      </p:sp>
      <p:sp>
        <p:nvSpPr>
          <p:cNvPr id="6" name="TextBox 5"/>
          <p:cNvSpPr txBox="1"/>
          <p:nvPr/>
        </p:nvSpPr>
        <p:spPr>
          <a:xfrm>
            <a:off x="1470212" y="1914823"/>
            <a:ext cx="9771529" cy="3785652"/>
          </a:xfrm>
          <a:prstGeom prst="rect">
            <a:avLst/>
          </a:prstGeom>
          <a:noFill/>
        </p:spPr>
        <p:txBody>
          <a:bodyPr wrap="square" rtlCol="0">
            <a:spAutoFit/>
          </a:bodyPr>
          <a:lstStyle/>
          <a:p>
            <a:r>
              <a:rPr lang="en-US" altLang="zh-CN" sz="2400" dirty="0" smtClean="0"/>
              <a:t>5</a:t>
            </a:r>
            <a:r>
              <a:rPr lang="en-US" sz="2400" dirty="0" smtClean="0"/>
              <a:t>. </a:t>
            </a:r>
            <a:r>
              <a:rPr lang="en-US" altLang="zh-CN" sz="2400" dirty="0" smtClean="0"/>
              <a:t>A</a:t>
            </a:r>
            <a:r>
              <a:rPr lang="zh-CN" altLang="en-US" sz="2400" dirty="0" smtClean="0"/>
              <a:t> </a:t>
            </a:r>
            <a:r>
              <a:rPr lang="en-US" sz="2400" dirty="0" smtClean="0"/>
              <a:t>customer </a:t>
            </a:r>
            <a:r>
              <a:rPr lang="en-US" sz="2400" dirty="0"/>
              <a:t>will not launch new order if his order has not been fulfilled.</a:t>
            </a:r>
          </a:p>
          <a:p>
            <a:endParaRPr lang="zh-CN" altLang="en-US" sz="2400" dirty="0" smtClean="0"/>
          </a:p>
          <a:p>
            <a:pPr>
              <a:spcAft>
                <a:spcPts val="0"/>
              </a:spcAft>
            </a:pPr>
            <a:r>
              <a:rPr lang="en-US" sz="2400" dirty="0" smtClean="0">
                <a:effectLst/>
                <a:latin typeface="Calibri" charset="0"/>
                <a:ea typeface="ＭＳ 明朝" charset="-128"/>
                <a:cs typeface="Times New Roman" charset="0"/>
              </a:rPr>
              <a:t>For instance, in a certain time slot, a customer launches a sell order at valuation 5 ETH to sell all of his 200 smart tokens. </a:t>
            </a:r>
            <a:endParaRPr lang="zh-CN" altLang="en-US" sz="2400" dirty="0" smtClean="0">
              <a:effectLst/>
              <a:latin typeface="Calibri" charset="0"/>
              <a:ea typeface="ＭＳ 明朝" charset="-128"/>
              <a:cs typeface="Times New Roman" charset="0"/>
            </a:endParaRPr>
          </a:p>
          <a:p>
            <a:pPr>
              <a:spcAft>
                <a:spcPts val="0"/>
              </a:spcAft>
            </a:pPr>
            <a:r>
              <a:rPr lang="en-US" sz="2400" dirty="0" smtClean="0">
                <a:effectLst/>
                <a:latin typeface="Calibri" charset="0"/>
                <a:ea typeface="ＭＳ 明朝" charset="-128"/>
                <a:cs typeface="Times New Roman" charset="0"/>
              </a:rPr>
              <a:t>However, in the next time slot, he finds that only 120 smart tokens have been sold. Therefore, he will not launch new order and continue to wait for his remaining 80 smart tokens being sold at valuation 5 ETH.</a:t>
            </a:r>
          </a:p>
          <a:p>
            <a:pPr>
              <a:spcAft>
                <a:spcPts val="0"/>
              </a:spcAft>
            </a:pPr>
            <a:r>
              <a:rPr lang="en-US" sz="2400" dirty="0" smtClean="0">
                <a:effectLst/>
                <a:latin typeface="Calibri" charset="0"/>
                <a:ea typeface="ＭＳ 明朝" charset="-128"/>
                <a:cs typeface="Times New Roman" charset="0"/>
              </a:rPr>
              <a:t>In the end of simulation, i.e., 1000 time slots have passed, if this transaction order is still unfinished in market, we say this order should be </a:t>
            </a:r>
            <a:r>
              <a:rPr lang="en-US" sz="2400" dirty="0" smtClean="0">
                <a:effectLst/>
                <a:highlight>
                  <a:srgbClr val="FFFF00"/>
                </a:highlight>
                <a:latin typeface="Calibri" charset="0"/>
                <a:ea typeface="ＭＳ 明朝" charset="-128"/>
                <a:cs typeface="Times New Roman" charset="0"/>
              </a:rPr>
              <a:t>canceled</a:t>
            </a:r>
            <a:r>
              <a:rPr lang="en-US" sz="2400" dirty="0" smtClean="0">
                <a:effectLst/>
                <a:latin typeface="Calibri" charset="0"/>
                <a:ea typeface="ＭＳ 明朝" charset="-128"/>
                <a:cs typeface="Times New Roman" charset="0"/>
              </a:rPr>
              <a:t>.</a:t>
            </a:r>
          </a:p>
          <a:p>
            <a:endParaRPr lang="zh-CN" altLang="en-US" sz="2400" dirty="0"/>
          </a:p>
        </p:txBody>
      </p:sp>
    </p:spTree>
    <p:extLst>
      <p:ext uri="{BB962C8B-B14F-4D97-AF65-F5344CB8AC3E}">
        <p14:creationId xmlns:p14="http://schemas.microsoft.com/office/powerpoint/2010/main" val="1234644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Processing</a:t>
            </a:r>
            <a:r>
              <a:rPr lang="zh-CN" altLang="en-US" sz="2800" dirty="0" smtClean="0"/>
              <a:t> </a:t>
            </a:r>
            <a:r>
              <a:rPr lang="en-US" altLang="zh-CN" sz="2800" dirty="0" smtClean="0"/>
              <a:t>in</a:t>
            </a:r>
            <a:r>
              <a:rPr lang="zh-CN" altLang="en-US" sz="2800" dirty="0" smtClean="0"/>
              <a:t> </a:t>
            </a:r>
            <a:r>
              <a:rPr lang="en-US" altLang="zh-CN" sz="2800" dirty="0" smtClean="0"/>
              <a:t>Classic</a:t>
            </a:r>
            <a:r>
              <a:rPr lang="en-US" sz="2800" dirty="0" smtClean="0"/>
              <a:t>:</a:t>
            </a:r>
          </a:p>
          <a:p>
            <a:pPr algn="l"/>
            <a:endParaRPr lang="en-US" sz="2800" dirty="0"/>
          </a:p>
        </p:txBody>
      </p:sp>
      <p:sp>
        <p:nvSpPr>
          <p:cNvPr id="4" name="TextBox 3"/>
          <p:cNvSpPr txBox="1"/>
          <p:nvPr/>
        </p:nvSpPr>
        <p:spPr>
          <a:xfrm>
            <a:off x="1568823" y="1706171"/>
            <a:ext cx="9520517" cy="830997"/>
          </a:xfrm>
          <a:prstGeom prst="rect">
            <a:avLst/>
          </a:prstGeom>
          <a:noFill/>
        </p:spPr>
        <p:txBody>
          <a:bodyPr wrap="square" rtlCol="0">
            <a:spAutoFit/>
          </a:bodyPr>
          <a:lstStyle/>
          <a:p>
            <a:r>
              <a:rPr lang="en-US" sz="2400"/>
              <a:t>Classic Market manages an order list to process all transaction orders launched by customers.</a:t>
            </a:r>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30</a:t>
            </a:r>
            <a:endParaRPr lang="zh-CN" altLang="en-US" dirty="0" smtClean="0"/>
          </a:p>
        </p:txBody>
      </p:sp>
      <p:sp>
        <p:nvSpPr>
          <p:cNvPr id="6" name="TextBox 5"/>
          <p:cNvSpPr txBox="1"/>
          <p:nvPr/>
        </p:nvSpPr>
        <p:spPr>
          <a:xfrm>
            <a:off x="1568823" y="3085998"/>
            <a:ext cx="9170895" cy="1200329"/>
          </a:xfrm>
          <a:prstGeom prst="rect">
            <a:avLst/>
          </a:prstGeom>
          <a:noFill/>
        </p:spPr>
        <p:txBody>
          <a:bodyPr wrap="square" rtlCol="0">
            <a:spAutoFit/>
          </a:bodyPr>
          <a:lstStyle/>
          <a:p>
            <a:r>
              <a:rPr lang="en-US" sz="2400" dirty="0"/>
              <a:t>In short, all transaction orders from customers will be separated into two </a:t>
            </a:r>
            <a:r>
              <a:rPr lang="en-US" sz="2400" dirty="0" smtClean="0"/>
              <a:t>sub-list</a:t>
            </a:r>
            <a:r>
              <a:rPr lang="en-US" altLang="zh-CN" sz="2400" dirty="0" smtClean="0"/>
              <a:t>s</a:t>
            </a:r>
            <a:r>
              <a:rPr lang="en-US" sz="2400" dirty="0" smtClean="0"/>
              <a:t>, </a:t>
            </a:r>
            <a:r>
              <a:rPr lang="en-US" sz="2400" dirty="0"/>
              <a:t>named as sell list and buy list. In each list, orders will be sorted by the valuation of these orders. </a:t>
            </a:r>
            <a:endParaRPr lang="en-US" dirty="0"/>
          </a:p>
        </p:txBody>
      </p:sp>
    </p:spTree>
    <p:extLst>
      <p:ext uri="{BB962C8B-B14F-4D97-AF65-F5344CB8AC3E}">
        <p14:creationId xmlns:p14="http://schemas.microsoft.com/office/powerpoint/2010/main" val="1087638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940" y="4208583"/>
            <a:ext cx="2844800" cy="2438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55" y="4208583"/>
            <a:ext cx="2692400" cy="2438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015" y="1377461"/>
            <a:ext cx="2743200" cy="24384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9884" y="1377461"/>
            <a:ext cx="2921000" cy="2438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901" y="1377461"/>
            <a:ext cx="2641600" cy="2438400"/>
          </a:xfrm>
          <a:prstGeom prst="rect">
            <a:avLst/>
          </a:prstGeom>
        </p:spPr>
      </p:pic>
      <p:sp>
        <p:nvSpPr>
          <p:cNvPr id="11" name="TextBox 10"/>
          <p:cNvSpPr txBox="1"/>
          <p:nvPr/>
        </p:nvSpPr>
        <p:spPr>
          <a:xfrm>
            <a:off x="10668000" y="6025241"/>
            <a:ext cx="1148862" cy="369332"/>
          </a:xfrm>
          <a:prstGeom prst="rect">
            <a:avLst/>
          </a:prstGeom>
          <a:noFill/>
        </p:spPr>
        <p:txBody>
          <a:bodyPr wrap="square" rtlCol="0">
            <a:spAutoFit/>
          </a:bodyPr>
          <a:lstStyle/>
          <a:p>
            <a:r>
              <a:rPr lang="en-US" altLang="zh-CN" dirty="0" smtClean="0"/>
              <a:t>31</a:t>
            </a:r>
            <a:endParaRPr lang="en-US" dirty="0"/>
          </a:p>
        </p:txBody>
      </p:sp>
      <p:sp>
        <p:nvSpPr>
          <p:cNvPr id="12"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Processing</a:t>
            </a:r>
            <a:r>
              <a:rPr lang="zh-CN" altLang="en-US" sz="2800" dirty="0" smtClean="0"/>
              <a:t> </a:t>
            </a:r>
            <a:r>
              <a:rPr lang="en-US" altLang="zh-CN" sz="2800" dirty="0" smtClean="0"/>
              <a:t>in</a:t>
            </a:r>
            <a:r>
              <a:rPr lang="zh-CN" altLang="en-US" sz="2800" dirty="0" smtClean="0"/>
              <a:t> </a:t>
            </a:r>
            <a:r>
              <a:rPr lang="en-US" altLang="zh-CN" sz="2800" dirty="0" smtClean="0"/>
              <a:t>Classic</a:t>
            </a:r>
            <a:r>
              <a:rPr lang="en-US" sz="2800" dirty="0" smtClean="0"/>
              <a:t>:</a:t>
            </a:r>
          </a:p>
          <a:p>
            <a:pPr algn="l"/>
            <a:endParaRPr lang="en-US" sz="2800" dirty="0"/>
          </a:p>
        </p:txBody>
      </p:sp>
    </p:spTree>
    <p:extLst>
      <p:ext uri="{BB962C8B-B14F-4D97-AF65-F5344CB8AC3E}">
        <p14:creationId xmlns:p14="http://schemas.microsoft.com/office/powerpoint/2010/main" val="445968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Processing</a:t>
            </a:r>
            <a:r>
              <a:rPr lang="zh-CN" altLang="en-US" sz="2800" dirty="0" smtClean="0"/>
              <a:t> </a:t>
            </a:r>
            <a:r>
              <a:rPr lang="en-US" altLang="zh-CN" sz="2800" dirty="0" smtClean="0"/>
              <a:t>in</a:t>
            </a:r>
            <a:r>
              <a:rPr lang="zh-CN" altLang="en-US" sz="2800" dirty="0" smtClean="0"/>
              <a:t> </a:t>
            </a:r>
            <a:r>
              <a:rPr lang="en-US" altLang="zh-CN" sz="2800" dirty="0" smtClean="0"/>
              <a:t>Classic</a:t>
            </a:r>
            <a:r>
              <a:rPr lang="en-US" sz="2800" dirty="0" smtClean="0"/>
              <a:t>:</a:t>
            </a:r>
          </a:p>
          <a:p>
            <a:pPr algn="l"/>
            <a:endParaRPr lang="en-US" sz="2800"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32</a:t>
            </a:r>
            <a:endParaRPr lang="zh-CN" altLang="en-US" dirty="0" smtClean="0"/>
          </a:p>
        </p:txBody>
      </p:sp>
      <p:sp>
        <p:nvSpPr>
          <p:cNvPr id="6" name="TextBox 5"/>
          <p:cNvSpPr txBox="1"/>
          <p:nvPr/>
        </p:nvSpPr>
        <p:spPr>
          <a:xfrm>
            <a:off x="1568823" y="1418563"/>
            <a:ext cx="9170895" cy="3785652"/>
          </a:xfrm>
          <a:prstGeom prst="rect">
            <a:avLst/>
          </a:prstGeom>
          <a:noFill/>
        </p:spPr>
        <p:txBody>
          <a:bodyPr wrap="square" rtlCol="0">
            <a:spAutoFit/>
          </a:bodyPr>
          <a:lstStyle/>
          <a:p>
            <a:r>
              <a:rPr lang="en-US" sz="2400" dirty="0"/>
              <a:t>Both Partially Failed orders and Totally Failed orders will be remained in order list and expect in </a:t>
            </a:r>
            <a:r>
              <a:rPr lang="en-US" sz="2400" dirty="0" smtClean="0"/>
              <a:t>the</a:t>
            </a:r>
            <a:r>
              <a:rPr lang="zh-CN" altLang="en-US" sz="2400" dirty="0" smtClean="0"/>
              <a:t> </a:t>
            </a:r>
            <a:r>
              <a:rPr lang="en-US" altLang="zh-CN" sz="2400" dirty="0" smtClean="0"/>
              <a:t>next</a:t>
            </a:r>
            <a:r>
              <a:rPr lang="en-US" sz="2400" dirty="0" smtClean="0"/>
              <a:t> </a:t>
            </a:r>
            <a:r>
              <a:rPr lang="en-US" sz="2400" dirty="0"/>
              <a:t>time slot they can be finished.</a:t>
            </a:r>
          </a:p>
          <a:p>
            <a:r>
              <a:rPr lang="en-US" sz="2400" dirty="0"/>
              <a:t> </a:t>
            </a:r>
          </a:p>
          <a:p>
            <a:r>
              <a:rPr lang="en-US" sz="2400" dirty="0"/>
              <a:t>However, if these orders </a:t>
            </a:r>
            <a:r>
              <a:rPr lang="en-US" altLang="zh-CN" sz="2400" dirty="0" smtClean="0"/>
              <a:t>are</a:t>
            </a:r>
            <a:r>
              <a:rPr lang="en-US" sz="2400" dirty="0" smtClean="0"/>
              <a:t> never </a:t>
            </a:r>
            <a:r>
              <a:rPr lang="en-US" sz="2400" dirty="0"/>
              <a:t>finished -- after 1000 time slot, they still are remained in the market, we then say these orders should be canceled. </a:t>
            </a:r>
          </a:p>
          <a:p>
            <a:r>
              <a:rPr lang="en-US" sz="2400" dirty="0"/>
              <a:t>Thus, we calculate the </a:t>
            </a:r>
            <a:r>
              <a:rPr lang="en-US" sz="2400" b="1" dirty="0"/>
              <a:t>cancel rate</a:t>
            </a:r>
            <a:r>
              <a:rPr lang="en-US" sz="2400" dirty="0"/>
              <a:t> by</a:t>
            </a:r>
            <a:r>
              <a:rPr lang="en-US" sz="2400" dirty="0" smtClean="0"/>
              <a:t>:</a:t>
            </a:r>
            <a:endParaRPr lang="zh-CN" altLang="en-US" sz="2400" dirty="0" smtClean="0"/>
          </a:p>
          <a:p>
            <a:r>
              <a:rPr lang="en-US" sz="2400" dirty="0" smtClean="0"/>
              <a:t> </a:t>
            </a:r>
            <a:r>
              <a:rPr lang="zh-CN" altLang="en-US" sz="2400" dirty="0" smtClean="0"/>
              <a:t>    </a:t>
            </a:r>
            <a:r>
              <a:rPr lang="en-US" sz="2400" dirty="0" smtClean="0"/>
              <a:t># </a:t>
            </a:r>
            <a:r>
              <a:rPr lang="en-US" sz="2400" dirty="0"/>
              <a:t>of orders remained in market / # of all launched orders</a:t>
            </a:r>
            <a:r>
              <a:rPr lang="en-US" sz="2400" dirty="0" smtClean="0"/>
              <a:t>.</a:t>
            </a:r>
            <a:endParaRPr lang="zh-CN" altLang="en-US" sz="2400" dirty="0" smtClean="0"/>
          </a:p>
          <a:p>
            <a:endParaRPr lang="en-US" sz="2400" dirty="0"/>
          </a:p>
          <a:p>
            <a:r>
              <a:rPr lang="en-US" sz="2400" dirty="0"/>
              <a:t>The Classic Market's cancel rate statistic graph is plotted in Figure 4:</a:t>
            </a:r>
          </a:p>
        </p:txBody>
      </p:sp>
    </p:spTree>
    <p:extLst>
      <p:ext uri="{BB962C8B-B14F-4D97-AF65-F5344CB8AC3E}">
        <p14:creationId xmlns:p14="http://schemas.microsoft.com/office/powerpoint/2010/main" val="302935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5412" y="331477"/>
            <a:ext cx="9144000" cy="629303"/>
          </a:xfrm>
        </p:spPr>
        <p:txBody>
          <a:bodyPr>
            <a:normAutofit/>
          </a:bodyPr>
          <a:lstStyle/>
          <a:p>
            <a:pPr algn="l"/>
            <a:r>
              <a:rPr lang="en-US" altLang="zh-CN" sz="2800" dirty="0" smtClean="0"/>
              <a:t>Cancel</a:t>
            </a:r>
            <a:r>
              <a:rPr lang="zh-CN" altLang="en-US" sz="2800" dirty="0" smtClean="0"/>
              <a:t> </a:t>
            </a:r>
            <a:r>
              <a:rPr lang="en-US" altLang="zh-CN" sz="2800" dirty="0" smtClean="0"/>
              <a:t>Rate</a:t>
            </a:r>
            <a:r>
              <a:rPr lang="zh-CN" altLang="en-US" sz="2800" dirty="0" smtClean="0"/>
              <a:t> </a:t>
            </a:r>
            <a:r>
              <a:rPr lang="en-US" altLang="zh-CN" sz="2800" dirty="0" smtClean="0"/>
              <a:t>in</a:t>
            </a:r>
            <a:r>
              <a:rPr lang="zh-CN" altLang="en-US" sz="2800" dirty="0" smtClean="0"/>
              <a:t> </a:t>
            </a:r>
            <a:r>
              <a:rPr lang="en-US" altLang="zh-CN" sz="2800" dirty="0" smtClean="0"/>
              <a:t>Classic</a:t>
            </a:r>
            <a:r>
              <a:rPr lang="zh-CN" altLang="en-US" sz="2800" dirty="0" smtClean="0"/>
              <a:t> </a:t>
            </a:r>
            <a:r>
              <a:rPr lang="en-US" altLang="zh-CN" sz="2800" dirty="0" smtClean="0"/>
              <a:t>Market</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33</a:t>
            </a:r>
            <a:endParaRPr lang="zh-CN" altLang="en-US" dirty="0" smtClean="0"/>
          </a:p>
        </p:txBody>
      </p:sp>
      <p:pic>
        <p:nvPicPr>
          <p:cNvPr id="6" name="Picture 5"/>
          <p:cNvPicPr/>
          <p:nvPr/>
        </p:nvPicPr>
        <p:blipFill>
          <a:blip r:embed="rId2"/>
          <a:stretch>
            <a:fillRect/>
          </a:stretch>
        </p:blipFill>
        <p:spPr>
          <a:xfrm>
            <a:off x="1792941" y="963308"/>
            <a:ext cx="8433490" cy="4540148"/>
          </a:xfrm>
          <a:prstGeom prst="rect">
            <a:avLst/>
          </a:prstGeom>
        </p:spPr>
      </p:pic>
      <p:sp>
        <p:nvSpPr>
          <p:cNvPr id="2" name="TextBox 1"/>
          <p:cNvSpPr txBox="1"/>
          <p:nvPr/>
        </p:nvSpPr>
        <p:spPr>
          <a:xfrm>
            <a:off x="2227359" y="5688122"/>
            <a:ext cx="8494430" cy="646331"/>
          </a:xfrm>
          <a:prstGeom prst="rect">
            <a:avLst/>
          </a:prstGeom>
          <a:noFill/>
        </p:spPr>
        <p:txBody>
          <a:bodyPr wrap="square" rtlCol="0">
            <a:spAutoFit/>
          </a:bodyPr>
          <a:lstStyle/>
          <a:p>
            <a:pPr>
              <a:spcAft>
                <a:spcPts val="0"/>
              </a:spcAft>
            </a:pPr>
            <a:r>
              <a:rPr lang="en-US" smtClean="0">
                <a:effectLst/>
                <a:latin typeface="Calibri" charset="0"/>
                <a:ea typeface="ＭＳ 明朝" charset="-128"/>
                <a:cs typeface="Times New Roman" charset="0"/>
              </a:rPr>
              <a:t>Figure 4: The transaction orders' cancel rate in classic market. </a:t>
            </a:r>
            <a:r>
              <a:rPr lang="en-US" dirty="0" smtClean="0">
                <a:effectLst/>
                <a:latin typeface="Calibri" charset="0"/>
                <a:ea typeface="ＭＳ 明朝" charset="-128"/>
                <a:cs typeface="Times New Roman" charset="0"/>
              </a:rPr>
              <a:t>The x-axis: </a:t>
            </a:r>
            <a:r>
              <a:rPr lang="en-US" b="1" dirty="0" smtClean="0">
                <a:effectLst/>
                <a:highlight>
                  <a:srgbClr val="FFFF00"/>
                </a:highlight>
                <a:latin typeface="Calibri" charset="0"/>
                <a:ea typeface="ＭＳ 明朝" charset="-128"/>
                <a:cs typeface="Times New Roman" charset="0"/>
              </a:rPr>
              <a:t>T-R-N-sig</a:t>
            </a:r>
            <a:r>
              <a:rPr lang="en-US" dirty="0" smtClean="0">
                <a:effectLst/>
                <a:latin typeface="Calibri" charset="0"/>
                <a:ea typeface="ＭＳ 明朝" charset="-128"/>
                <a:cs typeface="Times New Roman" charset="0"/>
              </a:rPr>
              <a:t>.</a:t>
            </a:r>
          </a:p>
          <a:p>
            <a:endParaRPr lang="en-US" dirty="0"/>
          </a:p>
        </p:txBody>
      </p:sp>
    </p:spTree>
    <p:extLst>
      <p:ext uri="{BB962C8B-B14F-4D97-AF65-F5344CB8AC3E}">
        <p14:creationId xmlns:p14="http://schemas.microsoft.com/office/powerpoint/2010/main" val="1336189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5412" y="331477"/>
            <a:ext cx="9144000" cy="629303"/>
          </a:xfrm>
        </p:spPr>
        <p:txBody>
          <a:bodyPr>
            <a:normAutofit/>
          </a:bodyPr>
          <a:lstStyle/>
          <a:p>
            <a:pPr algn="l"/>
            <a:r>
              <a:rPr lang="en-US" sz="2800" dirty="0"/>
              <a:t>Comparison Between </a:t>
            </a:r>
            <a:r>
              <a:rPr lang="en-US" sz="2800" dirty="0" err="1"/>
              <a:t>Bancor</a:t>
            </a:r>
            <a:r>
              <a:rPr lang="en-US" sz="2800" dirty="0"/>
              <a:t> and Classic's Cancel Rate</a:t>
            </a:r>
            <a:r>
              <a:rPr lang="en-US" sz="2800" dirty="0" smtClean="0">
                <a:effectLst/>
              </a:rPr>
              <a:t> </a:t>
            </a:r>
            <a:r>
              <a:rPr lang="en-US" sz="2800" dirty="0" smtClean="0"/>
              <a:t>:</a:t>
            </a:r>
          </a:p>
          <a:p>
            <a:pPr algn="l"/>
            <a:endParaRPr lang="en-US" sz="2800"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34</a:t>
            </a:r>
            <a:endParaRPr lang="zh-CN" altLang="en-US" dirty="0" smtClean="0"/>
          </a:p>
        </p:txBody>
      </p:sp>
      <p:sp>
        <p:nvSpPr>
          <p:cNvPr id="2" name="TextBox 1"/>
          <p:cNvSpPr txBox="1"/>
          <p:nvPr/>
        </p:nvSpPr>
        <p:spPr>
          <a:xfrm>
            <a:off x="1439410" y="1232164"/>
            <a:ext cx="8494430" cy="830997"/>
          </a:xfrm>
          <a:prstGeom prst="rect">
            <a:avLst/>
          </a:prstGeom>
          <a:noFill/>
        </p:spPr>
        <p:txBody>
          <a:bodyPr wrap="square" rtlCol="0">
            <a:spAutoFit/>
          </a:bodyPr>
          <a:lstStyle/>
          <a:p>
            <a:pPr>
              <a:spcAft>
                <a:spcPts val="0"/>
              </a:spcAft>
            </a:pPr>
            <a:r>
              <a:rPr lang="en-US" sz="2400" dirty="0"/>
              <a:t>By comparing the transactions' cancel rate between </a:t>
            </a:r>
            <a:r>
              <a:rPr lang="en-US" sz="2400" dirty="0" err="1"/>
              <a:t>Bancor</a:t>
            </a:r>
            <a:r>
              <a:rPr lang="en-US" sz="2400" dirty="0"/>
              <a:t> Market and Classic Market, the result is shown in Figure 5.</a:t>
            </a:r>
            <a:r>
              <a:rPr lang="en-US" sz="2400" dirty="0" smtClean="0">
                <a:effectLst/>
              </a:rPr>
              <a:t> </a:t>
            </a:r>
            <a:endParaRPr lang="en-US" sz="2400" dirty="0"/>
          </a:p>
        </p:txBody>
      </p:sp>
      <p:sp>
        <p:nvSpPr>
          <p:cNvPr id="9" name="TextBox 8"/>
          <p:cNvSpPr txBox="1"/>
          <p:nvPr/>
        </p:nvSpPr>
        <p:spPr>
          <a:xfrm>
            <a:off x="1443701" y="2334545"/>
            <a:ext cx="10300064" cy="2954655"/>
          </a:xfrm>
          <a:prstGeom prst="rect">
            <a:avLst/>
          </a:prstGeom>
          <a:noFill/>
          <a:ln>
            <a:solidFill>
              <a:srgbClr val="FF0000"/>
            </a:solidFill>
          </a:ln>
        </p:spPr>
        <p:txBody>
          <a:bodyPr wrap="none" rtlCol="0">
            <a:spAutoFit/>
          </a:bodyPr>
          <a:lstStyle/>
          <a:p>
            <a:r>
              <a:rPr lang="en-US" sz="2400" dirty="0"/>
              <a:t>The review of Cancel Rate:</a:t>
            </a:r>
          </a:p>
          <a:p>
            <a:r>
              <a:rPr lang="en-US" sz="2400" dirty="0"/>
              <a:t>In </a:t>
            </a:r>
            <a:r>
              <a:rPr lang="en-US" sz="2400" dirty="0" err="1"/>
              <a:t>Bancor</a:t>
            </a:r>
            <a:r>
              <a:rPr lang="en-US" sz="2400" dirty="0"/>
              <a:t>:</a:t>
            </a:r>
          </a:p>
          <a:p>
            <a:r>
              <a:rPr lang="en-US" sz="2400" dirty="0"/>
              <a:t>	Why: The price of smart token cannot meet customer's valuation in order.</a:t>
            </a:r>
          </a:p>
          <a:p>
            <a:r>
              <a:rPr lang="en-US" sz="2400" dirty="0"/>
              <a:t>	Cal:  cancel rate = # of all canceled orders / # of all launched orders</a:t>
            </a:r>
          </a:p>
          <a:p>
            <a:r>
              <a:rPr lang="en-US" sz="2400" dirty="0"/>
              <a:t>In Classic: </a:t>
            </a:r>
          </a:p>
          <a:p>
            <a:r>
              <a:rPr lang="en-US" sz="2400" dirty="0"/>
              <a:t>	Why: Customer's order cannot be finished before the end of simulation.</a:t>
            </a:r>
          </a:p>
          <a:p>
            <a:r>
              <a:rPr lang="en-US" sz="2400" dirty="0"/>
              <a:t>	Cal:  cancel rate = # of orders unfinished / # of all launched orders.</a:t>
            </a:r>
          </a:p>
          <a:p>
            <a:endParaRPr lang="en-US" dirty="0"/>
          </a:p>
        </p:txBody>
      </p:sp>
    </p:spTree>
    <p:extLst>
      <p:ext uri="{BB962C8B-B14F-4D97-AF65-F5344CB8AC3E}">
        <p14:creationId xmlns:p14="http://schemas.microsoft.com/office/powerpoint/2010/main" val="117413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47294" y="6298595"/>
            <a:ext cx="1004047" cy="369332"/>
          </a:xfrm>
          <a:prstGeom prst="rect">
            <a:avLst/>
          </a:prstGeom>
          <a:noFill/>
        </p:spPr>
        <p:txBody>
          <a:bodyPr wrap="square" rtlCol="0">
            <a:spAutoFit/>
          </a:bodyPr>
          <a:lstStyle/>
          <a:p>
            <a:r>
              <a:rPr lang="en-US" altLang="zh-CN" dirty="0" smtClean="0"/>
              <a:t>35</a:t>
            </a:r>
            <a:endParaRPr lang="zh-CN" altLang="en-US" dirty="0" smtClean="0"/>
          </a:p>
        </p:txBody>
      </p:sp>
      <p:sp>
        <p:nvSpPr>
          <p:cNvPr id="4" name="TextBox 3"/>
          <p:cNvSpPr txBox="1"/>
          <p:nvPr/>
        </p:nvSpPr>
        <p:spPr>
          <a:xfrm>
            <a:off x="1255059" y="5836930"/>
            <a:ext cx="9735670" cy="830997"/>
          </a:xfrm>
          <a:prstGeom prst="rect">
            <a:avLst/>
          </a:prstGeom>
          <a:noFill/>
        </p:spPr>
        <p:txBody>
          <a:bodyPr wrap="square" rtlCol="0">
            <a:spAutoFit/>
          </a:bodyPr>
          <a:lstStyle/>
          <a:p>
            <a:pPr>
              <a:spcAft>
                <a:spcPts val="0"/>
              </a:spcAft>
            </a:pPr>
            <a:r>
              <a:rPr lang="en-US" sz="2400" smtClean="0">
                <a:effectLst/>
                <a:latin typeface="Calibri" charset="0"/>
                <a:ea typeface="ＭＳ 明朝" charset="-128"/>
                <a:cs typeface="Times New Roman" charset="0"/>
              </a:rPr>
              <a:t>Figure 5: The comparison of cancel rate between </a:t>
            </a:r>
            <a:r>
              <a:rPr lang="en-US" sz="2400" dirty="0" err="1" smtClean="0">
                <a:effectLst/>
                <a:latin typeface="Calibri" charset="0"/>
                <a:ea typeface="ＭＳ 明朝" charset="-128"/>
                <a:cs typeface="Times New Roman" charset="0"/>
              </a:rPr>
              <a:t>Bancor</a:t>
            </a:r>
            <a:r>
              <a:rPr lang="en-US" sz="2400" dirty="0" smtClean="0">
                <a:effectLst/>
                <a:latin typeface="Calibri" charset="0"/>
                <a:ea typeface="ＭＳ 明朝" charset="-128"/>
                <a:cs typeface="Times New Roman" charset="0"/>
              </a:rPr>
              <a:t> Market and Classic Market. The x-axis: </a:t>
            </a:r>
            <a:r>
              <a:rPr lang="en-US" sz="2400" b="1" dirty="0" smtClean="0">
                <a:effectLst/>
                <a:highlight>
                  <a:srgbClr val="FFFF00"/>
                </a:highlight>
                <a:latin typeface="Calibri" charset="0"/>
                <a:ea typeface="ＭＳ 明朝" charset="-128"/>
                <a:cs typeface="Times New Roman" charset="0"/>
              </a:rPr>
              <a:t>T-R-N-sig</a:t>
            </a:r>
            <a:r>
              <a:rPr lang="en-US" sz="2400" dirty="0" smtClean="0">
                <a:effectLst/>
                <a:latin typeface="Calibri" charset="0"/>
                <a:ea typeface="ＭＳ 明朝" charset="-128"/>
                <a:cs typeface="Times New Roman" charset="0"/>
              </a:rPr>
              <a:t>.</a:t>
            </a:r>
            <a:endParaRPr lang="en-US" sz="2400" dirty="0">
              <a:effectLst/>
              <a:latin typeface="Calibri" charset="0"/>
              <a:ea typeface="ＭＳ 明朝" charset="-128"/>
              <a:cs typeface="Times New Roman" charset="0"/>
            </a:endParaRPr>
          </a:p>
        </p:txBody>
      </p:sp>
      <p:pic>
        <p:nvPicPr>
          <p:cNvPr id="9" name="Picture 8"/>
          <p:cNvPicPr/>
          <p:nvPr/>
        </p:nvPicPr>
        <p:blipFill>
          <a:blip r:embed="rId2"/>
          <a:stretch>
            <a:fillRect/>
          </a:stretch>
        </p:blipFill>
        <p:spPr>
          <a:xfrm>
            <a:off x="1255059" y="166511"/>
            <a:ext cx="8399225" cy="5660547"/>
          </a:xfrm>
          <a:prstGeom prst="rect">
            <a:avLst/>
          </a:prstGeom>
        </p:spPr>
      </p:pic>
      <p:sp>
        <p:nvSpPr>
          <p:cNvPr id="2" name="TextBox 1"/>
          <p:cNvSpPr txBox="1"/>
          <p:nvPr/>
        </p:nvSpPr>
        <p:spPr>
          <a:xfrm>
            <a:off x="10157011" y="2205317"/>
            <a:ext cx="1667435" cy="2031325"/>
          </a:xfrm>
          <a:prstGeom prst="rect">
            <a:avLst/>
          </a:prstGeom>
          <a:noFill/>
        </p:spPr>
        <p:txBody>
          <a:bodyPr wrap="square" rtlCol="0">
            <a:spAutoFit/>
          </a:bodyPr>
          <a:lstStyle/>
          <a:p>
            <a:r>
              <a:rPr lang="en-US" dirty="0"/>
              <a:t>By Figure 5, we can know the cancel rate in </a:t>
            </a:r>
            <a:r>
              <a:rPr lang="en-US" dirty="0" err="1"/>
              <a:t>Bancor</a:t>
            </a:r>
            <a:r>
              <a:rPr lang="en-US" dirty="0"/>
              <a:t> Market is much higher than in Classic Market</a:t>
            </a:r>
            <a:r>
              <a:rPr lang="en-US" dirty="0" smtClean="0">
                <a:effectLst/>
              </a:rPr>
              <a:t> </a:t>
            </a:r>
            <a:endParaRPr lang="en-US" dirty="0"/>
          </a:p>
        </p:txBody>
      </p:sp>
    </p:spTree>
    <p:extLst>
      <p:ext uri="{BB962C8B-B14F-4D97-AF65-F5344CB8AC3E}">
        <p14:creationId xmlns:p14="http://schemas.microsoft.com/office/powerpoint/2010/main" val="2080779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Summary</a:t>
            </a:r>
            <a:r>
              <a:rPr lang="en-US" sz="2800" dirty="0" smtClean="0"/>
              <a:t>:</a:t>
            </a:r>
          </a:p>
          <a:p>
            <a:pPr algn="l"/>
            <a:endParaRPr lang="en-US" sz="2800"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36</a:t>
            </a:r>
            <a:endParaRPr lang="zh-CN" altLang="en-US" dirty="0" smtClean="0"/>
          </a:p>
        </p:txBody>
      </p:sp>
      <p:sp>
        <p:nvSpPr>
          <p:cNvPr id="6" name="TextBox 5"/>
          <p:cNvSpPr txBox="1"/>
          <p:nvPr/>
        </p:nvSpPr>
        <p:spPr>
          <a:xfrm>
            <a:off x="1219200" y="1323152"/>
            <a:ext cx="10273553" cy="4893647"/>
          </a:xfrm>
          <a:prstGeom prst="rect">
            <a:avLst/>
          </a:prstGeom>
          <a:noFill/>
        </p:spPr>
        <p:txBody>
          <a:bodyPr wrap="square" rtlCol="0">
            <a:spAutoFit/>
          </a:bodyPr>
          <a:lstStyle/>
          <a:p>
            <a:pPr marL="457200" indent="-457200">
              <a:buAutoNum type="arabicPeriod"/>
            </a:pPr>
            <a:r>
              <a:rPr lang="en-US" altLang="zh-CN" sz="2400" dirty="0" err="1" smtClean="0"/>
              <a:t>Silde</a:t>
            </a:r>
            <a:r>
              <a:rPr lang="zh-CN" altLang="en-US" sz="2400" dirty="0" smtClean="0"/>
              <a:t> </a:t>
            </a:r>
            <a:r>
              <a:rPr lang="en-US" altLang="zh-CN" sz="2400" dirty="0" smtClean="0"/>
              <a:t>8</a:t>
            </a:r>
            <a:r>
              <a:rPr lang="en-US" altLang="zh-CN" sz="2400" dirty="0"/>
              <a:t>:</a:t>
            </a:r>
            <a:r>
              <a:rPr lang="en-US" sz="2400" dirty="0" smtClean="0"/>
              <a:t> if </a:t>
            </a:r>
            <a:r>
              <a:rPr lang="en-US" sz="2400" dirty="0"/>
              <a:t>customers </a:t>
            </a:r>
            <a:r>
              <a:rPr lang="en-US" sz="2400" dirty="0" smtClean="0"/>
              <a:t>keep invest</a:t>
            </a:r>
            <a:r>
              <a:rPr lang="en-US" altLang="zh-CN" sz="2400" dirty="0" smtClean="0"/>
              <a:t>ing</a:t>
            </a:r>
            <a:r>
              <a:rPr lang="en-US" sz="2400" dirty="0" smtClean="0"/>
              <a:t> </a:t>
            </a:r>
            <a:r>
              <a:rPr lang="en-US" sz="2400" dirty="0"/>
              <a:t>money in </a:t>
            </a:r>
            <a:r>
              <a:rPr lang="en-US" sz="2400" dirty="0" err="1"/>
              <a:t>Bancor</a:t>
            </a:r>
            <a:r>
              <a:rPr lang="en-US" sz="2400" dirty="0"/>
              <a:t> Market (never run out of reserve tokens), the market craze in time epoch can lead the price of smart token bouncing around and finally to extremely high.</a:t>
            </a:r>
            <a:r>
              <a:rPr lang="en-US" sz="2400" dirty="0" smtClean="0">
                <a:effectLst/>
              </a:rPr>
              <a:t> </a:t>
            </a:r>
            <a:endParaRPr lang="zh-CN" altLang="en-US" sz="2400" dirty="0" smtClean="0">
              <a:effectLst/>
            </a:endParaRPr>
          </a:p>
          <a:p>
            <a:pPr marL="457200" indent="-457200">
              <a:buAutoNum type="arabicPeriod"/>
            </a:pPr>
            <a:endParaRPr lang="zh-CN" altLang="en-US" sz="2400" dirty="0" smtClean="0">
              <a:effectLst/>
            </a:endParaRPr>
          </a:p>
          <a:p>
            <a:pPr marL="457200" indent="-457200">
              <a:buAutoNum type="arabicPeriod"/>
            </a:pPr>
            <a:r>
              <a:rPr lang="en-US" altLang="zh-CN" sz="2400" dirty="0" err="1" smtClean="0"/>
              <a:t>Silde</a:t>
            </a:r>
            <a:r>
              <a:rPr lang="zh-CN" altLang="en-US" sz="2400" dirty="0" smtClean="0"/>
              <a:t> </a:t>
            </a:r>
            <a:r>
              <a:rPr lang="en-US" altLang="zh-CN" sz="2400" dirty="0" smtClean="0"/>
              <a:t>15:</a:t>
            </a:r>
            <a:r>
              <a:rPr lang="zh-CN" altLang="en-US" sz="2400" dirty="0" smtClean="0"/>
              <a:t> </a:t>
            </a:r>
            <a:r>
              <a:rPr lang="en-US" sz="2400" dirty="0" smtClean="0"/>
              <a:t>the order‘s </a:t>
            </a:r>
            <a:r>
              <a:rPr lang="en-US" sz="2400" dirty="0"/>
              <a:t>cancel rate in </a:t>
            </a:r>
            <a:r>
              <a:rPr lang="en-US" sz="2400" dirty="0" err="1"/>
              <a:t>Bancor</a:t>
            </a:r>
            <a:r>
              <a:rPr lang="en-US" sz="2400" dirty="0"/>
              <a:t> Market can be quite high -- reaching beyond 10% in several parameter settings, especially when </a:t>
            </a:r>
            <a:r>
              <a:rPr lang="en-US" sz="2400" dirty="0" smtClean="0"/>
              <a:t>customers’ </a:t>
            </a:r>
            <a:r>
              <a:rPr lang="en-US" sz="2400" dirty="0"/>
              <a:t>valuations are made tightly, i.e., sigma is small.</a:t>
            </a:r>
            <a:r>
              <a:rPr lang="en-US" sz="2400" dirty="0" smtClean="0">
                <a:effectLst/>
              </a:rPr>
              <a:t> </a:t>
            </a:r>
            <a:endParaRPr lang="zh-CN" altLang="en-US" sz="2400" dirty="0" smtClean="0">
              <a:effectLst/>
            </a:endParaRPr>
          </a:p>
          <a:p>
            <a:pPr marL="457200" indent="-457200">
              <a:buAutoNum type="arabicPeriod"/>
            </a:pPr>
            <a:endParaRPr lang="zh-CN" altLang="en-US" sz="2400" b="1" dirty="0" smtClean="0"/>
          </a:p>
          <a:p>
            <a:pPr marL="457200" indent="-457200">
              <a:buFontTx/>
              <a:buAutoNum type="arabicPeriod"/>
            </a:pPr>
            <a:r>
              <a:rPr lang="en-US" altLang="zh-CN" sz="2400" dirty="0" smtClean="0"/>
              <a:t>Slide</a:t>
            </a:r>
            <a:r>
              <a:rPr lang="zh-CN" altLang="en-US" sz="2400" dirty="0" smtClean="0"/>
              <a:t> </a:t>
            </a:r>
            <a:r>
              <a:rPr lang="en-US" altLang="zh-CN" sz="2400" dirty="0" smtClean="0"/>
              <a:t>34:</a:t>
            </a:r>
            <a:r>
              <a:rPr lang="zh-CN" altLang="en-US" sz="2400" dirty="0" smtClean="0"/>
              <a:t> </a:t>
            </a:r>
            <a:r>
              <a:rPr lang="en-US" sz="2400" dirty="0"/>
              <a:t>The low classic cancel rate in Figure 4 indicates the "co-incidence of double wants" might not be a problem in Classic Market.</a:t>
            </a:r>
          </a:p>
          <a:p>
            <a:pPr marL="457200" indent="-457200">
              <a:buAutoNum type="arabicPeriod"/>
            </a:pPr>
            <a:endParaRPr lang="zh-CN" altLang="en-US" sz="2400" dirty="0" smtClean="0">
              <a:effectLst/>
            </a:endParaRPr>
          </a:p>
          <a:p>
            <a:pPr marL="457200" indent="-457200">
              <a:buFontTx/>
              <a:buAutoNum type="arabicPeriod"/>
            </a:pPr>
            <a:r>
              <a:rPr lang="en-US" altLang="zh-CN" sz="2400" dirty="0" smtClean="0">
                <a:effectLst/>
              </a:rPr>
              <a:t>Slide</a:t>
            </a:r>
            <a:r>
              <a:rPr lang="zh-CN" altLang="en-US" sz="2400" dirty="0" smtClean="0">
                <a:effectLst/>
              </a:rPr>
              <a:t> </a:t>
            </a:r>
            <a:r>
              <a:rPr lang="en-US" altLang="zh-CN" sz="2400" dirty="0" smtClean="0">
                <a:effectLst/>
              </a:rPr>
              <a:t>36:</a:t>
            </a:r>
            <a:r>
              <a:rPr lang="zh-CN" altLang="en-US" sz="2400" dirty="0" smtClean="0">
                <a:effectLst/>
              </a:rPr>
              <a:t> </a:t>
            </a:r>
            <a:r>
              <a:rPr lang="en-US" altLang="zh-CN" sz="2400" dirty="0" smtClean="0"/>
              <a:t>T</a:t>
            </a:r>
            <a:r>
              <a:rPr lang="en-US" sz="2400" dirty="0" smtClean="0"/>
              <a:t>he </a:t>
            </a:r>
            <a:r>
              <a:rPr lang="en-US" sz="2400" dirty="0"/>
              <a:t>cancel rate in </a:t>
            </a:r>
            <a:r>
              <a:rPr lang="en-US" sz="2400" dirty="0" err="1"/>
              <a:t>Bancor</a:t>
            </a:r>
            <a:r>
              <a:rPr lang="en-US" sz="2400" dirty="0"/>
              <a:t> Market is always much higher than in Classic Market. </a:t>
            </a:r>
            <a:endParaRPr lang="en-US" dirty="0" smtClean="0"/>
          </a:p>
        </p:txBody>
      </p:sp>
    </p:spTree>
    <p:extLst>
      <p:ext uri="{BB962C8B-B14F-4D97-AF65-F5344CB8AC3E}">
        <p14:creationId xmlns:p14="http://schemas.microsoft.com/office/powerpoint/2010/main" val="2042106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Summary</a:t>
            </a:r>
            <a:r>
              <a:rPr lang="en-US" sz="2800" dirty="0" smtClean="0"/>
              <a:t>:</a:t>
            </a:r>
          </a:p>
          <a:p>
            <a:pPr algn="l"/>
            <a:endParaRPr lang="en-US" sz="2800"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37</a:t>
            </a:r>
            <a:endParaRPr lang="zh-CN" altLang="en-US" dirty="0" smtClean="0"/>
          </a:p>
        </p:txBody>
      </p:sp>
      <p:sp>
        <p:nvSpPr>
          <p:cNvPr id="6" name="TextBox 5"/>
          <p:cNvSpPr txBox="1"/>
          <p:nvPr/>
        </p:nvSpPr>
        <p:spPr>
          <a:xfrm>
            <a:off x="1775012" y="2273410"/>
            <a:ext cx="9466729" cy="1815882"/>
          </a:xfrm>
          <a:prstGeom prst="rect">
            <a:avLst/>
          </a:prstGeom>
          <a:noFill/>
        </p:spPr>
        <p:txBody>
          <a:bodyPr wrap="square" rtlCol="0">
            <a:spAutoFit/>
          </a:bodyPr>
          <a:lstStyle/>
          <a:p>
            <a:r>
              <a:rPr lang="en-US" sz="2800" dirty="0"/>
              <a:t>The code as well as </a:t>
            </a:r>
            <a:r>
              <a:rPr lang="en-US" sz="2800" dirty="0" smtClean="0"/>
              <a:t>code‘s </a:t>
            </a:r>
            <a:r>
              <a:rPr lang="en-US" sz="2800" dirty="0"/>
              <a:t>tutorial are presented on</a:t>
            </a:r>
            <a:r>
              <a:rPr lang="en-US" sz="2800" dirty="0" smtClean="0"/>
              <a:t>:</a:t>
            </a:r>
            <a:endParaRPr lang="zh-CN" altLang="en-US" sz="2800" dirty="0" smtClean="0"/>
          </a:p>
          <a:p>
            <a:endParaRPr lang="en-US" sz="2800" dirty="0"/>
          </a:p>
          <a:p>
            <a:r>
              <a:rPr lang="en-US" sz="2800" dirty="0"/>
              <a:t>	https://</a:t>
            </a:r>
            <a:r>
              <a:rPr lang="en-US" sz="2800" dirty="0" err="1"/>
              <a:t>github.com</a:t>
            </a:r>
            <a:r>
              <a:rPr lang="en-US" sz="2800" dirty="0"/>
              <a:t>/</a:t>
            </a:r>
            <a:r>
              <a:rPr lang="en-US" sz="2800" dirty="0" err="1"/>
              <a:t>Ohyoukillkenny</a:t>
            </a:r>
            <a:r>
              <a:rPr lang="en-US" sz="2800" dirty="0"/>
              <a:t>/</a:t>
            </a:r>
            <a:r>
              <a:rPr lang="en-US" sz="2800" dirty="0" err="1"/>
              <a:t>Bancor</a:t>
            </a:r>
            <a:r>
              <a:rPr lang="en-US" sz="2800" dirty="0"/>
              <a:t>-Simulator</a:t>
            </a:r>
          </a:p>
          <a:p>
            <a:endParaRPr lang="en-US" sz="2800" dirty="0" smtClean="0"/>
          </a:p>
        </p:txBody>
      </p:sp>
    </p:spTree>
    <p:extLst>
      <p:ext uri="{BB962C8B-B14F-4D97-AF65-F5344CB8AC3E}">
        <p14:creationId xmlns:p14="http://schemas.microsoft.com/office/powerpoint/2010/main" val="955701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Flaw</a:t>
            </a:r>
            <a:r>
              <a:rPr lang="zh-CN" altLang="en-US" sz="2800" dirty="0" smtClean="0"/>
              <a:t> </a:t>
            </a:r>
            <a:r>
              <a:rPr lang="en-US" altLang="zh-CN" sz="2800" dirty="0" smtClean="0"/>
              <a:t>and</a:t>
            </a:r>
            <a:r>
              <a:rPr lang="zh-CN" altLang="en-US" sz="2800" dirty="0" smtClean="0"/>
              <a:t> </a:t>
            </a:r>
            <a:r>
              <a:rPr lang="en-US" altLang="zh-CN" sz="2800" dirty="0"/>
              <a:t>F</a:t>
            </a:r>
            <a:r>
              <a:rPr lang="en-US" altLang="zh-CN" sz="2800" dirty="0" smtClean="0"/>
              <a:t>uture</a:t>
            </a:r>
            <a:r>
              <a:rPr lang="zh-CN" altLang="en-US" sz="2800" dirty="0" smtClean="0"/>
              <a:t> </a:t>
            </a:r>
            <a:r>
              <a:rPr lang="en-US" altLang="zh-CN" sz="2800" dirty="0"/>
              <a:t>W</a:t>
            </a:r>
            <a:r>
              <a:rPr lang="en-US" altLang="zh-CN" sz="2800" dirty="0" smtClean="0"/>
              <a:t>ork</a:t>
            </a:r>
            <a:r>
              <a:rPr lang="en-US" sz="2800" dirty="0" smtClean="0"/>
              <a:t>:</a:t>
            </a:r>
          </a:p>
          <a:p>
            <a:pPr algn="l"/>
            <a:endParaRPr lang="en-US" sz="2800"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38</a:t>
            </a:r>
            <a:endParaRPr lang="zh-CN" altLang="en-US" dirty="0" smtClean="0"/>
          </a:p>
        </p:txBody>
      </p:sp>
      <p:sp>
        <p:nvSpPr>
          <p:cNvPr id="6" name="TextBox 5"/>
          <p:cNvSpPr txBox="1"/>
          <p:nvPr/>
        </p:nvSpPr>
        <p:spPr>
          <a:xfrm>
            <a:off x="1990165" y="1681739"/>
            <a:ext cx="8588187" cy="3108543"/>
          </a:xfrm>
          <a:prstGeom prst="rect">
            <a:avLst/>
          </a:prstGeom>
          <a:noFill/>
        </p:spPr>
        <p:txBody>
          <a:bodyPr wrap="square" rtlCol="0">
            <a:spAutoFit/>
          </a:bodyPr>
          <a:lstStyle/>
          <a:p>
            <a:r>
              <a:rPr lang="en-US" altLang="zh-CN" sz="2800" dirty="0" smtClean="0"/>
              <a:t>U</a:t>
            </a:r>
            <a:r>
              <a:rPr lang="en-US" sz="2800" dirty="0" smtClean="0"/>
              <a:t>p </a:t>
            </a:r>
            <a:r>
              <a:rPr lang="en-US" sz="2800" dirty="0"/>
              <a:t>to now, what we have fully discussed in </a:t>
            </a:r>
            <a:r>
              <a:rPr lang="en-US" sz="2800" dirty="0" err="1"/>
              <a:t>Bancor</a:t>
            </a:r>
            <a:r>
              <a:rPr lang="en-US" sz="2800" dirty="0"/>
              <a:t> market is based on </a:t>
            </a:r>
            <a:r>
              <a:rPr lang="en-US" sz="2800" b="1" dirty="0"/>
              <a:t>limited order</a:t>
            </a:r>
            <a:r>
              <a:rPr lang="en-US" sz="2800" dirty="0"/>
              <a:t>. </a:t>
            </a:r>
            <a:endParaRPr lang="zh-CN" altLang="en-US" sz="2800" dirty="0" smtClean="0"/>
          </a:p>
          <a:p>
            <a:r>
              <a:rPr lang="en-US" altLang="zh-CN" sz="2800" dirty="0" smtClean="0"/>
              <a:t>Also,</a:t>
            </a:r>
            <a:r>
              <a:rPr lang="zh-CN" altLang="en-US" sz="2800" dirty="0" smtClean="0"/>
              <a:t> </a:t>
            </a:r>
            <a:r>
              <a:rPr lang="en-US" altLang="zh-CN" sz="2800" dirty="0" smtClean="0"/>
              <a:t>our</a:t>
            </a:r>
            <a:r>
              <a:rPr lang="zh-CN" altLang="en-US" sz="2800" dirty="0" smtClean="0"/>
              <a:t> </a:t>
            </a:r>
            <a:r>
              <a:rPr lang="en-US" altLang="zh-CN" sz="2800" dirty="0" smtClean="0"/>
              <a:t>evaluating</a:t>
            </a:r>
            <a:r>
              <a:rPr lang="zh-CN" altLang="en-US" sz="2800" dirty="0" smtClean="0"/>
              <a:t> </a:t>
            </a:r>
            <a:r>
              <a:rPr lang="en-US" altLang="zh-CN" sz="2800" dirty="0" smtClean="0"/>
              <a:t>metrics</a:t>
            </a:r>
            <a:r>
              <a:rPr lang="zh-CN" altLang="en-US" sz="2800" dirty="0" smtClean="0"/>
              <a:t> </a:t>
            </a:r>
            <a:r>
              <a:rPr lang="en-US" altLang="zh-CN" sz="2800" dirty="0" smtClean="0"/>
              <a:t>might</a:t>
            </a:r>
            <a:r>
              <a:rPr lang="zh-CN" altLang="en-US" sz="2800" dirty="0" smtClean="0"/>
              <a:t> </a:t>
            </a:r>
            <a:r>
              <a:rPr lang="en-US" altLang="zh-CN" sz="2800" dirty="0" smtClean="0"/>
              <a:t>not</a:t>
            </a:r>
            <a:r>
              <a:rPr lang="zh-CN" altLang="en-US" sz="2800" dirty="0" smtClean="0"/>
              <a:t> </a:t>
            </a:r>
            <a:r>
              <a:rPr lang="en-US" altLang="zh-CN" sz="2800" dirty="0" smtClean="0"/>
              <a:t>be</a:t>
            </a:r>
            <a:r>
              <a:rPr lang="zh-CN" altLang="en-US" sz="2800" dirty="0" smtClean="0"/>
              <a:t> </a:t>
            </a:r>
            <a:r>
              <a:rPr lang="en-US" altLang="zh-CN" sz="2800" dirty="0" smtClean="0"/>
              <a:t>representative</a:t>
            </a:r>
            <a:r>
              <a:rPr lang="zh-CN" altLang="en-US" sz="2800" dirty="0" smtClean="0"/>
              <a:t> </a:t>
            </a:r>
            <a:r>
              <a:rPr lang="en-US" altLang="zh-CN" sz="2800" dirty="0" smtClean="0"/>
              <a:t>enough.</a:t>
            </a:r>
            <a:endParaRPr lang="zh-CN" altLang="en-US" sz="2800" dirty="0" smtClean="0"/>
          </a:p>
          <a:p>
            <a:endParaRPr lang="zh-CN" altLang="en-US" sz="2800" dirty="0" smtClean="0"/>
          </a:p>
          <a:p>
            <a:r>
              <a:rPr lang="en-US" altLang="zh-CN" sz="2800" dirty="0" smtClean="0"/>
              <a:t>Now,</a:t>
            </a:r>
            <a:r>
              <a:rPr lang="en-US" sz="2800" dirty="0" smtClean="0"/>
              <a:t> </a:t>
            </a:r>
            <a:r>
              <a:rPr lang="en-US" sz="2800" dirty="0"/>
              <a:t>I </a:t>
            </a:r>
            <a:r>
              <a:rPr lang="en-US" sz="2800" dirty="0" smtClean="0"/>
              <a:t>am </a:t>
            </a:r>
            <a:r>
              <a:rPr lang="en-US" sz="2800" dirty="0"/>
              <a:t>still working on </a:t>
            </a:r>
            <a:r>
              <a:rPr lang="en-US" altLang="zh-CN" sz="2800" dirty="0" smtClean="0"/>
              <a:t>modifying</a:t>
            </a:r>
            <a:r>
              <a:rPr lang="en-US" sz="2800" dirty="0" smtClean="0"/>
              <a:t> </a:t>
            </a:r>
            <a:r>
              <a:rPr lang="en-US" altLang="zh-CN" sz="2800" dirty="0" smtClean="0"/>
              <a:t>our</a:t>
            </a:r>
            <a:r>
              <a:rPr lang="zh-CN" altLang="en-US" sz="2800" dirty="0" smtClean="0"/>
              <a:t> </a:t>
            </a:r>
            <a:r>
              <a:rPr lang="en-US" altLang="zh-CN" sz="2800" dirty="0" smtClean="0"/>
              <a:t>simulating</a:t>
            </a:r>
            <a:r>
              <a:rPr lang="zh-CN" altLang="en-US" sz="2800" dirty="0" smtClean="0"/>
              <a:t> </a:t>
            </a:r>
            <a:r>
              <a:rPr lang="en-US" altLang="zh-CN" sz="2800" dirty="0" smtClean="0"/>
              <a:t>model</a:t>
            </a:r>
            <a:r>
              <a:rPr lang="zh-CN" altLang="en-US" sz="2800" dirty="0" smtClean="0"/>
              <a:t> </a:t>
            </a:r>
            <a:r>
              <a:rPr lang="en-US" altLang="zh-CN" sz="2800" dirty="0" smtClean="0"/>
              <a:t>in</a:t>
            </a:r>
            <a:r>
              <a:rPr lang="zh-CN" altLang="en-US" sz="2800" dirty="0" smtClean="0"/>
              <a:t> </a:t>
            </a:r>
            <a:r>
              <a:rPr lang="en-US" altLang="zh-CN" sz="2800" dirty="0" smtClean="0"/>
              <a:t>order</a:t>
            </a:r>
            <a:r>
              <a:rPr lang="zh-CN" altLang="en-US" sz="2800" dirty="0" smtClean="0"/>
              <a:t> </a:t>
            </a:r>
            <a:r>
              <a:rPr lang="en-US" altLang="zh-CN" sz="2800" dirty="0" smtClean="0"/>
              <a:t>to</a:t>
            </a:r>
            <a:r>
              <a:rPr lang="zh-CN" altLang="en-US" sz="2800" dirty="0" smtClean="0"/>
              <a:t> </a:t>
            </a:r>
            <a:r>
              <a:rPr lang="en-US" altLang="zh-CN" sz="2800" dirty="0" smtClean="0"/>
              <a:t>make</a:t>
            </a:r>
            <a:r>
              <a:rPr lang="zh-CN" altLang="en-US" sz="2800" dirty="0" smtClean="0"/>
              <a:t> </a:t>
            </a:r>
            <a:r>
              <a:rPr lang="en-US" altLang="zh-CN" sz="2800" dirty="0" smtClean="0"/>
              <a:t>it</a:t>
            </a:r>
            <a:r>
              <a:rPr lang="zh-CN" altLang="en-US" sz="2800" dirty="0" smtClean="0"/>
              <a:t> </a:t>
            </a:r>
            <a:r>
              <a:rPr lang="en-US" altLang="zh-CN" sz="2800" dirty="0" smtClean="0"/>
              <a:t>feasible</a:t>
            </a:r>
            <a:r>
              <a:rPr lang="zh-CN" altLang="en-US" sz="2800" dirty="0" smtClean="0"/>
              <a:t> </a:t>
            </a:r>
            <a:r>
              <a:rPr lang="en-US" altLang="zh-CN" sz="2800" dirty="0" smtClean="0"/>
              <a:t>in</a:t>
            </a:r>
            <a:r>
              <a:rPr lang="zh-CN" altLang="en-US" sz="2800" dirty="0" smtClean="0"/>
              <a:t> </a:t>
            </a:r>
            <a:r>
              <a:rPr lang="en-US" altLang="zh-CN" sz="2800" dirty="0" smtClean="0"/>
              <a:t>more</a:t>
            </a:r>
            <a:r>
              <a:rPr lang="zh-CN" altLang="en-US" sz="2800" dirty="0" smtClean="0"/>
              <a:t> </a:t>
            </a:r>
            <a:r>
              <a:rPr lang="en-US" altLang="zh-CN" sz="2800" dirty="0" smtClean="0"/>
              <a:t>general</a:t>
            </a:r>
            <a:r>
              <a:rPr lang="zh-CN" altLang="en-US" sz="2800" dirty="0" smtClean="0"/>
              <a:t> </a:t>
            </a:r>
            <a:r>
              <a:rPr lang="en-US" altLang="zh-CN" sz="2800" dirty="0" smtClean="0"/>
              <a:t>cases.</a:t>
            </a:r>
            <a:endParaRPr lang="en-US" sz="2800" dirty="0" smtClean="0"/>
          </a:p>
        </p:txBody>
      </p:sp>
    </p:spTree>
    <p:extLst>
      <p:ext uri="{BB962C8B-B14F-4D97-AF65-F5344CB8AC3E}">
        <p14:creationId xmlns:p14="http://schemas.microsoft.com/office/powerpoint/2010/main" val="771893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Valuation</a:t>
            </a:r>
            <a:r>
              <a:rPr lang="zh-CN" altLang="en-US" sz="2800" dirty="0" smtClean="0"/>
              <a:t> </a:t>
            </a:r>
            <a:r>
              <a:rPr lang="en-US" altLang="zh-CN" sz="2800" dirty="0" smtClean="0"/>
              <a:t>Making</a:t>
            </a:r>
            <a:r>
              <a:rPr lang="zh-CN" altLang="en-US" sz="2800" dirty="0" smtClean="0"/>
              <a:t> </a:t>
            </a:r>
            <a:r>
              <a:rPr lang="en-US" altLang="zh-CN" sz="2800" dirty="0" smtClean="0"/>
              <a:t>in</a:t>
            </a:r>
            <a:r>
              <a:rPr lang="zh-CN" altLang="en-US" sz="2800" dirty="0" smtClean="0"/>
              <a:t> </a:t>
            </a:r>
            <a:r>
              <a:rPr lang="en-US" altLang="zh-CN" sz="2800" dirty="0" err="1" smtClean="0"/>
              <a:t>Bancor</a:t>
            </a:r>
            <a:r>
              <a:rPr lang="en-US" sz="2800" dirty="0" smtClean="0"/>
              <a:t>:</a:t>
            </a:r>
          </a:p>
          <a:p>
            <a:pPr algn="l"/>
            <a:endParaRPr lang="en-US" sz="2800" dirty="0"/>
          </a:p>
        </p:txBody>
      </p:sp>
      <p:sp>
        <p:nvSpPr>
          <p:cNvPr id="4" name="TextBox 3"/>
          <p:cNvSpPr txBox="1"/>
          <p:nvPr/>
        </p:nvSpPr>
        <p:spPr>
          <a:xfrm>
            <a:off x="1828801" y="1631573"/>
            <a:ext cx="9520517" cy="3693319"/>
          </a:xfrm>
          <a:prstGeom prst="rect">
            <a:avLst/>
          </a:prstGeom>
          <a:noFill/>
        </p:spPr>
        <p:txBody>
          <a:bodyPr wrap="square" rtlCol="0">
            <a:spAutoFit/>
          </a:bodyPr>
          <a:lstStyle/>
          <a:p>
            <a:r>
              <a:rPr lang="en-US" sz="2400" dirty="0"/>
              <a:t>At the beginning of every time slot, </a:t>
            </a:r>
            <a:r>
              <a:rPr lang="en-US" sz="2400" b="1" dirty="0"/>
              <a:t>N</a:t>
            </a:r>
            <a:r>
              <a:rPr lang="en-US" sz="2400" dirty="0"/>
              <a:t> customers will be announced about </a:t>
            </a:r>
            <a:r>
              <a:rPr lang="en-US" sz="2400" b="1" dirty="0" err="1"/>
              <a:t>Psc</a:t>
            </a:r>
            <a:r>
              <a:rPr lang="en-US" sz="2400" dirty="0"/>
              <a:t>, i.e.,</a:t>
            </a:r>
            <a:r>
              <a:rPr lang="en-US" sz="2400" b="1" dirty="0"/>
              <a:t> </a:t>
            </a:r>
            <a:r>
              <a:rPr lang="en-US" sz="2400" dirty="0"/>
              <a:t>the current price of smart token. </a:t>
            </a:r>
            <a:endParaRPr lang="zh-CN" altLang="en-US" sz="2400" dirty="0" smtClean="0"/>
          </a:p>
          <a:p>
            <a:endParaRPr lang="zh-CN" altLang="en-US" sz="2400" dirty="0"/>
          </a:p>
          <a:p>
            <a:r>
              <a:rPr lang="en-US" sz="2400" dirty="0"/>
              <a:t>Based on this price, customers will generate valuations of smart token in Gaussian distribution with </a:t>
            </a:r>
            <a:r>
              <a:rPr lang="en-US" sz="2400" b="1" dirty="0"/>
              <a:t>mu</a:t>
            </a:r>
            <a:r>
              <a:rPr lang="en-US" sz="2400" dirty="0"/>
              <a:t> and </a:t>
            </a:r>
            <a:r>
              <a:rPr lang="en-US" sz="2400" b="1" dirty="0"/>
              <a:t>sigma. </a:t>
            </a:r>
            <a:endParaRPr lang="zh-CN" altLang="en-US" sz="2400" b="1" dirty="0" smtClean="0"/>
          </a:p>
          <a:p>
            <a:endParaRPr lang="zh-CN" altLang="en-US" sz="2400" dirty="0"/>
          </a:p>
          <a:p>
            <a:r>
              <a:rPr lang="en-US" altLang="zh-CN" sz="2400" b="1" dirty="0" smtClean="0">
                <a:solidFill>
                  <a:srgbClr val="0070C0"/>
                </a:solidFill>
              </a:rPr>
              <a:t>Normal</a:t>
            </a:r>
            <a:r>
              <a:rPr lang="en-US" altLang="zh-CN" sz="2400" dirty="0" smtClean="0"/>
              <a:t>:</a:t>
            </a:r>
            <a:r>
              <a:rPr lang="zh-CN" altLang="en-US" sz="2400" dirty="0" smtClean="0"/>
              <a:t> </a:t>
            </a:r>
            <a:r>
              <a:rPr lang="en-US" altLang="zh-CN" sz="2400" b="1" dirty="0" smtClean="0"/>
              <a:t>mu</a:t>
            </a:r>
            <a:r>
              <a:rPr lang="zh-CN" altLang="en-US" sz="2400" dirty="0" smtClean="0"/>
              <a:t> </a:t>
            </a:r>
            <a:r>
              <a:rPr lang="en-US" altLang="zh-CN" sz="2400" dirty="0" smtClean="0"/>
              <a:t>=</a:t>
            </a:r>
            <a:r>
              <a:rPr lang="zh-CN" altLang="en-US" sz="2400" dirty="0" smtClean="0"/>
              <a:t> </a:t>
            </a:r>
            <a:r>
              <a:rPr lang="en-US" altLang="zh-CN" sz="2400" b="1" dirty="0" err="1" smtClean="0"/>
              <a:t>Psc</a:t>
            </a:r>
            <a:r>
              <a:rPr lang="en-US" altLang="zh-CN" sz="2400" b="1" dirty="0" smtClean="0"/>
              <a:t>,</a:t>
            </a:r>
            <a:r>
              <a:rPr lang="zh-CN" altLang="en-US" sz="2400" b="1" dirty="0" smtClean="0"/>
              <a:t> </a:t>
            </a:r>
            <a:r>
              <a:rPr lang="en-US" altLang="zh-CN" sz="2400" dirty="0" smtClean="0"/>
              <a:t>=&gt;</a:t>
            </a:r>
            <a:r>
              <a:rPr lang="zh-CN" altLang="en-US" sz="2400" dirty="0" smtClean="0"/>
              <a:t> </a:t>
            </a:r>
            <a:r>
              <a:rPr lang="en-US" altLang="zh-CN" sz="2400" dirty="0" smtClean="0"/>
              <a:t>50%</a:t>
            </a:r>
            <a:r>
              <a:rPr lang="zh-CN" altLang="en-US" sz="2400" dirty="0" smtClean="0"/>
              <a:t> </a:t>
            </a:r>
            <a:r>
              <a:rPr lang="en-US" altLang="zh-CN" sz="2400" dirty="0" smtClean="0"/>
              <a:t>valuations</a:t>
            </a:r>
            <a:r>
              <a:rPr lang="zh-CN" altLang="en-US" sz="2400" dirty="0"/>
              <a:t> </a:t>
            </a:r>
            <a:r>
              <a:rPr lang="en-US" altLang="zh-CN" sz="2400" dirty="0" smtClean="0"/>
              <a:t>larger</a:t>
            </a:r>
            <a:r>
              <a:rPr lang="zh-CN" altLang="en-US" sz="2400" dirty="0" smtClean="0"/>
              <a:t> </a:t>
            </a:r>
            <a:r>
              <a:rPr lang="en-US" altLang="zh-CN" sz="2400" dirty="0" smtClean="0"/>
              <a:t>than</a:t>
            </a:r>
            <a:r>
              <a:rPr lang="zh-CN" altLang="en-US" sz="2400" dirty="0" smtClean="0"/>
              <a:t> </a:t>
            </a:r>
            <a:r>
              <a:rPr lang="en-US" altLang="zh-CN" sz="2400" b="1" dirty="0" err="1" smtClean="0"/>
              <a:t>Psc</a:t>
            </a:r>
            <a:r>
              <a:rPr lang="en-US" altLang="zh-CN" sz="2400" dirty="0" smtClean="0"/>
              <a:t>;</a:t>
            </a:r>
            <a:r>
              <a:rPr lang="zh-CN" altLang="en-US" sz="2400" dirty="0" smtClean="0"/>
              <a:t> </a:t>
            </a:r>
            <a:r>
              <a:rPr lang="en-US" altLang="zh-CN" sz="2400" dirty="0" smtClean="0"/>
              <a:t>while</a:t>
            </a:r>
            <a:r>
              <a:rPr lang="zh-CN" altLang="en-US" sz="2400" dirty="0" smtClean="0"/>
              <a:t> </a:t>
            </a:r>
            <a:r>
              <a:rPr lang="en-US" altLang="zh-CN" sz="2400" dirty="0" smtClean="0"/>
              <a:t>50%</a:t>
            </a:r>
            <a:r>
              <a:rPr lang="zh-CN" altLang="en-US" sz="2400" dirty="0" smtClean="0"/>
              <a:t> </a:t>
            </a:r>
            <a:r>
              <a:rPr lang="en-US" altLang="zh-CN" sz="2400" dirty="0" smtClean="0"/>
              <a:t>smaller</a:t>
            </a:r>
            <a:endParaRPr lang="zh-CN" altLang="en-US" sz="2400" dirty="0" smtClean="0"/>
          </a:p>
          <a:p>
            <a:endParaRPr lang="zh-CN" altLang="en-US" sz="2400" b="1" dirty="0"/>
          </a:p>
          <a:p>
            <a:r>
              <a:rPr lang="en-US" altLang="zh-CN" sz="2400" b="1" dirty="0" smtClean="0">
                <a:solidFill>
                  <a:srgbClr val="0070C0"/>
                </a:solidFill>
              </a:rPr>
              <a:t>In</a:t>
            </a:r>
            <a:r>
              <a:rPr lang="zh-CN" altLang="en-US" sz="2400" b="1" dirty="0" smtClean="0">
                <a:solidFill>
                  <a:srgbClr val="0070C0"/>
                </a:solidFill>
              </a:rPr>
              <a:t> </a:t>
            </a:r>
            <a:r>
              <a:rPr lang="en-US" altLang="zh-CN" sz="2400" b="1" dirty="0" smtClean="0">
                <a:solidFill>
                  <a:srgbClr val="0070C0"/>
                </a:solidFill>
              </a:rPr>
              <a:t>Time</a:t>
            </a:r>
            <a:r>
              <a:rPr lang="zh-CN" altLang="en-US" sz="2400" b="1" dirty="0" smtClean="0">
                <a:solidFill>
                  <a:srgbClr val="0070C0"/>
                </a:solidFill>
              </a:rPr>
              <a:t> </a:t>
            </a:r>
            <a:r>
              <a:rPr lang="en-US" altLang="zh-CN" sz="2400" b="1" dirty="0" smtClean="0">
                <a:solidFill>
                  <a:srgbClr val="0070C0"/>
                </a:solidFill>
              </a:rPr>
              <a:t>Epoch</a:t>
            </a:r>
            <a:r>
              <a:rPr lang="en-US" altLang="zh-CN" sz="2400" b="1" dirty="0" smtClean="0"/>
              <a:t>:</a:t>
            </a:r>
            <a:r>
              <a:rPr lang="zh-CN" altLang="en-US" sz="2400" b="1" dirty="0" smtClean="0"/>
              <a:t> </a:t>
            </a:r>
            <a:r>
              <a:rPr lang="en-US" altLang="zh-CN" sz="2400" b="1" dirty="0" smtClean="0"/>
              <a:t>mu</a:t>
            </a:r>
            <a:r>
              <a:rPr lang="zh-CN" altLang="en-US" sz="2400" b="1" dirty="0" smtClean="0"/>
              <a:t> </a:t>
            </a:r>
            <a:r>
              <a:rPr lang="en-US" altLang="zh-CN" sz="2400" b="1" dirty="0" smtClean="0"/>
              <a:t>=</a:t>
            </a:r>
            <a:r>
              <a:rPr lang="zh-CN" altLang="en-US" sz="2400" b="1" dirty="0" smtClean="0"/>
              <a:t> </a:t>
            </a:r>
            <a:r>
              <a:rPr lang="en-US" altLang="zh-CN" sz="2400" dirty="0" smtClean="0"/>
              <a:t>random</a:t>
            </a:r>
            <a:r>
              <a:rPr lang="zh-CN" altLang="en-US" sz="2400" dirty="0" smtClean="0"/>
              <a:t> </a:t>
            </a:r>
            <a:r>
              <a:rPr lang="en-US" altLang="zh-CN" sz="2400" dirty="0" smtClean="0"/>
              <a:t>prick</a:t>
            </a:r>
            <a:r>
              <a:rPr lang="zh-CN" altLang="en-US" sz="2400" dirty="0" smtClean="0"/>
              <a:t> </a:t>
            </a:r>
            <a:r>
              <a:rPr lang="en-US" altLang="zh-CN" sz="2400" dirty="0" smtClean="0"/>
              <a:t>from</a:t>
            </a:r>
            <a:r>
              <a:rPr lang="zh-CN" altLang="en-US" sz="2400" dirty="0" smtClean="0"/>
              <a:t> </a:t>
            </a:r>
            <a:r>
              <a:rPr lang="en-US" altLang="zh-CN" sz="2400" b="1" dirty="0" smtClean="0"/>
              <a:t>(</a:t>
            </a:r>
            <a:r>
              <a:rPr lang="en-US" sz="2400" b="1" dirty="0" err="1" smtClean="0"/>
              <a:t>Psc</a:t>
            </a:r>
            <a:r>
              <a:rPr lang="en-US" sz="2400" b="1" dirty="0" smtClean="0"/>
              <a:t>/R</a:t>
            </a:r>
            <a:r>
              <a:rPr lang="en-US" altLang="zh-CN" sz="2400" dirty="0" smtClean="0"/>
              <a:t>,</a:t>
            </a:r>
            <a:r>
              <a:rPr lang="zh-CN" altLang="en-US" sz="2400" dirty="0" smtClean="0"/>
              <a:t> </a:t>
            </a:r>
            <a:r>
              <a:rPr lang="en-US" sz="2400" dirty="0" smtClean="0"/>
              <a:t> </a:t>
            </a:r>
            <a:r>
              <a:rPr lang="en-US" sz="2400" b="1" dirty="0" err="1"/>
              <a:t>Psc</a:t>
            </a:r>
            <a:r>
              <a:rPr lang="en-US" sz="2400" b="1" dirty="0"/>
              <a:t>*R</a:t>
            </a:r>
            <a:r>
              <a:rPr lang="en-US" sz="2400" dirty="0" smtClean="0">
                <a:effectLst/>
              </a:rPr>
              <a:t> </a:t>
            </a:r>
            <a:r>
              <a:rPr lang="en-US" altLang="zh-CN" sz="2400" b="1" dirty="0" smtClean="0"/>
              <a:t>)</a:t>
            </a:r>
            <a:endParaRPr lang="en-US" dirty="0"/>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a:t>3</a:t>
            </a:r>
            <a:endParaRPr lang="zh-CN" altLang="en-US" dirty="0" smtClean="0"/>
          </a:p>
        </p:txBody>
      </p:sp>
    </p:spTree>
    <p:extLst>
      <p:ext uri="{BB962C8B-B14F-4D97-AF65-F5344CB8AC3E}">
        <p14:creationId xmlns:p14="http://schemas.microsoft.com/office/powerpoint/2010/main" val="139829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Code</a:t>
            </a:r>
            <a:r>
              <a:rPr lang="zh-CN" altLang="en-US" sz="2800" dirty="0" smtClean="0"/>
              <a:t> </a:t>
            </a:r>
            <a:r>
              <a:rPr lang="en-US" altLang="zh-CN" sz="2800" dirty="0" smtClean="0"/>
              <a:t>about</a:t>
            </a:r>
            <a:r>
              <a:rPr lang="zh-CN" altLang="en-US" sz="2800" dirty="0" smtClean="0"/>
              <a:t> </a:t>
            </a:r>
            <a:r>
              <a:rPr lang="en-US" altLang="zh-CN" sz="2800" dirty="0" smtClean="0"/>
              <a:t>Random</a:t>
            </a:r>
            <a:r>
              <a:rPr lang="zh-CN" altLang="en-US" sz="2800" dirty="0" smtClean="0"/>
              <a:t> </a:t>
            </a:r>
            <a:r>
              <a:rPr lang="en-US" altLang="zh-CN" sz="2800" dirty="0" smtClean="0"/>
              <a:t>Pick</a:t>
            </a:r>
            <a:r>
              <a:rPr lang="en-US" sz="2800" dirty="0" smtClean="0"/>
              <a:t>:</a:t>
            </a:r>
          </a:p>
          <a:p>
            <a:pPr algn="l"/>
            <a:endParaRPr lang="en-US" sz="2800" dirty="0"/>
          </a:p>
        </p:txBody>
      </p:sp>
      <p:sp>
        <p:nvSpPr>
          <p:cNvPr id="4" name="TextBox 3"/>
          <p:cNvSpPr txBox="1"/>
          <p:nvPr/>
        </p:nvSpPr>
        <p:spPr>
          <a:xfrm>
            <a:off x="1954307" y="3752331"/>
            <a:ext cx="8606118" cy="1477328"/>
          </a:xfrm>
          <a:prstGeom prst="rect">
            <a:avLst/>
          </a:prstGeom>
          <a:noFill/>
        </p:spPr>
        <p:txBody>
          <a:bodyPr wrap="square" rtlCol="0">
            <a:spAutoFit/>
          </a:bodyPr>
          <a:lstStyle/>
          <a:p>
            <a:r>
              <a:rPr lang="en-US" altLang="zh-CN" sz="2400" dirty="0" smtClean="0"/>
              <a:t>By</a:t>
            </a:r>
            <a:r>
              <a:rPr lang="zh-CN" altLang="en-US" sz="2400" dirty="0" smtClean="0"/>
              <a:t> </a:t>
            </a:r>
            <a:r>
              <a:rPr lang="en-US" altLang="zh-CN" sz="2400" dirty="0" smtClean="0"/>
              <a:t>code,</a:t>
            </a:r>
            <a:r>
              <a:rPr lang="zh-CN" altLang="en-US" sz="2400" dirty="0" smtClean="0"/>
              <a:t> </a:t>
            </a:r>
            <a:r>
              <a:rPr lang="en-US" altLang="zh-CN" sz="2400" dirty="0" smtClean="0"/>
              <a:t>the</a:t>
            </a:r>
            <a:r>
              <a:rPr lang="zh-CN" altLang="en-US" sz="2400" dirty="0" smtClean="0"/>
              <a:t> </a:t>
            </a:r>
            <a:r>
              <a:rPr lang="en-US" altLang="zh-CN" sz="2400" dirty="0" smtClean="0"/>
              <a:t>valuation</a:t>
            </a:r>
            <a:r>
              <a:rPr lang="zh-CN" altLang="en-US" sz="2400" dirty="0" smtClean="0"/>
              <a:t> </a:t>
            </a:r>
            <a:r>
              <a:rPr lang="en-US" altLang="zh-CN" sz="2400" dirty="0" smtClean="0"/>
              <a:t>has</a:t>
            </a:r>
            <a:r>
              <a:rPr lang="zh-CN" altLang="en-US" sz="2400" dirty="0" smtClean="0"/>
              <a:t> </a:t>
            </a:r>
            <a:r>
              <a:rPr lang="en-US" altLang="zh-CN" sz="2400" dirty="0" smtClean="0"/>
              <a:t>50%</a:t>
            </a:r>
            <a:r>
              <a:rPr lang="zh-CN" altLang="en-US" sz="2400" dirty="0" smtClean="0"/>
              <a:t> </a:t>
            </a:r>
            <a:r>
              <a:rPr lang="en-US" altLang="zh-CN" sz="2400" dirty="0" smtClean="0"/>
              <a:t>probability</a:t>
            </a:r>
            <a:r>
              <a:rPr lang="zh-CN" altLang="en-US" sz="2400" dirty="0" smtClean="0"/>
              <a:t> </a:t>
            </a:r>
            <a:r>
              <a:rPr lang="en-US" altLang="zh-CN" sz="2400" dirty="0" smtClean="0"/>
              <a:t>to</a:t>
            </a:r>
            <a:r>
              <a:rPr lang="zh-CN" altLang="en-US" sz="2400" dirty="0" smtClean="0"/>
              <a:t> </a:t>
            </a:r>
            <a:r>
              <a:rPr lang="en-US" altLang="zh-CN" sz="2400" dirty="0" smtClean="0"/>
              <a:t>be</a:t>
            </a:r>
            <a:r>
              <a:rPr lang="zh-CN" altLang="en-US" sz="2400" dirty="0" smtClean="0"/>
              <a:t> </a:t>
            </a:r>
            <a:r>
              <a:rPr lang="en-US" altLang="zh-CN" sz="2400" dirty="0" smtClean="0"/>
              <a:t>larger</a:t>
            </a:r>
            <a:r>
              <a:rPr lang="zh-CN" altLang="en-US" sz="2400" dirty="0" smtClean="0"/>
              <a:t> </a:t>
            </a:r>
            <a:r>
              <a:rPr lang="en-US" altLang="zh-CN" sz="2400" dirty="0" smtClean="0"/>
              <a:t>than</a:t>
            </a:r>
            <a:r>
              <a:rPr lang="zh-CN" altLang="en-US" sz="2400" dirty="0" smtClean="0"/>
              <a:t> </a:t>
            </a:r>
            <a:r>
              <a:rPr lang="en-US" altLang="zh-CN" sz="2400" dirty="0" err="1" smtClean="0"/>
              <a:t>Psc</a:t>
            </a:r>
            <a:r>
              <a:rPr lang="en-US" altLang="zh-CN" sz="2400" dirty="0" smtClean="0"/>
              <a:t>;</a:t>
            </a:r>
            <a:r>
              <a:rPr lang="zh-CN" altLang="en-US" sz="2400" dirty="0" smtClean="0"/>
              <a:t> </a:t>
            </a:r>
            <a:r>
              <a:rPr lang="en-US" altLang="zh-CN" sz="2400" dirty="0" smtClean="0"/>
              <a:t>while</a:t>
            </a:r>
            <a:r>
              <a:rPr lang="zh-CN" altLang="en-US" sz="2400" dirty="0" smtClean="0"/>
              <a:t> </a:t>
            </a:r>
            <a:r>
              <a:rPr lang="en-US" altLang="zh-CN" sz="2400" dirty="0" smtClean="0"/>
              <a:t>50%</a:t>
            </a:r>
            <a:r>
              <a:rPr lang="zh-CN" altLang="en-US" sz="2400" dirty="0" smtClean="0"/>
              <a:t> </a:t>
            </a:r>
            <a:r>
              <a:rPr lang="en-US" altLang="zh-CN" sz="2400" dirty="0" smtClean="0"/>
              <a:t>probability</a:t>
            </a:r>
            <a:r>
              <a:rPr lang="zh-CN" altLang="en-US" sz="2400" dirty="0" smtClean="0"/>
              <a:t> </a:t>
            </a:r>
            <a:r>
              <a:rPr lang="en-US" altLang="zh-CN" sz="2400" dirty="0" smtClean="0"/>
              <a:t>to</a:t>
            </a:r>
            <a:r>
              <a:rPr lang="zh-CN" altLang="en-US" sz="2400" dirty="0" smtClean="0"/>
              <a:t> </a:t>
            </a:r>
            <a:r>
              <a:rPr lang="en-US" altLang="zh-CN" sz="2400" dirty="0" smtClean="0"/>
              <a:t>be</a:t>
            </a:r>
            <a:r>
              <a:rPr lang="zh-CN" altLang="en-US" sz="2400" dirty="0" smtClean="0"/>
              <a:t> </a:t>
            </a:r>
            <a:r>
              <a:rPr lang="en-US" altLang="zh-CN" sz="2400" dirty="0" smtClean="0"/>
              <a:t>smaller.</a:t>
            </a:r>
            <a:endParaRPr lang="zh-CN" altLang="en-US" sz="2400" dirty="0" smtClean="0"/>
          </a:p>
          <a:p>
            <a:endParaRPr lang="zh-CN" altLang="en-US" sz="2400" dirty="0" smtClean="0"/>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4</a:t>
            </a:r>
            <a:endParaRPr lang="zh-CN" altLang="en-US" dirty="0" smtClean="0"/>
          </a:p>
        </p:txBody>
      </p:sp>
      <p:sp>
        <p:nvSpPr>
          <p:cNvPr id="2" name="TextBox 1"/>
          <p:cNvSpPr txBox="1"/>
          <p:nvPr/>
        </p:nvSpPr>
        <p:spPr>
          <a:xfrm>
            <a:off x="1954306" y="1613647"/>
            <a:ext cx="7673788" cy="1869743"/>
          </a:xfrm>
          <a:prstGeom prst="rect">
            <a:avLst/>
          </a:prstGeom>
          <a:noFill/>
        </p:spPr>
        <p:txBody>
          <a:bodyPr wrap="square" rtlCol="0">
            <a:spAutoFit/>
          </a:bodyPr>
          <a:lstStyle/>
          <a:p>
            <a:pPr>
              <a:lnSpc>
                <a:spcPts val="1300"/>
              </a:lnSpc>
              <a:spcAft>
                <a:spcPts val="0"/>
              </a:spcAft>
            </a:pPr>
            <a:r>
              <a:rPr lang="en-US" altLang="zh-CN" sz="2000" dirty="0" smtClean="0">
                <a:solidFill>
                  <a:srgbClr val="620075"/>
                </a:solidFill>
                <a:effectLst/>
                <a:latin typeface="Courier" charset="0"/>
                <a:ea typeface="ＭＳ 明朝" charset="-128"/>
                <a:cs typeface="Courier" charset="0"/>
              </a:rPr>
              <a:t>#</a:t>
            </a:r>
            <a:r>
              <a:rPr lang="zh-CN" altLang="en-US" sz="2000" dirty="0" smtClean="0">
                <a:solidFill>
                  <a:srgbClr val="620075"/>
                </a:solidFill>
                <a:effectLst/>
                <a:latin typeface="Courier" charset="0"/>
                <a:ea typeface="ＭＳ 明朝" charset="-128"/>
                <a:cs typeface="Courier" charset="0"/>
              </a:rPr>
              <a:t> </a:t>
            </a:r>
            <a:r>
              <a:rPr lang="en-US" altLang="zh-CN" sz="2000" dirty="0" err="1" smtClean="0">
                <a:solidFill>
                  <a:srgbClr val="620075"/>
                </a:solidFill>
                <a:latin typeface="Courier" charset="0"/>
                <a:ea typeface="ＭＳ 明朝" charset="-128"/>
                <a:cs typeface="Courier" charset="0"/>
              </a:rPr>
              <a:t>getrandbits</a:t>
            </a:r>
            <a:r>
              <a:rPr lang="en-US" altLang="zh-CN" sz="2000" dirty="0" smtClean="0">
                <a:solidFill>
                  <a:srgbClr val="620075"/>
                </a:solidFill>
                <a:latin typeface="Courier" charset="0"/>
                <a:ea typeface="ＭＳ 明朝" charset="-128"/>
                <a:cs typeface="Courier" charset="0"/>
              </a:rPr>
              <a:t>(1)</a:t>
            </a:r>
            <a:r>
              <a:rPr lang="zh-CN" altLang="en-US" sz="2000" dirty="0" smtClean="0">
                <a:solidFill>
                  <a:srgbClr val="620075"/>
                </a:solidFill>
                <a:latin typeface="Courier" charset="0"/>
                <a:ea typeface="ＭＳ 明朝" charset="-128"/>
                <a:cs typeface="Courier" charset="0"/>
              </a:rPr>
              <a:t> </a:t>
            </a:r>
            <a:r>
              <a:rPr lang="en-US" altLang="zh-CN" sz="2000" dirty="0" smtClean="0">
                <a:solidFill>
                  <a:srgbClr val="620075"/>
                </a:solidFill>
                <a:latin typeface="Courier" charset="0"/>
                <a:ea typeface="ＭＳ 明朝" charset="-128"/>
                <a:cs typeface="Courier" charset="0"/>
              </a:rPr>
              <a:t>return</a:t>
            </a:r>
            <a:r>
              <a:rPr lang="zh-CN" altLang="en-US" sz="2000" dirty="0" smtClean="0">
                <a:solidFill>
                  <a:srgbClr val="620075"/>
                </a:solidFill>
                <a:latin typeface="Courier" charset="0"/>
                <a:ea typeface="ＭＳ 明朝" charset="-128"/>
                <a:cs typeface="Courier" charset="0"/>
              </a:rPr>
              <a:t> </a:t>
            </a:r>
            <a:r>
              <a:rPr lang="en-US" altLang="zh-CN" sz="2000" dirty="0" smtClean="0">
                <a:solidFill>
                  <a:srgbClr val="620075"/>
                </a:solidFill>
                <a:latin typeface="Courier" charset="0"/>
                <a:ea typeface="ＭＳ 明朝" charset="-128"/>
                <a:cs typeface="Courier" charset="0"/>
              </a:rPr>
              <a:t>False</a:t>
            </a:r>
            <a:r>
              <a:rPr lang="zh-CN" altLang="en-US" sz="2000" dirty="0" smtClean="0">
                <a:solidFill>
                  <a:srgbClr val="620075"/>
                </a:solidFill>
                <a:latin typeface="Courier" charset="0"/>
                <a:ea typeface="ＭＳ 明朝" charset="-128"/>
                <a:cs typeface="Courier" charset="0"/>
              </a:rPr>
              <a:t> </a:t>
            </a:r>
            <a:r>
              <a:rPr lang="en-US" altLang="zh-CN" sz="2000" dirty="0" smtClean="0">
                <a:solidFill>
                  <a:srgbClr val="620075"/>
                </a:solidFill>
                <a:latin typeface="Courier" charset="0"/>
                <a:ea typeface="ＭＳ 明朝" charset="-128"/>
                <a:cs typeface="Courier" charset="0"/>
              </a:rPr>
              <a:t>or</a:t>
            </a:r>
            <a:r>
              <a:rPr lang="zh-CN" altLang="en-US" sz="2000" dirty="0" smtClean="0">
                <a:solidFill>
                  <a:srgbClr val="620075"/>
                </a:solidFill>
                <a:latin typeface="Courier" charset="0"/>
                <a:ea typeface="ＭＳ 明朝" charset="-128"/>
                <a:cs typeface="Courier" charset="0"/>
              </a:rPr>
              <a:t> </a:t>
            </a:r>
            <a:r>
              <a:rPr lang="en-US" altLang="zh-CN" sz="2000" dirty="0" smtClean="0">
                <a:solidFill>
                  <a:srgbClr val="620075"/>
                </a:solidFill>
                <a:latin typeface="Courier" charset="0"/>
                <a:ea typeface="ＭＳ 明朝" charset="-128"/>
                <a:cs typeface="Courier" charset="0"/>
              </a:rPr>
              <a:t>True</a:t>
            </a:r>
            <a:r>
              <a:rPr lang="zh-CN" altLang="en-US" sz="2000" dirty="0" smtClean="0">
                <a:solidFill>
                  <a:srgbClr val="620075"/>
                </a:solidFill>
                <a:latin typeface="Courier" charset="0"/>
                <a:ea typeface="ＭＳ 明朝" charset="-128"/>
                <a:cs typeface="Courier" charset="0"/>
              </a:rPr>
              <a:t> </a:t>
            </a:r>
            <a:r>
              <a:rPr lang="en-US" altLang="zh-CN" sz="2000" dirty="0" smtClean="0">
                <a:solidFill>
                  <a:srgbClr val="620075"/>
                </a:solidFill>
                <a:latin typeface="Courier" charset="0"/>
                <a:ea typeface="ＭＳ 明朝" charset="-128"/>
                <a:cs typeface="Courier" charset="0"/>
              </a:rPr>
              <a:t>randomly</a:t>
            </a:r>
            <a:endParaRPr lang="zh-CN" altLang="en-US" sz="2000" dirty="0" smtClean="0">
              <a:solidFill>
                <a:srgbClr val="620075"/>
              </a:solidFill>
              <a:effectLst/>
              <a:latin typeface="Courier" charset="0"/>
              <a:ea typeface="ＭＳ 明朝" charset="-128"/>
              <a:cs typeface="Courier" charset="0"/>
            </a:endParaRPr>
          </a:p>
          <a:p>
            <a:pPr>
              <a:lnSpc>
                <a:spcPts val="1300"/>
              </a:lnSpc>
              <a:spcAft>
                <a:spcPts val="0"/>
              </a:spcAft>
            </a:pPr>
            <a:endParaRPr lang="zh-CN" altLang="en-US" sz="2000" dirty="0" smtClean="0">
              <a:solidFill>
                <a:srgbClr val="620075"/>
              </a:solidFill>
              <a:effectLst/>
              <a:latin typeface="Courier" charset="0"/>
              <a:ea typeface="ＭＳ 明朝" charset="-128"/>
              <a:cs typeface="Courier" charset="0"/>
            </a:endParaRPr>
          </a:p>
          <a:p>
            <a:pPr>
              <a:lnSpc>
                <a:spcPts val="1300"/>
              </a:lnSpc>
              <a:spcAft>
                <a:spcPts val="0"/>
              </a:spcAft>
            </a:pPr>
            <a:r>
              <a:rPr lang="en-US" sz="2000" dirty="0" smtClean="0">
                <a:solidFill>
                  <a:srgbClr val="620075"/>
                </a:solidFill>
                <a:effectLst/>
                <a:latin typeface="Courier" charset="0"/>
                <a:ea typeface="ＭＳ 明朝" charset="-128"/>
                <a:cs typeface="Courier" charset="0"/>
              </a:rPr>
              <a:t>if</a:t>
            </a:r>
            <a:r>
              <a:rPr lang="en-US" sz="2000" dirty="0" smtClean="0">
                <a:solidFill>
                  <a:srgbClr val="262626"/>
                </a:solidFill>
                <a:effectLst/>
                <a:latin typeface="Courier" charset="0"/>
                <a:ea typeface="ＭＳ 明朝" charset="-128"/>
                <a:cs typeface="Courier" charset="0"/>
              </a:rPr>
              <a:t> </a:t>
            </a:r>
            <a:r>
              <a:rPr lang="en-US" sz="2000" dirty="0" err="1" smtClean="0">
                <a:solidFill>
                  <a:srgbClr val="250099"/>
                </a:solidFill>
                <a:effectLst/>
                <a:latin typeface="Courier" charset="0"/>
                <a:ea typeface="ＭＳ 明朝" charset="-128"/>
                <a:cs typeface="Courier" charset="0"/>
              </a:rPr>
              <a:t>bool</a:t>
            </a:r>
            <a:r>
              <a:rPr lang="en-US" sz="2000" dirty="0" smtClean="0">
                <a:solidFill>
                  <a:srgbClr val="262626"/>
                </a:solidFill>
                <a:effectLst/>
                <a:latin typeface="Courier" charset="0"/>
                <a:ea typeface="ＭＳ 明朝" charset="-128"/>
                <a:cs typeface="Courier" charset="0"/>
              </a:rPr>
              <a:t>(</a:t>
            </a:r>
            <a:r>
              <a:rPr lang="en-US" sz="2000" dirty="0" err="1" smtClean="0">
                <a:effectLst/>
                <a:latin typeface="Courier" charset="0"/>
                <a:ea typeface="ＭＳ 明朝" charset="-128"/>
                <a:cs typeface="Courier" charset="0"/>
              </a:rPr>
              <a:t>random</a:t>
            </a:r>
            <a:r>
              <a:rPr lang="en-US" sz="2000" dirty="0" err="1" smtClean="0">
                <a:solidFill>
                  <a:srgbClr val="262626"/>
                </a:solidFill>
                <a:effectLst/>
                <a:latin typeface="Courier" charset="0"/>
                <a:ea typeface="ＭＳ 明朝" charset="-128"/>
                <a:cs typeface="Courier" charset="0"/>
              </a:rPr>
              <a:t>.</a:t>
            </a:r>
            <a:r>
              <a:rPr lang="en-US" sz="2000" dirty="0" err="1" smtClean="0">
                <a:effectLst/>
                <a:latin typeface="Courier" charset="0"/>
                <a:ea typeface="ＭＳ 明朝" charset="-128"/>
                <a:cs typeface="Courier" charset="0"/>
              </a:rPr>
              <a:t>getrandbits</a:t>
            </a:r>
            <a:r>
              <a:rPr lang="en-US" sz="2000" dirty="0" smtClean="0">
                <a:solidFill>
                  <a:srgbClr val="262626"/>
                </a:solidFill>
                <a:effectLst/>
                <a:latin typeface="Courier" charset="0"/>
                <a:ea typeface="ＭＳ 明朝" charset="-128"/>
                <a:cs typeface="Courier" charset="0"/>
              </a:rPr>
              <a:t>(</a:t>
            </a:r>
            <a:r>
              <a:rPr lang="en-US" sz="2000" dirty="0" smtClean="0">
                <a:solidFill>
                  <a:srgbClr val="135534"/>
                </a:solidFill>
                <a:effectLst/>
                <a:latin typeface="Courier" charset="0"/>
                <a:ea typeface="ＭＳ 明朝" charset="-128"/>
                <a:cs typeface="Courier" charset="0"/>
              </a:rPr>
              <a:t>1</a:t>
            </a:r>
            <a:r>
              <a:rPr lang="en-US" sz="2000" dirty="0" smtClean="0">
                <a:solidFill>
                  <a:srgbClr val="262626"/>
                </a:solidFill>
                <a:effectLst/>
                <a:latin typeface="Courier" charset="0"/>
                <a:ea typeface="ＭＳ 明朝" charset="-128"/>
                <a:cs typeface="Courier" charset="0"/>
              </a:rPr>
              <a:t>)):</a:t>
            </a:r>
            <a:endParaRPr lang="zh-CN" altLang="en-US" sz="20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2000" dirty="0" smtClean="0">
              <a:effectLst/>
              <a:latin typeface="Calibri" charset="0"/>
              <a:ea typeface="ＭＳ 明朝" charset="-128"/>
              <a:cs typeface="Times New Roman" charset="0"/>
            </a:endParaRPr>
          </a:p>
          <a:p>
            <a:pPr>
              <a:lnSpc>
                <a:spcPts val="1300"/>
              </a:lnSpc>
              <a:spcAft>
                <a:spcPts val="0"/>
              </a:spcAft>
            </a:pPr>
            <a:r>
              <a:rPr lang="en-US" sz="2000" dirty="0" smtClean="0">
                <a:solidFill>
                  <a:srgbClr val="262626"/>
                </a:solidFill>
                <a:effectLst/>
                <a:latin typeface="Courier" charset="0"/>
                <a:ea typeface="ＭＳ 明朝" charset="-128"/>
                <a:cs typeface="Courier" charset="0"/>
              </a:rPr>
              <a:t>    </a:t>
            </a:r>
            <a:r>
              <a:rPr lang="en-US" sz="2000" dirty="0" err="1" smtClean="0">
                <a:effectLst/>
                <a:latin typeface="Courier" charset="0"/>
                <a:ea typeface="ＭＳ 明朝" charset="-128"/>
                <a:cs typeface="Courier" charset="0"/>
              </a:rPr>
              <a:t>valuation_mu</a:t>
            </a:r>
            <a:r>
              <a:rPr lang="en-US" sz="2000" dirty="0" smtClean="0">
                <a:solidFill>
                  <a:srgbClr val="262626"/>
                </a:solidFill>
                <a:effectLst/>
                <a:latin typeface="Courier" charset="0"/>
                <a:ea typeface="ＭＳ 明朝" charset="-128"/>
                <a:cs typeface="Courier" charset="0"/>
              </a:rPr>
              <a:t> = </a:t>
            </a:r>
            <a:r>
              <a:rPr lang="en-US" sz="2000" dirty="0" err="1" smtClean="0">
                <a:effectLst/>
                <a:latin typeface="Courier" charset="0"/>
                <a:ea typeface="ＭＳ 明朝" charset="-128"/>
                <a:cs typeface="Courier" charset="0"/>
              </a:rPr>
              <a:t>random</a:t>
            </a:r>
            <a:r>
              <a:rPr lang="en-US" sz="2000" dirty="0" err="1" smtClean="0">
                <a:solidFill>
                  <a:srgbClr val="262626"/>
                </a:solidFill>
                <a:effectLst/>
                <a:latin typeface="Courier" charset="0"/>
                <a:ea typeface="ＭＳ 明朝" charset="-128"/>
                <a:cs typeface="Courier" charset="0"/>
              </a:rPr>
              <a:t>.</a:t>
            </a:r>
            <a:r>
              <a:rPr lang="en-US" sz="2000" dirty="0" err="1" smtClean="0">
                <a:effectLst/>
                <a:latin typeface="Courier" charset="0"/>
                <a:ea typeface="ＭＳ 明朝" charset="-128"/>
                <a:cs typeface="Courier" charset="0"/>
              </a:rPr>
              <a:t>uniform</a:t>
            </a:r>
            <a:r>
              <a:rPr lang="en-US" sz="2000" dirty="0" smtClean="0">
                <a:solidFill>
                  <a:srgbClr val="262626"/>
                </a:solidFill>
                <a:effectLst/>
                <a:latin typeface="Courier" charset="0"/>
                <a:ea typeface="ＭＳ 明朝" charset="-128"/>
                <a:cs typeface="Courier" charset="0"/>
              </a:rPr>
              <a:t>(</a:t>
            </a:r>
            <a:r>
              <a:rPr lang="en-US" altLang="zh-CN" sz="2000" dirty="0" err="1" smtClean="0">
                <a:effectLst/>
                <a:latin typeface="Courier" charset="0"/>
                <a:ea typeface="ＭＳ 明朝" charset="-128"/>
                <a:cs typeface="Courier" charset="0"/>
              </a:rPr>
              <a:t>Psc</a:t>
            </a:r>
            <a:r>
              <a:rPr lang="en-US" sz="2000" dirty="0" smtClean="0">
                <a:solidFill>
                  <a:srgbClr val="840C15"/>
                </a:solidFill>
                <a:effectLst/>
                <a:latin typeface="Courier" charset="0"/>
                <a:ea typeface="ＭＳ 明朝" charset="-128"/>
                <a:cs typeface="Courier" charset="0"/>
              </a:rPr>
              <a:t>/</a:t>
            </a:r>
            <a:r>
              <a:rPr lang="en-US" altLang="zh-CN" sz="2000" dirty="0" smtClean="0">
                <a:effectLst/>
                <a:latin typeface="Courier" charset="0"/>
                <a:ea typeface="ＭＳ 明朝" charset="-128"/>
                <a:cs typeface="Courier" charset="0"/>
              </a:rPr>
              <a:t>R</a:t>
            </a:r>
            <a:r>
              <a:rPr lang="en-US" sz="2000" dirty="0" smtClean="0">
                <a:solidFill>
                  <a:srgbClr val="262626"/>
                </a:solidFill>
                <a:effectLst/>
                <a:latin typeface="Courier" charset="0"/>
                <a:ea typeface="ＭＳ 明朝" charset="-128"/>
                <a:cs typeface="Courier" charset="0"/>
              </a:rPr>
              <a:t>, </a:t>
            </a:r>
            <a:r>
              <a:rPr lang="en-US" altLang="zh-CN" sz="2000" dirty="0" err="1" smtClean="0">
                <a:effectLst/>
                <a:latin typeface="Courier" charset="0"/>
                <a:ea typeface="ＭＳ 明朝" charset="-128"/>
                <a:cs typeface="Courier" charset="0"/>
              </a:rPr>
              <a:t>Psc</a:t>
            </a:r>
            <a:r>
              <a:rPr lang="en-US" sz="2000" dirty="0" smtClean="0">
                <a:solidFill>
                  <a:srgbClr val="262626"/>
                </a:solidFill>
                <a:effectLst/>
                <a:latin typeface="Courier" charset="0"/>
                <a:ea typeface="ＭＳ 明朝" charset="-128"/>
                <a:cs typeface="Courier" charset="0"/>
              </a:rPr>
              <a:t>)</a:t>
            </a:r>
            <a:endParaRPr lang="zh-CN" altLang="en-US" sz="20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2000" dirty="0" smtClean="0">
              <a:effectLst/>
              <a:latin typeface="Calibri" charset="0"/>
              <a:ea typeface="ＭＳ 明朝" charset="-128"/>
              <a:cs typeface="Times New Roman" charset="0"/>
            </a:endParaRPr>
          </a:p>
          <a:p>
            <a:pPr>
              <a:lnSpc>
                <a:spcPts val="1300"/>
              </a:lnSpc>
              <a:spcAft>
                <a:spcPts val="0"/>
              </a:spcAft>
            </a:pPr>
            <a:r>
              <a:rPr lang="en-US" sz="2000" dirty="0" smtClean="0">
                <a:solidFill>
                  <a:srgbClr val="620075"/>
                </a:solidFill>
                <a:effectLst/>
                <a:latin typeface="Courier" charset="0"/>
                <a:ea typeface="ＭＳ 明朝" charset="-128"/>
                <a:cs typeface="Courier" charset="0"/>
              </a:rPr>
              <a:t>else</a:t>
            </a:r>
            <a:r>
              <a:rPr lang="en-US" sz="2000" dirty="0" smtClean="0">
                <a:solidFill>
                  <a:srgbClr val="262626"/>
                </a:solidFill>
                <a:effectLst/>
                <a:latin typeface="Courier" charset="0"/>
                <a:ea typeface="ＭＳ 明朝" charset="-128"/>
                <a:cs typeface="Courier" charset="0"/>
              </a:rPr>
              <a:t>:</a:t>
            </a:r>
            <a:endParaRPr lang="zh-CN" altLang="en-US" sz="20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2000" dirty="0" smtClean="0">
              <a:effectLst/>
              <a:latin typeface="Calibri" charset="0"/>
              <a:ea typeface="ＭＳ 明朝" charset="-128"/>
              <a:cs typeface="Times New Roman" charset="0"/>
            </a:endParaRPr>
          </a:p>
          <a:p>
            <a:pPr>
              <a:lnSpc>
                <a:spcPts val="1300"/>
              </a:lnSpc>
              <a:spcAft>
                <a:spcPts val="0"/>
              </a:spcAft>
            </a:pPr>
            <a:r>
              <a:rPr lang="en-US" sz="2000" dirty="0" smtClean="0">
                <a:solidFill>
                  <a:srgbClr val="262626"/>
                </a:solidFill>
                <a:effectLst/>
                <a:latin typeface="Courier" charset="0"/>
                <a:ea typeface="ＭＳ 明朝" charset="-128"/>
                <a:cs typeface="Courier" charset="0"/>
              </a:rPr>
              <a:t>    </a:t>
            </a:r>
            <a:r>
              <a:rPr lang="en-US" sz="2000" dirty="0" err="1" smtClean="0">
                <a:effectLst/>
                <a:latin typeface="Courier" charset="0"/>
                <a:ea typeface="ＭＳ 明朝" charset="-128"/>
                <a:cs typeface="Courier" charset="0"/>
              </a:rPr>
              <a:t>valuation_mu</a:t>
            </a:r>
            <a:r>
              <a:rPr lang="en-US" sz="2000" dirty="0" smtClean="0">
                <a:solidFill>
                  <a:srgbClr val="262626"/>
                </a:solidFill>
                <a:effectLst/>
                <a:latin typeface="Courier" charset="0"/>
                <a:ea typeface="ＭＳ 明朝" charset="-128"/>
                <a:cs typeface="Courier" charset="0"/>
              </a:rPr>
              <a:t> = </a:t>
            </a:r>
            <a:r>
              <a:rPr lang="en-US" sz="2000" dirty="0" err="1" smtClean="0">
                <a:effectLst/>
                <a:latin typeface="Courier" charset="0"/>
                <a:ea typeface="ＭＳ 明朝" charset="-128"/>
                <a:cs typeface="Courier" charset="0"/>
              </a:rPr>
              <a:t>random</a:t>
            </a:r>
            <a:r>
              <a:rPr lang="en-US" sz="2000" dirty="0" err="1" smtClean="0">
                <a:solidFill>
                  <a:srgbClr val="262626"/>
                </a:solidFill>
                <a:effectLst/>
                <a:latin typeface="Courier" charset="0"/>
                <a:ea typeface="ＭＳ 明朝" charset="-128"/>
                <a:cs typeface="Courier" charset="0"/>
              </a:rPr>
              <a:t>.</a:t>
            </a:r>
            <a:r>
              <a:rPr lang="en-US" sz="2000" dirty="0" err="1" smtClean="0">
                <a:effectLst/>
                <a:latin typeface="Courier" charset="0"/>
                <a:ea typeface="ＭＳ 明朝" charset="-128"/>
                <a:cs typeface="Courier" charset="0"/>
              </a:rPr>
              <a:t>uniform</a:t>
            </a:r>
            <a:r>
              <a:rPr lang="en-US" sz="2000" dirty="0" smtClean="0">
                <a:solidFill>
                  <a:srgbClr val="262626"/>
                </a:solidFill>
                <a:effectLst/>
                <a:latin typeface="Courier" charset="0"/>
                <a:ea typeface="ＭＳ 明朝" charset="-128"/>
                <a:cs typeface="Courier" charset="0"/>
              </a:rPr>
              <a:t>(</a:t>
            </a:r>
            <a:r>
              <a:rPr lang="en-US" altLang="zh-CN" sz="2000" dirty="0" err="1" smtClean="0">
                <a:effectLst/>
                <a:latin typeface="Courier" charset="0"/>
                <a:ea typeface="ＭＳ 明朝" charset="-128"/>
                <a:cs typeface="Courier" charset="0"/>
              </a:rPr>
              <a:t>Psc</a:t>
            </a:r>
            <a:r>
              <a:rPr lang="en-US" sz="2000" dirty="0" smtClean="0">
                <a:solidFill>
                  <a:srgbClr val="262626"/>
                </a:solidFill>
                <a:effectLst/>
                <a:latin typeface="Courier" charset="0"/>
                <a:ea typeface="ＭＳ 明朝" charset="-128"/>
                <a:cs typeface="Courier" charset="0"/>
              </a:rPr>
              <a:t>, </a:t>
            </a:r>
            <a:r>
              <a:rPr lang="en-US" altLang="zh-CN" sz="2000" dirty="0" err="1" smtClean="0">
                <a:effectLst/>
                <a:latin typeface="Courier" charset="0"/>
                <a:ea typeface="ＭＳ 明朝" charset="-128"/>
                <a:cs typeface="Courier" charset="0"/>
              </a:rPr>
              <a:t>Psc</a:t>
            </a:r>
            <a:r>
              <a:rPr lang="en-US" sz="2000" dirty="0" smtClean="0">
                <a:solidFill>
                  <a:srgbClr val="840C15"/>
                </a:solidFill>
                <a:effectLst/>
                <a:latin typeface="Courier" charset="0"/>
                <a:ea typeface="ＭＳ 明朝" charset="-128"/>
                <a:cs typeface="Courier" charset="0"/>
              </a:rPr>
              <a:t>*</a:t>
            </a:r>
            <a:r>
              <a:rPr lang="en-US" altLang="zh-CN" sz="2000" dirty="0" smtClean="0">
                <a:effectLst/>
                <a:latin typeface="Courier" charset="0"/>
                <a:ea typeface="ＭＳ 明朝" charset="-128"/>
                <a:cs typeface="Courier" charset="0"/>
              </a:rPr>
              <a:t>R</a:t>
            </a:r>
            <a:r>
              <a:rPr lang="en-US" sz="2000" dirty="0" smtClean="0">
                <a:solidFill>
                  <a:srgbClr val="262626"/>
                </a:solidFill>
                <a:effectLst/>
                <a:latin typeface="Courier" charset="0"/>
                <a:ea typeface="ＭＳ 明朝" charset="-128"/>
                <a:cs typeface="Courier" charset="0"/>
              </a:rPr>
              <a:t>)</a:t>
            </a:r>
            <a:endParaRPr lang="en-US" sz="2000" dirty="0" smtClean="0">
              <a:effectLst/>
              <a:latin typeface="Calibri" charset="0"/>
              <a:ea typeface="ＭＳ 明朝" charset="-128"/>
              <a:cs typeface="Times New Roman" charset="0"/>
            </a:endParaRPr>
          </a:p>
          <a:p>
            <a:endParaRPr lang="en-US" dirty="0"/>
          </a:p>
        </p:txBody>
      </p:sp>
    </p:spTree>
    <p:extLst>
      <p:ext uri="{BB962C8B-B14F-4D97-AF65-F5344CB8AC3E}">
        <p14:creationId xmlns:p14="http://schemas.microsoft.com/office/powerpoint/2010/main" val="1161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Generating</a:t>
            </a:r>
            <a:r>
              <a:rPr lang="zh-CN" altLang="en-US" sz="2800" dirty="0" smtClean="0"/>
              <a:t> </a:t>
            </a:r>
            <a:r>
              <a:rPr lang="en-US" altLang="zh-CN" sz="2800" dirty="0" smtClean="0"/>
              <a:t>in</a:t>
            </a:r>
            <a:r>
              <a:rPr lang="zh-CN" altLang="en-US" sz="2800" dirty="0" smtClean="0"/>
              <a:t> </a:t>
            </a:r>
            <a:r>
              <a:rPr lang="en-US" altLang="zh-CN" sz="2800" dirty="0" err="1" smtClean="0"/>
              <a:t>Bancor</a:t>
            </a:r>
            <a:r>
              <a:rPr lang="en-US" sz="2800" dirty="0" smtClean="0"/>
              <a:t>:</a:t>
            </a:r>
          </a:p>
          <a:p>
            <a:pPr algn="l"/>
            <a:endParaRPr lang="en-US" sz="2800" dirty="0"/>
          </a:p>
        </p:txBody>
      </p:sp>
      <p:sp>
        <p:nvSpPr>
          <p:cNvPr id="4" name="TextBox 3"/>
          <p:cNvSpPr txBox="1"/>
          <p:nvPr/>
        </p:nvSpPr>
        <p:spPr>
          <a:xfrm>
            <a:off x="1219201" y="1093700"/>
            <a:ext cx="9520517" cy="1107996"/>
          </a:xfrm>
          <a:prstGeom prst="rect">
            <a:avLst/>
          </a:prstGeom>
          <a:noFill/>
        </p:spPr>
        <p:txBody>
          <a:bodyPr wrap="square" rtlCol="0">
            <a:spAutoFit/>
          </a:bodyPr>
          <a:lstStyle/>
          <a:p>
            <a:r>
              <a:rPr lang="en-US" sz="2400"/>
              <a:t>After customers making their valuations of smart token, they will launch transaction orders with several stipulations</a:t>
            </a:r>
            <a:r>
              <a:rPr lang="en-US" sz="2400" smtClean="0"/>
              <a:t>:</a:t>
            </a:r>
            <a:endParaRPr lang="en-US" dirty="0"/>
          </a:p>
          <a:p>
            <a:endParaRPr lang="en-US"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smtClean="0"/>
              <a:t>5</a:t>
            </a:r>
            <a:endParaRPr lang="zh-CN" altLang="en-US" dirty="0" smtClean="0"/>
          </a:p>
        </p:txBody>
      </p:sp>
      <p:sp>
        <p:nvSpPr>
          <p:cNvPr id="6" name="TextBox 5"/>
          <p:cNvSpPr txBox="1"/>
          <p:nvPr/>
        </p:nvSpPr>
        <p:spPr>
          <a:xfrm>
            <a:off x="1470212" y="1914823"/>
            <a:ext cx="9771529" cy="5447645"/>
          </a:xfrm>
          <a:prstGeom prst="rect">
            <a:avLst/>
          </a:prstGeom>
          <a:noFill/>
        </p:spPr>
        <p:txBody>
          <a:bodyPr wrap="square" rtlCol="0">
            <a:spAutoFit/>
          </a:bodyPr>
          <a:lstStyle/>
          <a:p>
            <a:r>
              <a:rPr lang="en-US" sz="2400" dirty="0"/>
              <a:t>1. </a:t>
            </a:r>
            <a:r>
              <a:rPr lang="en-US" altLang="zh-CN" sz="2400" dirty="0" smtClean="0"/>
              <a:t>If</a:t>
            </a:r>
            <a:r>
              <a:rPr lang="zh-CN" altLang="en-US" sz="2400" dirty="0" smtClean="0"/>
              <a:t> </a:t>
            </a:r>
            <a:r>
              <a:rPr lang="en-US" sz="2400" dirty="0" smtClean="0"/>
              <a:t>valuation </a:t>
            </a:r>
            <a:r>
              <a:rPr lang="en-US" altLang="zh-CN" sz="2400" dirty="0" smtClean="0"/>
              <a:t>&gt;</a:t>
            </a:r>
            <a:r>
              <a:rPr lang="zh-CN" altLang="en-US" sz="2400" dirty="0" smtClean="0"/>
              <a:t> </a:t>
            </a:r>
            <a:r>
              <a:rPr lang="en-US" sz="2400" b="1" dirty="0" err="1" smtClean="0"/>
              <a:t>Psc</a:t>
            </a:r>
            <a:r>
              <a:rPr lang="en-US" sz="2400" b="1" dirty="0"/>
              <a:t>, </a:t>
            </a:r>
            <a:r>
              <a:rPr lang="en-US" sz="2400" dirty="0"/>
              <a:t>customers will launch transaction orders to buy the smart token; </a:t>
            </a:r>
            <a:r>
              <a:rPr lang="en-US" sz="2400" dirty="0" smtClean="0"/>
              <a:t>otherwise</a:t>
            </a:r>
            <a:r>
              <a:rPr lang="zh-CN" altLang="en-US" sz="2400" dirty="0" smtClean="0"/>
              <a:t> </a:t>
            </a:r>
            <a:r>
              <a:rPr lang="en-US" altLang="zh-CN" sz="2400" dirty="0" smtClean="0"/>
              <a:t>when</a:t>
            </a:r>
            <a:r>
              <a:rPr lang="zh-CN" altLang="en-US" sz="2400" dirty="0" smtClean="0"/>
              <a:t> </a:t>
            </a:r>
            <a:r>
              <a:rPr lang="en-US" altLang="zh-CN" sz="2400" dirty="0" smtClean="0"/>
              <a:t>valuation</a:t>
            </a:r>
            <a:r>
              <a:rPr lang="zh-CN" altLang="en-US" sz="2400" dirty="0" smtClean="0"/>
              <a:t> </a:t>
            </a:r>
            <a:r>
              <a:rPr lang="en-US" altLang="zh-CN" sz="2400" dirty="0" smtClean="0"/>
              <a:t>&lt;</a:t>
            </a:r>
            <a:r>
              <a:rPr lang="en-US" sz="2400" b="1" dirty="0" smtClean="0"/>
              <a:t> </a:t>
            </a:r>
            <a:r>
              <a:rPr lang="en-US" sz="2400" b="1" dirty="0" err="1" smtClean="0"/>
              <a:t>Psc</a:t>
            </a:r>
            <a:r>
              <a:rPr lang="zh-CN" altLang="en-US" sz="2400" dirty="0" smtClean="0"/>
              <a:t> </a:t>
            </a:r>
            <a:r>
              <a:rPr lang="en-US" sz="2400" dirty="0" smtClean="0"/>
              <a:t>, </a:t>
            </a:r>
            <a:r>
              <a:rPr lang="en-US" sz="2400" dirty="0"/>
              <a:t>sell orders will be generated.</a:t>
            </a:r>
          </a:p>
          <a:p>
            <a:endParaRPr lang="zh-CN" altLang="en-US" sz="2400" dirty="0"/>
          </a:p>
          <a:p>
            <a:r>
              <a:rPr lang="en-US" altLang="zh-CN" sz="2400" dirty="0" smtClean="0"/>
              <a:t>2.</a:t>
            </a:r>
            <a:r>
              <a:rPr lang="zh-CN" altLang="en-US" sz="2400" dirty="0" smtClean="0"/>
              <a:t> </a:t>
            </a:r>
            <a:r>
              <a:rPr lang="en-US" sz="2400" dirty="0"/>
              <a:t>If </a:t>
            </a:r>
            <a:r>
              <a:rPr lang="en-US" altLang="zh-CN" sz="2400" dirty="0" smtClean="0"/>
              <a:t>no</a:t>
            </a:r>
            <a:r>
              <a:rPr lang="en-US" sz="2400" dirty="0" smtClean="0"/>
              <a:t> </a:t>
            </a:r>
            <a:r>
              <a:rPr lang="en-US" sz="2400" dirty="0"/>
              <a:t>reserve tokens in hand, </a:t>
            </a:r>
            <a:r>
              <a:rPr lang="en-US" altLang="zh-CN" sz="2400" dirty="0" smtClean="0"/>
              <a:t>customer</a:t>
            </a:r>
            <a:r>
              <a:rPr lang="en-US" sz="2400" dirty="0" smtClean="0"/>
              <a:t> </a:t>
            </a:r>
            <a:r>
              <a:rPr lang="en-US" sz="2400" dirty="0"/>
              <a:t>will not launch orders to buy smart token, though their valuations might be higher than </a:t>
            </a:r>
            <a:r>
              <a:rPr lang="en-US" sz="2400" b="1" dirty="0" err="1" smtClean="0"/>
              <a:t>Psc</a:t>
            </a:r>
            <a:r>
              <a:rPr lang="en-US" altLang="zh-CN" sz="2400" b="1" dirty="0" smtClean="0"/>
              <a:t>.</a:t>
            </a:r>
            <a:r>
              <a:rPr lang="zh-CN" altLang="en-US" sz="2400" b="1" dirty="0" smtClean="0"/>
              <a:t> </a:t>
            </a:r>
            <a:r>
              <a:rPr lang="en-US" altLang="zh-CN" sz="2400" dirty="0" smtClean="0"/>
              <a:t>Ditto</a:t>
            </a:r>
            <a:r>
              <a:rPr lang="zh-CN" altLang="en-US" sz="2400" dirty="0" smtClean="0"/>
              <a:t> </a:t>
            </a:r>
            <a:r>
              <a:rPr lang="en-US" altLang="zh-CN" sz="2400" dirty="0" smtClean="0"/>
              <a:t>for</a:t>
            </a:r>
            <a:r>
              <a:rPr lang="zh-CN" altLang="en-US" sz="2400" dirty="0" smtClean="0"/>
              <a:t> </a:t>
            </a:r>
            <a:r>
              <a:rPr lang="en-US" altLang="zh-CN" sz="2400" dirty="0" smtClean="0"/>
              <a:t>sell</a:t>
            </a:r>
            <a:r>
              <a:rPr lang="zh-CN" altLang="en-US" sz="2400" dirty="0" smtClean="0"/>
              <a:t> </a:t>
            </a:r>
            <a:r>
              <a:rPr lang="en-US" altLang="zh-CN" sz="2400" dirty="0" smtClean="0"/>
              <a:t>orders.</a:t>
            </a:r>
            <a:endParaRPr lang="zh-CN" altLang="en-US" sz="2400" dirty="0" smtClean="0"/>
          </a:p>
          <a:p>
            <a:endParaRPr lang="zh-CN" altLang="en-US" sz="2400" dirty="0" smtClean="0"/>
          </a:p>
          <a:p>
            <a:r>
              <a:rPr lang="en-US" sz="2400" dirty="0" smtClean="0"/>
              <a:t>3</a:t>
            </a:r>
            <a:r>
              <a:rPr lang="en-US" sz="2400" dirty="0"/>
              <a:t>. Customers </a:t>
            </a:r>
            <a:r>
              <a:rPr lang="en-US" sz="2400" dirty="0" smtClean="0"/>
              <a:t>make </a:t>
            </a:r>
            <a:r>
              <a:rPr lang="en-US" sz="2400" dirty="0"/>
              <a:t>valuations and launch orders in every time slot; while in one time slot, </a:t>
            </a:r>
            <a:r>
              <a:rPr lang="en-US" altLang="zh-CN" sz="2400" dirty="0" smtClean="0"/>
              <a:t>one</a:t>
            </a:r>
            <a:r>
              <a:rPr lang="zh-CN" altLang="en-US" sz="2400" dirty="0" smtClean="0"/>
              <a:t> </a:t>
            </a:r>
            <a:r>
              <a:rPr lang="en-US" sz="2400" dirty="0" smtClean="0"/>
              <a:t>customer </a:t>
            </a:r>
            <a:r>
              <a:rPr lang="en-US" sz="2400" dirty="0"/>
              <a:t>can </a:t>
            </a:r>
            <a:r>
              <a:rPr lang="en-US" sz="2400" dirty="0" smtClean="0"/>
              <a:t>only</a:t>
            </a:r>
            <a:r>
              <a:rPr lang="zh-CN" altLang="en-US" sz="2400" dirty="0" smtClean="0"/>
              <a:t> </a:t>
            </a:r>
            <a:r>
              <a:rPr lang="en-US" altLang="zh-CN" sz="2400" dirty="0" smtClean="0"/>
              <a:t>try</a:t>
            </a:r>
            <a:r>
              <a:rPr lang="zh-CN" altLang="en-US" sz="2400" dirty="0" smtClean="0"/>
              <a:t> </a:t>
            </a:r>
            <a:r>
              <a:rPr lang="en-US" altLang="zh-CN" sz="2400" dirty="0" smtClean="0"/>
              <a:t>to</a:t>
            </a:r>
            <a:r>
              <a:rPr lang="en-US" sz="2400" dirty="0" smtClean="0"/>
              <a:t> </a:t>
            </a:r>
            <a:r>
              <a:rPr lang="en-US" sz="2400" dirty="0"/>
              <a:t>generate one </a:t>
            </a:r>
            <a:r>
              <a:rPr lang="en-US" sz="2400" dirty="0" smtClean="0"/>
              <a:t>order</a:t>
            </a:r>
            <a:r>
              <a:rPr lang="en-US" altLang="zh-CN" sz="2400" dirty="0" smtClean="0"/>
              <a:t>.</a:t>
            </a:r>
            <a:endParaRPr lang="zh-CN" altLang="en-US" sz="2400" dirty="0" smtClean="0"/>
          </a:p>
          <a:p>
            <a:r>
              <a:rPr lang="zh-CN" altLang="en-US" sz="2400" dirty="0" smtClean="0"/>
              <a:t>        </a:t>
            </a:r>
            <a:r>
              <a:rPr lang="en-US" altLang="zh-CN" sz="2400" dirty="0" smtClean="0"/>
              <a:t>--</a:t>
            </a:r>
            <a:r>
              <a:rPr lang="zh-CN" altLang="en-US" sz="2400" dirty="0" smtClean="0"/>
              <a:t> </a:t>
            </a:r>
            <a:r>
              <a:rPr lang="en-US" sz="2400" dirty="0" smtClean="0"/>
              <a:t>1000 </a:t>
            </a:r>
            <a:r>
              <a:rPr lang="en-US" sz="2400" dirty="0"/>
              <a:t>time slots, totally </a:t>
            </a:r>
            <a:r>
              <a:rPr lang="en-US" sz="2400" b="1" dirty="0"/>
              <a:t>&lt;=1000N</a:t>
            </a:r>
            <a:r>
              <a:rPr lang="en-US" sz="2400" dirty="0"/>
              <a:t> transaction orders will be made</a:t>
            </a:r>
            <a:r>
              <a:rPr lang="en-US" sz="2400" dirty="0" smtClean="0">
                <a:effectLst/>
              </a:rPr>
              <a:t> </a:t>
            </a:r>
            <a:endParaRPr lang="zh-CN" altLang="en-US" sz="2400" dirty="0" smtClean="0">
              <a:effectLst/>
            </a:endParaRPr>
          </a:p>
          <a:p>
            <a:endParaRPr lang="zh-CN" altLang="en-US" sz="2400" dirty="0"/>
          </a:p>
          <a:p>
            <a:r>
              <a:rPr lang="en-US" sz="2400" dirty="0"/>
              <a:t>4. Customer uses all of their reserve tokens or smart tokens to buy or to sell if they have money in hand.</a:t>
            </a:r>
          </a:p>
          <a:p>
            <a:endParaRPr lang="zh-CN" altLang="en-US" sz="2400" dirty="0"/>
          </a:p>
          <a:p>
            <a:endParaRPr lang="en-US" dirty="0" smtClean="0"/>
          </a:p>
          <a:p>
            <a:endParaRPr lang="en-US" dirty="0"/>
          </a:p>
        </p:txBody>
      </p:sp>
    </p:spTree>
    <p:extLst>
      <p:ext uri="{BB962C8B-B14F-4D97-AF65-F5344CB8AC3E}">
        <p14:creationId xmlns:p14="http://schemas.microsoft.com/office/powerpoint/2010/main" val="356684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715403"/>
            <a:ext cx="9144000" cy="629303"/>
          </a:xfrm>
        </p:spPr>
        <p:txBody>
          <a:bodyPr>
            <a:normAutofit/>
          </a:bodyPr>
          <a:lstStyle/>
          <a:p>
            <a:pPr algn="l"/>
            <a:r>
              <a:rPr lang="en-US" altLang="zh-CN" sz="2800" dirty="0" smtClean="0"/>
              <a:t>Code</a:t>
            </a:r>
            <a:r>
              <a:rPr lang="zh-CN" altLang="en-US" sz="2800" dirty="0" smtClean="0"/>
              <a:t> </a:t>
            </a:r>
            <a:r>
              <a:rPr lang="en-US" altLang="zh-CN" sz="2800" dirty="0" smtClean="0"/>
              <a:t>about</a:t>
            </a:r>
            <a:r>
              <a:rPr lang="zh-CN" altLang="en-US" sz="2800" dirty="0" smtClean="0"/>
              <a:t> </a:t>
            </a:r>
            <a:r>
              <a:rPr lang="en-US" altLang="zh-CN" sz="2800" dirty="0" smtClean="0"/>
              <a:t>Transaction</a:t>
            </a:r>
            <a:r>
              <a:rPr lang="zh-CN" altLang="en-US" sz="2800" dirty="0" smtClean="0"/>
              <a:t> </a:t>
            </a:r>
            <a:r>
              <a:rPr lang="en-US" altLang="zh-CN" sz="2800" dirty="0" smtClean="0"/>
              <a:t>Generation</a:t>
            </a:r>
            <a:r>
              <a:rPr lang="en-US" sz="2800" dirty="0" smtClean="0"/>
              <a:t>:</a:t>
            </a:r>
          </a:p>
          <a:p>
            <a:pPr algn="l"/>
            <a:endParaRPr lang="en-US" sz="2800" dirty="0"/>
          </a:p>
        </p:txBody>
      </p:sp>
      <p:sp>
        <p:nvSpPr>
          <p:cNvPr id="4" name="TextBox 3"/>
          <p:cNvSpPr txBox="1"/>
          <p:nvPr/>
        </p:nvSpPr>
        <p:spPr>
          <a:xfrm>
            <a:off x="1219200" y="4493629"/>
            <a:ext cx="10524564" cy="1477328"/>
          </a:xfrm>
          <a:prstGeom prst="rect">
            <a:avLst/>
          </a:prstGeom>
          <a:noFill/>
        </p:spPr>
        <p:txBody>
          <a:bodyPr wrap="square" rtlCol="0">
            <a:spAutoFit/>
          </a:bodyPr>
          <a:lstStyle/>
          <a:p>
            <a:r>
              <a:rPr lang="en-US" sz="2400"/>
              <a:t>After customers generating their transaction orders by valuations and money they hold, they wait to see whether their transactions could be handled by market.</a:t>
            </a:r>
          </a:p>
          <a:p>
            <a:endParaRPr lang="zh-CN" altLang="en-US" sz="2400" dirty="0" smtClean="0"/>
          </a:p>
          <a:p>
            <a:endParaRPr lang="en-US" dirty="0"/>
          </a:p>
        </p:txBody>
      </p:sp>
      <p:sp>
        <p:nvSpPr>
          <p:cNvPr id="5" name="TextBox 4"/>
          <p:cNvSpPr txBox="1"/>
          <p:nvPr/>
        </p:nvSpPr>
        <p:spPr>
          <a:xfrm>
            <a:off x="10739718" y="6113929"/>
            <a:ext cx="1004047" cy="369332"/>
          </a:xfrm>
          <a:prstGeom prst="rect">
            <a:avLst/>
          </a:prstGeom>
          <a:noFill/>
        </p:spPr>
        <p:txBody>
          <a:bodyPr wrap="square" rtlCol="0">
            <a:spAutoFit/>
          </a:bodyPr>
          <a:lstStyle/>
          <a:p>
            <a:r>
              <a:rPr lang="en-US" altLang="zh-CN" dirty="0" smtClean="0"/>
              <a:t>6</a:t>
            </a:r>
            <a:endParaRPr lang="zh-CN" altLang="en-US" dirty="0" smtClean="0"/>
          </a:p>
        </p:txBody>
      </p:sp>
      <p:sp>
        <p:nvSpPr>
          <p:cNvPr id="2" name="TextBox 1"/>
          <p:cNvSpPr txBox="1"/>
          <p:nvPr/>
        </p:nvSpPr>
        <p:spPr>
          <a:xfrm>
            <a:off x="1416425" y="1344706"/>
            <a:ext cx="10596282" cy="3005951"/>
          </a:xfrm>
          <a:prstGeom prst="rect">
            <a:avLst/>
          </a:prstGeom>
          <a:noFill/>
        </p:spPr>
        <p:txBody>
          <a:bodyPr wrap="square" rtlCol="0">
            <a:spAutoFit/>
          </a:bodyPr>
          <a:lstStyle/>
          <a:p>
            <a:pPr>
              <a:lnSpc>
                <a:spcPts val="1300"/>
              </a:lnSpc>
              <a:spcAft>
                <a:spcPts val="0"/>
              </a:spcAft>
            </a:pPr>
            <a:r>
              <a:rPr lang="en-US" sz="1600" dirty="0" smtClean="0">
                <a:solidFill>
                  <a:srgbClr val="984203"/>
                </a:solidFill>
                <a:effectLst/>
                <a:latin typeface="Courier" charset="0"/>
                <a:ea typeface="ＭＳ 明朝" charset="-128"/>
                <a:cs typeface="Courier" charset="0"/>
              </a:rPr>
              <a:t># self represents a customer (customer class). we name him/her as XXX </a:t>
            </a:r>
            <a:endParaRPr lang="zh-CN" altLang="en-US" sz="1600" dirty="0" smtClean="0">
              <a:solidFill>
                <a:srgbClr val="984203"/>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620075"/>
                </a:solidFill>
                <a:effectLst/>
                <a:latin typeface="Courier" charset="0"/>
                <a:ea typeface="ＭＳ 明朝" charset="-128"/>
                <a:cs typeface="Courier" charset="0"/>
              </a:rPr>
              <a:t>if</a:t>
            </a:r>
            <a:r>
              <a:rPr lang="en-US" sz="1600" dirty="0" smtClean="0">
                <a:solidFill>
                  <a:srgbClr val="262626"/>
                </a:solidFill>
                <a:effectLst/>
                <a:latin typeface="Courier" charset="0"/>
                <a:ea typeface="ＭＳ 明朝" charset="-128"/>
                <a:cs typeface="Courier" charset="0"/>
              </a:rPr>
              <a:t> </a:t>
            </a:r>
            <a:r>
              <a:rPr lang="en-US" sz="1600" dirty="0" err="1" smtClean="0">
                <a:solidFill>
                  <a:srgbClr val="074099"/>
                </a:solidFill>
                <a:effectLst/>
                <a:latin typeface="Courier" charset="0"/>
                <a:ea typeface="ＭＳ 明朝" charset="-128"/>
                <a:cs typeface="Courier" charset="0"/>
              </a:rPr>
              <a:t>self</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_valuation</a:t>
            </a:r>
            <a:r>
              <a:rPr lang="en-US" sz="1600" dirty="0" smtClean="0">
                <a:solidFill>
                  <a:srgbClr val="262626"/>
                </a:solidFill>
                <a:effectLst/>
                <a:latin typeface="Courier" charset="0"/>
                <a:ea typeface="ＭＳ 明朝" charset="-128"/>
                <a:cs typeface="Courier" charset="0"/>
              </a:rPr>
              <a:t> </a:t>
            </a:r>
            <a:r>
              <a:rPr lang="en-US" sz="1600" dirty="0" smtClean="0">
                <a:solidFill>
                  <a:srgbClr val="840C15"/>
                </a:solidFill>
                <a:effectLst/>
                <a:latin typeface="Courier" charset="0"/>
                <a:ea typeface="ＭＳ 明朝" charset="-128"/>
                <a:cs typeface="Courier" charset="0"/>
              </a:rPr>
              <a:t>&gt;</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market</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getCurrentPrice</a:t>
            </a:r>
            <a:r>
              <a:rPr lang="en-US" sz="1600" dirty="0" smtClean="0">
                <a:solidFill>
                  <a:srgbClr val="262626"/>
                </a:solidFill>
                <a:effectLst/>
                <a:latin typeface="Courier" charset="0"/>
                <a:ea typeface="ＭＳ 明朝" charset="-128"/>
                <a:cs typeface="Courier" charset="0"/>
              </a:rPr>
              <a:t>() </a:t>
            </a:r>
            <a:r>
              <a:rPr lang="en-US" sz="1600" dirty="0" smtClean="0">
                <a:solidFill>
                  <a:srgbClr val="620075"/>
                </a:solidFill>
                <a:effectLst/>
                <a:latin typeface="Courier" charset="0"/>
                <a:ea typeface="ＭＳ 明朝" charset="-128"/>
                <a:cs typeface="Courier" charset="0"/>
              </a:rPr>
              <a:t>and</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reserveBalance</a:t>
            </a:r>
            <a:r>
              <a:rPr lang="en-US" sz="1600" dirty="0" smtClean="0">
                <a:solidFill>
                  <a:srgbClr val="262626"/>
                </a:solidFill>
                <a:effectLst/>
                <a:latin typeface="Courier" charset="0"/>
                <a:ea typeface="ＭＳ 明朝" charset="-128"/>
                <a:cs typeface="Courier" charset="0"/>
              </a:rPr>
              <a:t> </a:t>
            </a:r>
            <a:r>
              <a:rPr lang="en-US" sz="1600" dirty="0" smtClean="0">
                <a:solidFill>
                  <a:srgbClr val="840C15"/>
                </a:solidFill>
                <a:effectLst/>
                <a:latin typeface="Courier" charset="0"/>
                <a:ea typeface="ＭＳ 明朝" charset="-128"/>
                <a:cs typeface="Courier" charset="0"/>
              </a:rPr>
              <a:t>&gt;</a:t>
            </a:r>
            <a:r>
              <a:rPr lang="en-US" sz="1600" dirty="0" smtClean="0">
                <a:solidFill>
                  <a:srgbClr val="262626"/>
                </a:solidFill>
                <a:effectLst/>
                <a:latin typeface="Courier" charset="0"/>
                <a:ea typeface="ＭＳ 明朝" charset="-128"/>
                <a:cs typeface="Courier" charset="0"/>
              </a:rPr>
              <a:t> </a:t>
            </a:r>
            <a:r>
              <a:rPr lang="en-US" sz="1600" dirty="0" smtClean="0">
                <a:solidFill>
                  <a:srgbClr val="135534"/>
                </a:solidFill>
                <a:effectLst/>
                <a:latin typeface="Courier" charset="0"/>
                <a:ea typeface="ＭＳ 明朝" charset="-128"/>
                <a:cs typeface="Courier" charset="0"/>
              </a:rPr>
              <a:t>0</a:t>
            </a:r>
            <a:r>
              <a:rPr lang="en-US" sz="1600" dirty="0" smtClean="0">
                <a:solidFill>
                  <a:srgbClr val="262626"/>
                </a:solidFill>
                <a:effectLst/>
                <a:latin typeface="Courier" charset="0"/>
                <a:ea typeface="ＭＳ 明朝" charset="-128"/>
                <a:cs typeface="Courier" charset="0"/>
              </a:rPr>
              <a:t>:</a:t>
            </a:r>
            <a:endParaRPr lang="zh-CN" altLang="en-US" sz="16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262626"/>
                </a:solidFill>
                <a:effectLst/>
                <a:latin typeface="Courier" charset="0"/>
                <a:ea typeface="ＭＳ 明朝" charset="-128"/>
                <a:cs typeface="Courier" charset="0"/>
              </a:rPr>
              <a:t>    </a:t>
            </a:r>
            <a:r>
              <a:rPr lang="en-US" sz="1600" dirty="0" smtClean="0">
                <a:solidFill>
                  <a:srgbClr val="984203"/>
                </a:solidFill>
                <a:effectLst/>
                <a:latin typeface="Courier" charset="0"/>
                <a:ea typeface="ＭＳ 明朝" charset="-128"/>
                <a:cs typeface="Courier" charset="0"/>
              </a:rPr>
              <a:t># XXX issues a buy order </a:t>
            </a:r>
            <a:endParaRPr lang="zh-CN" altLang="en-US" sz="1600" dirty="0" smtClean="0">
              <a:solidFill>
                <a:srgbClr val="984203"/>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market</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buy</a:t>
            </a:r>
            <a:r>
              <a:rPr lang="en-US" sz="1600" dirty="0" smtClean="0">
                <a:solidFill>
                  <a:srgbClr val="262626"/>
                </a:solidFill>
                <a:effectLst/>
                <a:latin typeface="Courier" charset="0"/>
                <a:ea typeface="ＭＳ 明朝" charset="-128"/>
                <a:cs typeface="Courier" charset="0"/>
              </a:rPr>
              <a:t>(</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reserveBalance</a:t>
            </a:r>
            <a:r>
              <a:rPr lang="en-US" sz="1600" dirty="0" smtClean="0">
                <a:solidFill>
                  <a:srgbClr val="262626"/>
                </a:solidFill>
                <a:effectLst/>
                <a:latin typeface="Courier" charset="0"/>
                <a:ea typeface="ＭＳ 明朝" charset="-128"/>
                <a:cs typeface="Courier" charset="0"/>
              </a:rPr>
              <a:t>) </a:t>
            </a:r>
            <a:r>
              <a:rPr lang="en-US" sz="1600" dirty="0" smtClean="0">
                <a:solidFill>
                  <a:srgbClr val="984203"/>
                </a:solidFill>
                <a:effectLst/>
                <a:latin typeface="Courier" charset="0"/>
                <a:ea typeface="ＭＳ 明朝" charset="-128"/>
                <a:cs typeface="Courier" charset="0"/>
              </a:rPr>
              <a:t># all-in policy</a:t>
            </a:r>
            <a:endParaRPr lang="zh-CN" altLang="en-US" sz="1600" dirty="0" smtClean="0">
              <a:solidFill>
                <a:srgbClr val="984203"/>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err="1" smtClean="0">
                <a:solidFill>
                  <a:srgbClr val="620075"/>
                </a:solidFill>
                <a:effectLst/>
                <a:latin typeface="Courier" charset="0"/>
                <a:ea typeface="ＭＳ 明朝" charset="-128"/>
                <a:cs typeface="Courier" charset="0"/>
              </a:rPr>
              <a:t>elif</a:t>
            </a:r>
            <a:r>
              <a:rPr lang="en-US" sz="1600" dirty="0" smtClean="0">
                <a:solidFill>
                  <a:srgbClr val="262626"/>
                </a:solidFill>
                <a:effectLst/>
                <a:latin typeface="Courier" charset="0"/>
                <a:ea typeface="ＭＳ 明朝" charset="-128"/>
                <a:cs typeface="Courier" charset="0"/>
              </a:rPr>
              <a:t> </a:t>
            </a:r>
            <a:r>
              <a:rPr lang="en-US" sz="1600" dirty="0" err="1" smtClean="0">
                <a:solidFill>
                  <a:srgbClr val="074099"/>
                </a:solidFill>
                <a:effectLst/>
                <a:latin typeface="Courier" charset="0"/>
                <a:ea typeface="ＭＳ 明朝" charset="-128"/>
                <a:cs typeface="Courier" charset="0"/>
              </a:rPr>
              <a:t>self</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_valuation</a:t>
            </a:r>
            <a:r>
              <a:rPr lang="en-US" sz="1600" dirty="0" smtClean="0">
                <a:solidFill>
                  <a:srgbClr val="262626"/>
                </a:solidFill>
                <a:effectLst/>
                <a:latin typeface="Courier" charset="0"/>
                <a:ea typeface="ＭＳ 明朝" charset="-128"/>
                <a:cs typeface="Courier" charset="0"/>
              </a:rPr>
              <a:t> </a:t>
            </a:r>
            <a:r>
              <a:rPr lang="en-US" sz="1600" dirty="0" smtClean="0">
                <a:solidFill>
                  <a:srgbClr val="840C15"/>
                </a:solidFill>
                <a:effectLst/>
                <a:latin typeface="Courier" charset="0"/>
                <a:ea typeface="ＭＳ 明朝" charset="-128"/>
                <a:cs typeface="Courier" charset="0"/>
              </a:rPr>
              <a:t>&lt;</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market</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getCurrentPrice</a:t>
            </a:r>
            <a:r>
              <a:rPr lang="en-US" sz="1600" dirty="0" smtClean="0">
                <a:solidFill>
                  <a:srgbClr val="262626"/>
                </a:solidFill>
                <a:effectLst/>
                <a:latin typeface="Courier" charset="0"/>
                <a:ea typeface="ＭＳ 明朝" charset="-128"/>
                <a:cs typeface="Courier" charset="0"/>
              </a:rPr>
              <a:t>() </a:t>
            </a:r>
            <a:r>
              <a:rPr lang="en-US" sz="1600" dirty="0" smtClean="0">
                <a:solidFill>
                  <a:srgbClr val="620075"/>
                </a:solidFill>
                <a:effectLst/>
                <a:latin typeface="Courier" charset="0"/>
                <a:ea typeface="ＭＳ 明朝" charset="-128"/>
                <a:cs typeface="Courier" charset="0"/>
              </a:rPr>
              <a:t>and</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tokenBalance</a:t>
            </a:r>
            <a:r>
              <a:rPr lang="en-US" sz="1600" dirty="0" smtClean="0">
                <a:solidFill>
                  <a:srgbClr val="840C15"/>
                </a:solidFill>
                <a:effectLst/>
                <a:latin typeface="Courier" charset="0"/>
                <a:ea typeface="ＭＳ 明朝" charset="-128"/>
                <a:cs typeface="Courier" charset="0"/>
              </a:rPr>
              <a:t>&gt;</a:t>
            </a:r>
            <a:r>
              <a:rPr lang="en-US" sz="1600" dirty="0" smtClean="0">
                <a:solidFill>
                  <a:srgbClr val="262626"/>
                </a:solidFill>
                <a:effectLst/>
                <a:latin typeface="Courier" charset="0"/>
                <a:ea typeface="ＭＳ 明朝" charset="-128"/>
                <a:cs typeface="Courier" charset="0"/>
              </a:rPr>
              <a:t> </a:t>
            </a:r>
            <a:r>
              <a:rPr lang="en-US" sz="1600" dirty="0" smtClean="0">
                <a:solidFill>
                  <a:srgbClr val="135534"/>
                </a:solidFill>
                <a:effectLst/>
                <a:latin typeface="Courier" charset="0"/>
                <a:ea typeface="ＭＳ 明朝" charset="-128"/>
                <a:cs typeface="Courier" charset="0"/>
              </a:rPr>
              <a:t>0</a:t>
            </a:r>
            <a:r>
              <a:rPr lang="en-US" sz="1600" dirty="0" smtClean="0">
                <a:solidFill>
                  <a:srgbClr val="262626"/>
                </a:solidFill>
                <a:effectLst/>
                <a:latin typeface="Courier" charset="0"/>
                <a:ea typeface="ＭＳ 明朝" charset="-128"/>
                <a:cs typeface="Courier" charset="0"/>
              </a:rPr>
              <a:t>:</a:t>
            </a:r>
            <a:endParaRPr lang="zh-CN" altLang="en-US" sz="16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262626"/>
                </a:solidFill>
                <a:effectLst/>
                <a:latin typeface="Courier" charset="0"/>
                <a:ea typeface="ＭＳ 明朝" charset="-128"/>
                <a:cs typeface="Courier" charset="0"/>
              </a:rPr>
              <a:t>    </a:t>
            </a:r>
            <a:r>
              <a:rPr lang="en-US" sz="1600" dirty="0" smtClean="0">
                <a:solidFill>
                  <a:srgbClr val="984203"/>
                </a:solidFill>
                <a:effectLst/>
                <a:latin typeface="Courier" charset="0"/>
                <a:ea typeface="ＭＳ 明朝" charset="-128"/>
                <a:cs typeface="Courier" charset="0"/>
              </a:rPr>
              <a:t># XXX issue a sell order</a:t>
            </a:r>
            <a:endParaRPr lang="zh-CN" altLang="en-US" sz="1600" dirty="0" smtClean="0">
              <a:solidFill>
                <a:srgbClr val="984203"/>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market</a:t>
            </a:r>
            <a:r>
              <a:rPr lang="en-US" sz="1600" dirty="0" err="1" smtClean="0">
                <a:solidFill>
                  <a:srgbClr val="262626"/>
                </a:solidFill>
                <a:effectLst/>
                <a:latin typeface="Courier" charset="0"/>
                <a:ea typeface="ＭＳ 明朝" charset="-128"/>
                <a:cs typeface="Courier" charset="0"/>
              </a:rPr>
              <a:t>.</a:t>
            </a:r>
            <a:r>
              <a:rPr lang="en-US" sz="1600" dirty="0" err="1" smtClean="0">
                <a:effectLst/>
                <a:latin typeface="Courier" charset="0"/>
                <a:ea typeface="ＭＳ 明朝" charset="-128"/>
                <a:cs typeface="Courier" charset="0"/>
              </a:rPr>
              <a:t>sell</a:t>
            </a:r>
            <a:r>
              <a:rPr lang="en-US" sz="1600" dirty="0" smtClean="0">
                <a:solidFill>
                  <a:srgbClr val="262626"/>
                </a:solidFill>
                <a:effectLst/>
                <a:latin typeface="Courier" charset="0"/>
                <a:ea typeface="ＭＳ 明朝" charset="-128"/>
                <a:cs typeface="Courier" charset="0"/>
              </a:rPr>
              <a:t>(</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 </a:t>
            </a:r>
            <a:r>
              <a:rPr lang="en-US" sz="1600" dirty="0" smtClean="0">
                <a:solidFill>
                  <a:srgbClr val="074099"/>
                </a:solidFill>
                <a:effectLst/>
                <a:latin typeface="Courier" charset="0"/>
                <a:ea typeface="ＭＳ 明朝" charset="-128"/>
                <a:cs typeface="Courier" charset="0"/>
              </a:rPr>
              <a:t>self</a:t>
            </a:r>
            <a:r>
              <a:rPr lang="en-US" sz="1600" dirty="0" smtClean="0">
                <a:solidFill>
                  <a:srgbClr val="262626"/>
                </a:solidFill>
                <a:effectLst/>
                <a:latin typeface="Courier" charset="0"/>
                <a:ea typeface="ＭＳ 明朝" charset="-128"/>
                <a:cs typeface="Courier" charset="0"/>
              </a:rPr>
              <a:t>.</a:t>
            </a:r>
            <a:r>
              <a:rPr lang="en-US" sz="1600" dirty="0" smtClean="0">
                <a:effectLst/>
                <a:latin typeface="Courier" charset="0"/>
                <a:ea typeface="ＭＳ 明朝" charset="-128"/>
                <a:cs typeface="Courier" charset="0"/>
              </a:rPr>
              <a:t>_</a:t>
            </a:r>
            <a:r>
              <a:rPr lang="en-US" sz="1600" dirty="0" err="1" smtClean="0">
                <a:effectLst/>
                <a:latin typeface="Courier" charset="0"/>
                <a:ea typeface="ＭＳ 明朝" charset="-128"/>
                <a:cs typeface="Courier" charset="0"/>
              </a:rPr>
              <a:t>tokenBalance</a:t>
            </a:r>
            <a:r>
              <a:rPr lang="en-US" sz="1600" dirty="0" smtClean="0">
                <a:solidFill>
                  <a:srgbClr val="262626"/>
                </a:solidFill>
                <a:effectLst/>
                <a:latin typeface="Courier" charset="0"/>
                <a:ea typeface="ＭＳ 明朝" charset="-128"/>
                <a:cs typeface="Courier" charset="0"/>
              </a:rPr>
              <a:t>)</a:t>
            </a:r>
            <a:endParaRPr lang="zh-CN" altLang="en-US" sz="1600" dirty="0" smtClean="0">
              <a:solidFill>
                <a:srgbClr val="262626"/>
              </a:solidFill>
              <a:effectLst/>
              <a:latin typeface="Courier" charset="0"/>
              <a:ea typeface="ＭＳ 明朝" charset="-128"/>
              <a:cs typeface="Courier" charset="0"/>
            </a:endParaRPr>
          </a:p>
          <a:p>
            <a:pPr>
              <a:lnSpc>
                <a:spcPts val="1300"/>
              </a:lnSpc>
              <a:spcAft>
                <a:spcPts val="0"/>
              </a:spcAft>
            </a:pP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620075"/>
                </a:solidFill>
                <a:effectLst/>
                <a:latin typeface="Courier" charset="0"/>
                <a:ea typeface="ＭＳ 明朝" charset="-128"/>
                <a:cs typeface="Courier" charset="0"/>
              </a:rPr>
              <a:t>else</a:t>
            </a:r>
            <a:r>
              <a:rPr lang="en-US" sz="1600" dirty="0" smtClean="0">
                <a:solidFill>
                  <a:srgbClr val="262626"/>
                </a:solidFill>
                <a:effectLst/>
                <a:latin typeface="Courier" charset="0"/>
                <a:ea typeface="ＭＳ 明朝" charset="-128"/>
                <a:cs typeface="Courier" charset="0"/>
              </a:rPr>
              <a:t>:</a:t>
            </a:r>
            <a:endParaRPr lang="en-US" sz="1600" dirty="0" smtClean="0">
              <a:effectLst/>
              <a:latin typeface="Calibri" charset="0"/>
              <a:ea typeface="ＭＳ 明朝" charset="-128"/>
              <a:cs typeface="Times New Roman" charset="0"/>
            </a:endParaRPr>
          </a:p>
          <a:p>
            <a:pPr>
              <a:lnSpc>
                <a:spcPts val="1300"/>
              </a:lnSpc>
              <a:spcAft>
                <a:spcPts val="0"/>
              </a:spcAft>
            </a:pPr>
            <a:r>
              <a:rPr lang="en-US" sz="1600" dirty="0" smtClean="0">
                <a:solidFill>
                  <a:srgbClr val="262626"/>
                </a:solidFill>
                <a:effectLst/>
                <a:latin typeface="Courier" charset="0"/>
                <a:ea typeface="ＭＳ 明朝" charset="-128"/>
                <a:cs typeface="Courier" charset="0"/>
              </a:rPr>
              <a:t>    </a:t>
            </a:r>
            <a:r>
              <a:rPr lang="en-US" sz="1600" dirty="0" smtClean="0">
                <a:solidFill>
                  <a:srgbClr val="984203"/>
                </a:solidFill>
                <a:effectLst/>
                <a:latin typeface="Courier" charset="0"/>
                <a:ea typeface="ＭＳ 明朝" charset="-128"/>
                <a:cs typeface="Courier" charset="0"/>
              </a:rPr>
              <a:t># nothing to do</a:t>
            </a:r>
            <a:endParaRPr lang="en-US" sz="1600" dirty="0" smtClean="0">
              <a:effectLst/>
              <a:latin typeface="Calibri" charset="0"/>
              <a:ea typeface="ＭＳ 明朝" charset="-128"/>
              <a:cs typeface="Times New Roman" charset="0"/>
            </a:endParaRPr>
          </a:p>
          <a:p>
            <a:r>
              <a:rPr lang="en-US" sz="1600" dirty="0" smtClean="0">
                <a:solidFill>
                  <a:srgbClr val="262626"/>
                </a:solidFill>
                <a:effectLst/>
                <a:latin typeface="Courier" charset="0"/>
                <a:ea typeface="ＭＳ 明朝" charset="-128"/>
                <a:cs typeface="Courier" charset="0"/>
              </a:rPr>
              <a:t>    </a:t>
            </a:r>
            <a:r>
              <a:rPr lang="en-US" sz="1600" dirty="0" smtClean="0">
                <a:solidFill>
                  <a:srgbClr val="620075"/>
                </a:solidFill>
                <a:effectLst/>
                <a:latin typeface="Courier" charset="0"/>
                <a:ea typeface="ＭＳ 明朝" charset="-128"/>
                <a:cs typeface="Courier" charset="0"/>
              </a:rPr>
              <a:t>pass</a:t>
            </a:r>
            <a:r>
              <a:rPr lang="en-US" sz="1600" dirty="0" smtClean="0">
                <a:effectLst/>
              </a:rPr>
              <a:t> </a:t>
            </a:r>
            <a:endParaRPr lang="en-US" sz="1600" dirty="0"/>
          </a:p>
        </p:txBody>
      </p:sp>
    </p:spTree>
    <p:extLst>
      <p:ext uri="{BB962C8B-B14F-4D97-AF65-F5344CB8AC3E}">
        <p14:creationId xmlns:p14="http://schemas.microsoft.com/office/powerpoint/2010/main" val="96055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Transaction</a:t>
            </a:r>
            <a:r>
              <a:rPr lang="zh-CN" altLang="en-US" sz="2800" dirty="0" smtClean="0"/>
              <a:t> </a:t>
            </a:r>
            <a:r>
              <a:rPr lang="en-US" altLang="zh-CN" sz="2800" dirty="0" smtClean="0"/>
              <a:t>Processing</a:t>
            </a:r>
            <a:r>
              <a:rPr lang="zh-CN" altLang="en-US" sz="2800" dirty="0" smtClean="0"/>
              <a:t> </a:t>
            </a:r>
            <a:r>
              <a:rPr lang="en-US" altLang="zh-CN" sz="2800" dirty="0" smtClean="0"/>
              <a:t>in</a:t>
            </a:r>
            <a:r>
              <a:rPr lang="zh-CN" altLang="en-US" sz="2800" dirty="0" smtClean="0"/>
              <a:t> </a:t>
            </a:r>
            <a:r>
              <a:rPr lang="en-US" altLang="zh-CN" sz="2800" dirty="0" err="1" smtClean="0"/>
              <a:t>Bancor</a:t>
            </a:r>
            <a:r>
              <a:rPr lang="en-US" sz="2800" dirty="0" smtClean="0"/>
              <a:t>:</a:t>
            </a:r>
          </a:p>
          <a:p>
            <a:pPr algn="l"/>
            <a:endParaRPr lang="en-US" sz="2800" dirty="0"/>
          </a:p>
        </p:txBody>
      </p:sp>
      <p:sp>
        <p:nvSpPr>
          <p:cNvPr id="4" name="TextBox 3"/>
          <p:cNvSpPr txBox="1"/>
          <p:nvPr/>
        </p:nvSpPr>
        <p:spPr>
          <a:xfrm>
            <a:off x="1219201" y="1093700"/>
            <a:ext cx="9520517" cy="461665"/>
          </a:xfrm>
          <a:prstGeom prst="rect">
            <a:avLst/>
          </a:prstGeom>
          <a:noFill/>
        </p:spPr>
        <p:txBody>
          <a:bodyPr wrap="square" rtlCol="0">
            <a:spAutoFit/>
          </a:bodyPr>
          <a:lstStyle/>
          <a:p>
            <a:r>
              <a:rPr lang="en-US" sz="2400" dirty="0" err="1"/>
              <a:t>Bancor</a:t>
            </a:r>
            <a:r>
              <a:rPr lang="en-US" sz="2400" dirty="0"/>
              <a:t> Market processes customers' transaction orders </a:t>
            </a:r>
            <a:r>
              <a:rPr lang="en-US" sz="2400" b="1" dirty="0"/>
              <a:t>one by one</a:t>
            </a:r>
            <a:r>
              <a:rPr lang="en-US" sz="2400" dirty="0"/>
              <a:t>. </a:t>
            </a:r>
            <a:endParaRPr lang="en-US"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a:t>7</a:t>
            </a:r>
            <a:endParaRPr lang="zh-CN" altLang="en-US" dirty="0" smtClean="0"/>
          </a:p>
        </p:txBody>
      </p:sp>
      <p:sp>
        <p:nvSpPr>
          <p:cNvPr id="6" name="TextBox 5"/>
          <p:cNvSpPr txBox="1"/>
          <p:nvPr/>
        </p:nvSpPr>
        <p:spPr>
          <a:xfrm>
            <a:off x="1219200" y="1682650"/>
            <a:ext cx="10219765" cy="3970318"/>
          </a:xfrm>
          <a:prstGeom prst="rect">
            <a:avLst/>
          </a:prstGeom>
          <a:noFill/>
        </p:spPr>
        <p:txBody>
          <a:bodyPr wrap="square" rtlCol="0">
            <a:spAutoFit/>
          </a:bodyPr>
          <a:lstStyle/>
          <a:p>
            <a:r>
              <a:rPr lang="en-US" altLang="zh-CN" sz="2400" b="1" dirty="0" smtClean="0"/>
              <a:t>In</a:t>
            </a:r>
            <a:r>
              <a:rPr lang="zh-CN" altLang="en-US" sz="2400" b="1" dirty="0" smtClean="0"/>
              <a:t> </a:t>
            </a:r>
            <a:r>
              <a:rPr lang="en-US" altLang="zh-CN" sz="2400" b="1" dirty="0" smtClean="0"/>
              <a:t>market’s</a:t>
            </a:r>
            <a:r>
              <a:rPr lang="zh-CN" altLang="en-US" sz="2400" b="1" dirty="0" smtClean="0"/>
              <a:t> </a:t>
            </a:r>
            <a:r>
              <a:rPr lang="en-US" altLang="zh-CN" sz="2400" b="1" dirty="0" smtClean="0"/>
              <a:t>eyes:</a:t>
            </a:r>
            <a:endParaRPr lang="zh-CN" altLang="en-US" sz="2400" b="1" dirty="0" smtClean="0"/>
          </a:p>
          <a:p>
            <a:r>
              <a:rPr lang="en-US" altLang="zh-CN" sz="2400" dirty="0" smtClean="0"/>
              <a:t>W</a:t>
            </a:r>
            <a:r>
              <a:rPr lang="en-US" sz="2400" dirty="0" smtClean="0"/>
              <a:t>hen </a:t>
            </a:r>
            <a:r>
              <a:rPr lang="en-US" sz="2400" dirty="0"/>
              <a:t>dealing with one of </a:t>
            </a:r>
            <a:r>
              <a:rPr lang="en-US" sz="2400" dirty="0" smtClean="0"/>
              <a:t>customers‘ </a:t>
            </a:r>
            <a:r>
              <a:rPr lang="en-US" sz="2400" dirty="0"/>
              <a:t>transaction orders, </a:t>
            </a:r>
            <a:endParaRPr lang="zh-CN" altLang="en-US" sz="2400" dirty="0" smtClean="0"/>
          </a:p>
          <a:p>
            <a:r>
              <a:rPr lang="en-US" sz="2400" dirty="0" smtClean="0"/>
              <a:t>if the</a:t>
            </a:r>
            <a:r>
              <a:rPr lang="zh-CN" altLang="en-US" sz="2400" dirty="0" smtClean="0"/>
              <a:t> </a:t>
            </a:r>
            <a:r>
              <a:rPr lang="en-US" altLang="zh-CN" sz="2400" dirty="0" smtClean="0"/>
              <a:t>real-time</a:t>
            </a:r>
            <a:r>
              <a:rPr lang="zh-CN" altLang="en-US" sz="2400" dirty="0" smtClean="0"/>
              <a:t> </a:t>
            </a:r>
            <a:r>
              <a:rPr lang="en-US" sz="2400" dirty="0" smtClean="0"/>
              <a:t>price </a:t>
            </a:r>
            <a:r>
              <a:rPr lang="en-US" sz="2400" dirty="0"/>
              <a:t>of smart token does not meet this </a:t>
            </a:r>
            <a:r>
              <a:rPr lang="en-US" sz="2400" dirty="0" smtClean="0"/>
              <a:t>customer‘s </a:t>
            </a:r>
            <a:r>
              <a:rPr lang="en-US" sz="2400" dirty="0"/>
              <a:t>valuation, the market will announce the customer to </a:t>
            </a:r>
            <a:r>
              <a:rPr lang="en-US" sz="2400" dirty="0">
                <a:solidFill>
                  <a:srgbClr val="FF0000"/>
                </a:solidFill>
              </a:rPr>
              <a:t>cancel </a:t>
            </a:r>
            <a:r>
              <a:rPr lang="en-US" sz="2400" dirty="0"/>
              <a:t>this order and skip this transaction order to try to deal with the next </a:t>
            </a:r>
            <a:r>
              <a:rPr lang="en-US" sz="2400" dirty="0" smtClean="0"/>
              <a:t>customer’s</a:t>
            </a:r>
            <a:r>
              <a:rPr lang="en-US" sz="2400" dirty="0" smtClean="0">
                <a:effectLst/>
              </a:rPr>
              <a:t> </a:t>
            </a:r>
            <a:r>
              <a:rPr lang="en-US" altLang="zh-CN" sz="2400" dirty="0" smtClean="0">
                <a:effectLst/>
              </a:rPr>
              <a:t>order.</a:t>
            </a:r>
            <a:endParaRPr lang="zh-CN" altLang="en-US" sz="2400" dirty="0" smtClean="0">
              <a:effectLst/>
            </a:endParaRPr>
          </a:p>
          <a:p>
            <a:endParaRPr lang="zh-CN" altLang="en-US" sz="2400" dirty="0"/>
          </a:p>
          <a:p>
            <a:r>
              <a:rPr lang="en-US" altLang="zh-CN" sz="2400" b="1" dirty="0" smtClean="0"/>
              <a:t>In</a:t>
            </a:r>
            <a:r>
              <a:rPr lang="zh-CN" altLang="en-US" sz="2400" b="1" dirty="0" smtClean="0"/>
              <a:t> </a:t>
            </a:r>
            <a:r>
              <a:rPr lang="en-US" altLang="zh-CN" sz="2400" b="1" dirty="0" smtClean="0"/>
              <a:t>customers’</a:t>
            </a:r>
            <a:r>
              <a:rPr lang="zh-CN" altLang="en-US" sz="2400" b="1" dirty="0" smtClean="0"/>
              <a:t> </a:t>
            </a:r>
            <a:r>
              <a:rPr lang="en-US" altLang="zh-CN" sz="2400" b="1" dirty="0" smtClean="0"/>
              <a:t>eyes</a:t>
            </a:r>
            <a:r>
              <a:rPr lang="en-US" altLang="zh-CN" sz="2400" dirty="0" smtClean="0"/>
              <a:t>:</a:t>
            </a:r>
            <a:endParaRPr lang="zh-CN" altLang="en-US" sz="2400" dirty="0" smtClean="0"/>
          </a:p>
          <a:p>
            <a:r>
              <a:rPr lang="en-US" altLang="zh-CN" sz="2400" dirty="0" smtClean="0"/>
              <a:t>C</a:t>
            </a:r>
            <a:r>
              <a:rPr lang="en-US" sz="2400" dirty="0" smtClean="0"/>
              <a:t>ustomers </a:t>
            </a:r>
            <a:r>
              <a:rPr lang="en-US" sz="2400" dirty="0"/>
              <a:t>generate valuations of product </a:t>
            </a:r>
            <a:r>
              <a:rPr lang="en-US" sz="2400" dirty="0" smtClean="0"/>
              <a:t>first</a:t>
            </a:r>
            <a:r>
              <a:rPr lang="zh-CN" altLang="en-US" sz="2400" dirty="0" smtClean="0"/>
              <a:t> </a:t>
            </a:r>
            <a:r>
              <a:rPr lang="en-US" altLang="zh-CN" sz="2400" dirty="0" smtClean="0"/>
              <a:t>(by</a:t>
            </a:r>
            <a:r>
              <a:rPr lang="zh-CN" altLang="en-US" sz="2400" dirty="0" smtClean="0"/>
              <a:t> </a:t>
            </a:r>
            <a:r>
              <a:rPr lang="en-US" altLang="zh-CN" sz="2400" b="1" dirty="0" err="1" smtClean="0"/>
              <a:t>Psc</a:t>
            </a:r>
            <a:r>
              <a:rPr lang="en-US" altLang="zh-CN" sz="2400" dirty="0" smtClean="0"/>
              <a:t>)</a:t>
            </a:r>
            <a:r>
              <a:rPr lang="en-US" sz="2400" dirty="0" smtClean="0"/>
              <a:t>, </a:t>
            </a:r>
            <a:r>
              <a:rPr lang="en-US" sz="2400" dirty="0"/>
              <a:t>and then accord to the </a:t>
            </a:r>
            <a:r>
              <a:rPr lang="en-US" sz="2400" dirty="0" smtClean="0"/>
              <a:t>product‘s </a:t>
            </a:r>
            <a:r>
              <a:rPr lang="en-US" sz="2400" dirty="0"/>
              <a:t>price in </a:t>
            </a:r>
            <a:r>
              <a:rPr lang="en-US" sz="2400" dirty="0" smtClean="0"/>
              <a:t>market</a:t>
            </a:r>
            <a:r>
              <a:rPr lang="zh-CN" altLang="en-US" sz="2400" dirty="0" smtClean="0"/>
              <a:t> </a:t>
            </a:r>
            <a:r>
              <a:rPr lang="en-US" altLang="zh-CN" sz="2400" dirty="0" smtClean="0"/>
              <a:t>(</a:t>
            </a:r>
            <a:r>
              <a:rPr lang="en-US" altLang="zh-CN" sz="2400" b="1" dirty="0" smtClean="0"/>
              <a:t>Ps</a:t>
            </a:r>
            <a:r>
              <a:rPr lang="en-US" altLang="zh-CN" sz="2400" dirty="0" smtClean="0"/>
              <a:t>)</a:t>
            </a:r>
            <a:r>
              <a:rPr lang="en-US" sz="2400" dirty="0" smtClean="0"/>
              <a:t> </a:t>
            </a:r>
            <a:r>
              <a:rPr lang="en-US" sz="2400" dirty="0"/>
              <a:t>to decide whether </a:t>
            </a:r>
            <a:r>
              <a:rPr lang="en-US" altLang="zh-CN" sz="2400" dirty="0" smtClean="0"/>
              <a:t>to</a:t>
            </a:r>
            <a:r>
              <a:rPr lang="zh-CN" altLang="en-US" sz="2400" dirty="0" smtClean="0"/>
              <a:t> </a:t>
            </a:r>
            <a:r>
              <a:rPr lang="en-US" altLang="zh-CN" sz="2400" dirty="0" smtClean="0">
                <a:solidFill>
                  <a:srgbClr val="FF0000"/>
                </a:solidFill>
              </a:rPr>
              <a:t>cancel</a:t>
            </a:r>
            <a:r>
              <a:rPr lang="en-US" sz="2400" dirty="0" smtClean="0"/>
              <a:t> </a:t>
            </a:r>
            <a:r>
              <a:rPr lang="en-US" sz="2400" dirty="0"/>
              <a:t>the transaction. </a:t>
            </a:r>
            <a:endParaRPr lang="zh-CN" altLang="en-US" sz="2400" dirty="0" smtClean="0"/>
          </a:p>
          <a:p>
            <a:endParaRPr lang="en-US" dirty="0" smtClean="0"/>
          </a:p>
          <a:p>
            <a:endParaRPr lang="en-US" dirty="0"/>
          </a:p>
        </p:txBody>
      </p:sp>
    </p:spTree>
    <p:extLst>
      <p:ext uri="{BB962C8B-B14F-4D97-AF65-F5344CB8AC3E}">
        <p14:creationId xmlns:p14="http://schemas.microsoft.com/office/powerpoint/2010/main" val="19253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00253"/>
            <a:ext cx="9144000" cy="629303"/>
          </a:xfrm>
        </p:spPr>
        <p:txBody>
          <a:bodyPr>
            <a:normAutofit/>
          </a:bodyPr>
          <a:lstStyle/>
          <a:p>
            <a:pPr algn="l"/>
            <a:r>
              <a:rPr lang="en-US" altLang="zh-CN" sz="2800" dirty="0" smtClean="0"/>
              <a:t>Results</a:t>
            </a:r>
            <a:r>
              <a:rPr lang="zh-CN" altLang="en-US" sz="2800" dirty="0" smtClean="0"/>
              <a:t> </a:t>
            </a:r>
            <a:r>
              <a:rPr lang="en-US" altLang="zh-CN" sz="2800" dirty="0" smtClean="0"/>
              <a:t>in</a:t>
            </a:r>
            <a:r>
              <a:rPr lang="zh-CN" altLang="en-US" sz="2800" dirty="0" smtClean="0"/>
              <a:t> </a:t>
            </a:r>
            <a:r>
              <a:rPr lang="en-US" altLang="zh-CN" sz="2800" dirty="0" err="1" smtClean="0"/>
              <a:t>Bancor</a:t>
            </a:r>
            <a:r>
              <a:rPr lang="en-US" sz="2800" dirty="0" smtClean="0"/>
              <a:t>:</a:t>
            </a:r>
          </a:p>
          <a:p>
            <a:pPr algn="l"/>
            <a:endParaRPr lang="en-US" sz="2800" dirty="0"/>
          </a:p>
        </p:txBody>
      </p:sp>
      <p:sp>
        <p:nvSpPr>
          <p:cNvPr id="5" name="TextBox 4"/>
          <p:cNvSpPr txBox="1"/>
          <p:nvPr/>
        </p:nvSpPr>
        <p:spPr>
          <a:xfrm>
            <a:off x="10739718" y="6214985"/>
            <a:ext cx="1004047" cy="369332"/>
          </a:xfrm>
          <a:prstGeom prst="rect">
            <a:avLst/>
          </a:prstGeom>
          <a:noFill/>
        </p:spPr>
        <p:txBody>
          <a:bodyPr wrap="square" rtlCol="0">
            <a:spAutoFit/>
          </a:bodyPr>
          <a:lstStyle/>
          <a:p>
            <a:r>
              <a:rPr lang="en-US" altLang="zh-CN" dirty="0" smtClean="0"/>
              <a:t>8</a:t>
            </a:r>
            <a:endParaRPr lang="zh-CN" altLang="en-US" dirty="0" smtClean="0"/>
          </a:p>
        </p:txBody>
      </p:sp>
      <p:pic>
        <p:nvPicPr>
          <p:cNvPr id="7" name="Picture 6" descr="/Users/konglingkun/Desktop/Bancor-Simulator/Figures/Bancor/Price-BI-50BG-5.0CN-2000Sig-0.1Seed-0.pdf"/>
          <p:cNvPicPr/>
          <p:nvPr/>
        </p:nvPicPr>
        <p:blipFill>
          <a:blip r:embed="rId2">
            <a:extLst>
              <a:ext uri="{28A0092B-C50C-407E-A947-70E740481C1C}">
                <a14:useLocalDpi xmlns:a14="http://schemas.microsoft.com/office/drawing/2010/main" val="0"/>
              </a:ext>
            </a:extLst>
          </a:blip>
          <a:srcRect/>
          <a:stretch>
            <a:fillRect/>
          </a:stretch>
        </p:blipFill>
        <p:spPr bwMode="auto">
          <a:xfrm>
            <a:off x="860613" y="1111627"/>
            <a:ext cx="5091953" cy="3890679"/>
          </a:xfrm>
          <a:prstGeom prst="rect">
            <a:avLst/>
          </a:prstGeom>
          <a:noFill/>
          <a:ln>
            <a:noFill/>
          </a:ln>
        </p:spPr>
      </p:pic>
      <p:pic>
        <p:nvPicPr>
          <p:cNvPr id="8" name="Picture 7" descr="Bancor-Simulator/Figures/Bancor/Price-BI-50BG-5.0CN-2000Sig-0.01Seed-0.pdf"/>
          <p:cNvPicPr/>
          <p:nvPr/>
        </p:nvPicPr>
        <p:blipFill>
          <a:blip r:embed="rId3">
            <a:extLst>
              <a:ext uri="{28A0092B-C50C-407E-A947-70E740481C1C}">
                <a14:useLocalDpi xmlns:a14="http://schemas.microsoft.com/office/drawing/2010/main" val="0"/>
              </a:ext>
            </a:extLst>
          </a:blip>
          <a:srcRect/>
          <a:stretch>
            <a:fillRect/>
          </a:stretch>
        </p:blipFill>
        <p:spPr bwMode="auto">
          <a:xfrm>
            <a:off x="6006354" y="1111627"/>
            <a:ext cx="5181600" cy="3890679"/>
          </a:xfrm>
          <a:prstGeom prst="rect">
            <a:avLst/>
          </a:prstGeom>
          <a:noFill/>
          <a:ln>
            <a:noFill/>
          </a:ln>
        </p:spPr>
      </p:pic>
      <p:sp>
        <p:nvSpPr>
          <p:cNvPr id="2" name="TextBox 1"/>
          <p:cNvSpPr txBox="1"/>
          <p:nvPr/>
        </p:nvSpPr>
        <p:spPr>
          <a:xfrm>
            <a:off x="2743200" y="5002306"/>
            <a:ext cx="8767483" cy="646331"/>
          </a:xfrm>
          <a:prstGeom prst="rect">
            <a:avLst/>
          </a:prstGeom>
          <a:noFill/>
        </p:spPr>
        <p:txBody>
          <a:bodyPr wrap="square" rtlCol="0">
            <a:spAutoFit/>
          </a:bodyPr>
          <a:lstStyle/>
          <a:p>
            <a:r>
              <a:rPr lang="en-US" dirty="0"/>
              <a:t>(a) Without </a:t>
            </a:r>
            <a:r>
              <a:rPr lang="en-US" dirty="0" err="1"/>
              <a:t>Reseve</a:t>
            </a:r>
            <a:r>
              <a:rPr lang="en-US" dirty="0"/>
              <a:t> Aid                                       (b) With 200 Reserve Aid</a:t>
            </a:r>
          </a:p>
          <a:p>
            <a:endParaRPr lang="en-US" dirty="0"/>
          </a:p>
        </p:txBody>
      </p:sp>
      <p:sp>
        <p:nvSpPr>
          <p:cNvPr id="9" name="TextBox 8"/>
          <p:cNvSpPr txBox="1"/>
          <p:nvPr/>
        </p:nvSpPr>
        <p:spPr>
          <a:xfrm>
            <a:off x="2743201" y="5516313"/>
            <a:ext cx="6526306" cy="830997"/>
          </a:xfrm>
          <a:prstGeom prst="rect">
            <a:avLst/>
          </a:prstGeom>
          <a:noFill/>
        </p:spPr>
        <p:txBody>
          <a:bodyPr wrap="square" rtlCol="0">
            <a:spAutoFit/>
          </a:bodyPr>
          <a:lstStyle/>
          <a:p>
            <a:r>
              <a:rPr lang="en-US" altLang="zh-CN" sz="2400" dirty="0" smtClean="0"/>
              <a:t>Y-axis:</a:t>
            </a:r>
            <a:r>
              <a:rPr lang="zh-CN" altLang="en-US" sz="2400" dirty="0" smtClean="0"/>
              <a:t> </a:t>
            </a:r>
            <a:r>
              <a:rPr lang="en-US" altLang="zh-CN" sz="2400" dirty="0" smtClean="0"/>
              <a:t>Price</a:t>
            </a:r>
            <a:r>
              <a:rPr lang="zh-CN" altLang="en-US" sz="2400" dirty="0" smtClean="0"/>
              <a:t> </a:t>
            </a:r>
            <a:r>
              <a:rPr lang="en-US" altLang="zh-CN" sz="2400" dirty="0" smtClean="0"/>
              <a:t>of</a:t>
            </a:r>
            <a:r>
              <a:rPr lang="zh-CN" altLang="en-US" sz="2400" dirty="0" smtClean="0"/>
              <a:t> </a:t>
            </a:r>
            <a:r>
              <a:rPr lang="en-US" altLang="zh-CN" sz="2400" dirty="0" smtClean="0"/>
              <a:t>smart</a:t>
            </a:r>
            <a:r>
              <a:rPr lang="zh-CN" altLang="en-US" sz="2400" dirty="0" smtClean="0"/>
              <a:t> </a:t>
            </a:r>
            <a:r>
              <a:rPr lang="en-US" altLang="zh-CN" sz="2400" dirty="0" smtClean="0"/>
              <a:t>token</a:t>
            </a:r>
            <a:r>
              <a:rPr lang="zh-CN" altLang="en-US" sz="2400" dirty="0" smtClean="0"/>
              <a:t> </a:t>
            </a:r>
            <a:r>
              <a:rPr lang="en-US" altLang="zh-CN" sz="2400" dirty="0" smtClean="0"/>
              <a:t>(ETH)</a:t>
            </a:r>
            <a:endParaRPr lang="zh-CN" altLang="en-US" sz="2400" dirty="0" smtClean="0"/>
          </a:p>
          <a:p>
            <a:r>
              <a:rPr lang="en-US" altLang="zh-CN" sz="2400" dirty="0" smtClean="0"/>
              <a:t>X-axis:</a:t>
            </a:r>
            <a:r>
              <a:rPr lang="zh-CN" altLang="en-US" sz="2400" dirty="0" smtClean="0"/>
              <a:t> </a:t>
            </a:r>
            <a:r>
              <a:rPr lang="en-US" altLang="zh-CN" sz="2400" dirty="0" smtClean="0"/>
              <a:t>time</a:t>
            </a:r>
            <a:r>
              <a:rPr lang="zh-CN" altLang="en-US" sz="2400" dirty="0"/>
              <a:t> </a:t>
            </a:r>
            <a:r>
              <a:rPr lang="en-US" altLang="zh-CN" sz="2400" dirty="0" smtClean="0"/>
              <a:t>of</a:t>
            </a:r>
            <a:r>
              <a:rPr lang="zh-CN" altLang="en-US" sz="2400" dirty="0" smtClean="0"/>
              <a:t> </a:t>
            </a:r>
            <a:r>
              <a:rPr lang="en-US" altLang="zh-CN" sz="2400" dirty="0" smtClean="0"/>
              <a:t>the</a:t>
            </a:r>
            <a:r>
              <a:rPr lang="zh-CN" altLang="en-US" sz="2400" dirty="0" smtClean="0"/>
              <a:t> </a:t>
            </a:r>
            <a:r>
              <a:rPr lang="en-US" altLang="zh-CN" sz="2400" dirty="0" smtClean="0"/>
              <a:t>simulation</a:t>
            </a:r>
            <a:endParaRPr lang="en-US" sz="2400" dirty="0"/>
          </a:p>
        </p:txBody>
      </p:sp>
    </p:spTree>
    <p:extLst>
      <p:ext uri="{BB962C8B-B14F-4D97-AF65-F5344CB8AC3E}">
        <p14:creationId xmlns:p14="http://schemas.microsoft.com/office/powerpoint/2010/main" val="1260995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2299</Words>
  <Application>Microsoft Macintosh PowerPoint</Application>
  <PresentationFormat>Widescreen</PresentationFormat>
  <Paragraphs>323</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Calibri</vt:lpstr>
      <vt:lpstr>Calibri Light</vt:lpstr>
      <vt:lpstr>Courier</vt:lpstr>
      <vt:lpstr>ＭＳ 明朝</vt:lpstr>
      <vt:lpstr>Times New Roman</vt:lpstr>
      <vt:lpstr>宋体</vt:lpstr>
      <vt:lpstr>Arial</vt:lpstr>
      <vt:lpstr>Office Theme</vt:lpstr>
      <vt:lpstr>Summary of  Simulating Design &amp;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About  Current Design &amp; Results</dc:title>
  <dc:creator>Microsoft Office User</dc:creator>
  <cp:lastModifiedBy>Microsoft Office User</cp:lastModifiedBy>
  <cp:revision>44</cp:revision>
  <dcterms:created xsi:type="dcterms:W3CDTF">2017-10-17T10:19:09Z</dcterms:created>
  <dcterms:modified xsi:type="dcterms:W3CDTF">2017-10-17T14:59:53Z</dcterms:modified>
</cp:coreProperties>
</file>