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259" r:id="rId5"/>
    <p:sldId id="267" r:id="rId6"/>
    <p:sldId id="261" r:id="rId7"/>
    <p:sldId id="260" r:id="rId8"/>
    <p:sldId id="262" r:id="rId9"/>
    <p:sldId id="263" r:id="rId10"/>
    <p:sldId id="264" r:id="rId11"/>
    <p:sldId id="268" r:id="rId12"/>
    <p:sldId id="269" r:id="rId13"/>
    <p:sldId id="270" r:id="rId14"/>
    <p:sldId id="265" r:id="rId15"/>
    <p:sldId id="266" r:id="rId16"/>
    <p:sldId id="276" r:id="rId17"/>
    <p:sldId id="271" r:id="rId18"/>
    <p:sldId id="283" r:id="rId19"/>
    <p:sldId id="272" r:id="rId20"/>
    <p:sldId id="274" r:id="rId21"/>
    <p:sldId id="275" r:id="rId22"/>
    <p:sldId id="273" r:id="rId23"/>
    <p:sldId id="277" r:id="rId24"/>
    <p:sldId id="278" r:id="rId25"/>
    <p:sldId id="279" r:id="rId26"/>
    <p:sldId id="280" r:id="rId27"/>
    <p:sldId id="282"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609"/>
    <p:restoredTop sz="83102"/>
  </p:normalViewPr>
  <p:slideViewPr>
    <p:cSldViewPr snapToGrid="0" snapToObjects="1">
      <p:cViewPr varScale="1">
        <p:scale>
          <a:sx n="93" d="100"/>
          <a:sy n="93" d="100"/>
        </p:scale>
        <p:origin x="216" y="8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A779C-B6BB-9947-8158-695F66DFFCEA}" type="datetimeFigureOut">
              <a:rPr lang="en-US" smtClean="0"/>
              <a:t>9/19/17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CDAA9-851B-9447-A49B-515EAF4D41A1}" type="slidenum">
              <a:rPr lang="en-US" smtClean="0"/>
              <a:t>‹#›</a:t>
            </a:fld>
            <a:endParaRPr lang="en-US"/>
          </a:p>
        </p:txBody>
      </p:sp>
    </p:spTree>
    <p:extLst>
      <p:ext uri="{BB962C8B-B14F-4D97-AF65-F5344CB8AC3E}">
        <p14:creationId xmlns:p14="http://schemas.microsoft.com/office/powerpoint/2010/main" val="491705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there is a market with initial reserve balance, when the reserve balance accumulates (people buy smart tokens consuming reserve tokens), the price of smart tokens will also go high. Therefore, people will hesitate to buy smart tokens since price might exceed their valuation, while eager to sell smart tokens, which decreases the current reserve balance and turns it back to initial amount. Ditto for situation when the reserve balance goes low.</a:t>
            </a:r>
            <a:endParaRPr lang="en-US" dirty="0"/>
          </a:p>
        </p:txBody>
      </p:sp>
      <p:sp>
        <p:nvSpPr>
          <p:cNvPr id="4" name="Slide Number Placeholder 3"/>
          <p:cNvSpPr>
            <a:spLocks noGrp="1"/>
          </p:cNvSpPr>
          <p:nvPr>
            <p:ph type="sldNum" sz="quarter" idx="10"/>
          </p:nvPr>
        </p:nvSpPr>
        <p:spPr/>
        <p:txBody>
          <a:bodyPr/>
          <a:lstStyle/>
          <a:p>
            <a:fld id="{5F2CDAA9-851B-9447-A49B-515EAF4D41A1}" type="slidenum">
              <a:rPr lang="en-US" smtClean="0"/>
              <a:t>3</a:t>
            </a:fld>
            <a:endParaRPr lang="en-US"/>
          </a:p>
        </p:txBody>
      </p:sp>
    </p:spTree>
    <p:extLst>
      <p:ext uri="{BB962C8B-B14F-4D97-AF65-F5344CB8AC3E}">
        <p14:creationId xmlns:p14="http://schemas.microsoft.com/office/powerpoint/2010/main" val="1918502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a:t>
            </a:r>
            <a:r>
              <a:rPr lang="zh-CN" altLang="en-US" dirty="0" smtClean="0"/>
              <a:t> </a:t>
            </a:r>
            <a:r>
              <a:rPr lang="en-US" altLang="zh-CN" dirty="0" smtClean="0"/>
              <a:t>low</a:t>
            </a:r>
            <a:r>
              <a:rPr lang="zh-CN" altLang="en-US" dirty="0" smtClean="0"/>
              <a:t> </a:t>
            </a:r>
            <a:r>
              <a:rPr lang="en-US" altLang="zh-CN" dirty="0" smtClean="0"/>
              <a:t>total</a:t>
            </a:r>
            <a:r>
              <a:rPr lang="zh-CN" altLang="en-US" baseline="0" dirty="0" smtClean="0"/>
              <a:t> </a:t>
            </a:r>
            <a:r>
              <a:rPr lang="en-US" altLang="zh-CN" baseline="0" dirty="0" err="1" smtClean="0"/>
              <a:t>Tx</a:t>
            </a:r>
            <a:r>
              <a:rPr lang="zh-CN" altLang="en-US" baseline="0" dirty="0" smtClean="0"/>
              <a:t> </a:t>
            </a:r>
            <a:r>
              <a:rPr lang="en-US" altLang="zh-CN" baseline="0" dirty="0" smtClean="0"/>
              <a:t>number</a:t>
            </a:r>
            <a:r>
              <a:rPr lang="zh-CN" altLang="en-US" baseline="0" dirty="0" smtClean="0"/>
              <a:t> </a:t>
            </a:r>
            <a:r>
              <a:rPr lang="en-US" altLang="zh-CN" baseline="0" dirty="0" smtClean="0"/>
              <a:t>and</a:t>
            </a:r>
            <a:r>
              <a:rPr lang="zh-CN" altLang="en-US" baseline="0" dirty="0" smtClean="0"/>
              <a:t> </a:t>
            </a:r>
            <a:r>
              <a:rPr lang="en-US" altLang="zh-CN" baseline="0" dirty="0" smtClean="0"/>
              <a:t>high</a:t>
            </a:r>
            <a:r>
              <a:rPr lang="zh-CN" altLang="en-US" baseline="0" dirty="0" smtClean="0"/>
              <a:t> </a:t>
            </a:r>
            <a:r>
              <a:rPr lang="en-US" altLang="zh-CN" baseline="0" dirty="0" smtClean="0"/>
              <a:t>cancel</a:t>
            </a:r>
            <a:r>
              <a:rPr lang="zh-CN" altLang="en-US" baseline="0" dirty="0" smtClean="0"/>
              <a:t> </a:t>
            </a:r>
            <a:r>
              <a:rPr lang="en-US" altLang="zh-CN" baseline="0" dirty="0" smtClean="0"/>
              <a:t>rate</a:t>
            </a:r>
            <a:r>
              <a:rPr lang="zh-CN" altLang="en-US" baseline="0" dirty="0" smtClean="0"/>
              <a:t> </a:t>
            </a:r>
            <a:r>
              <a:rPr lang="en-US" altLang="zh-CN" baseline="0" dirty="0" smtClean="0"/>
              <a:t>in</a:t>
            </a:r>
            <a:r>
              <a:rPr lang="zh-CN" altLang="en-US" baseline="0" dirty="0" smtClean="0"/>
              <a:t> </a:t>
            </a:r>
            <a:r>
              <a:rPr lang="en-US" altLang="zh-CN" baseline="0" dirty="0" smtClean="0"/>
              <a:t>Classic</a:t>
            </a:r>
            <a:r>
              <a:rPr lang="zh-CN" altLang="en-US" baseline="0" dirty="0" smtClean="0"/>
              <a:t> </a:t>
            </a:r>
            <a:r>
              <a:rPr lang="en-US" altLang="zh-CN" baseline="0" dirty="0" smtClean="0"/>
              <a:t>Market</a:t>
            </a:r>
            <a:r>
              <a:rPr lang="zh-CN" altLang="en-US" baseline="0" dirty="0" smtClean="0"/>
              <a:t> </a:t>
            </a:r>
            <a:r>
              <a:rPr lang="en-US" dirty="0" smtClean="0"/>
              <a:t>This is because under all-in policy in classic market, some customers quickly run out their assets as they generate low valuation to sell</a:t>
            </a:r>
            <a:r>
              <a:rPr lang="zh-CN" altLang="en-US" dirty="0" smtClean="0"/>
              <a:t> </a:t>
            </a:r>
            <a:r>
              <a:rPr lang="en-US" dirty="0" smtClean="0"/>
              <a:t>and generate high valuation to buy with all they own.</a:t>
            </a:r>
            <a:endParaRPr lang="en-US" dirty="0"/>
          </a:p>
        </p:txBody>
      </p:sp>
      <p:sp>
        <p:nvSpPr>
          <p:cNvPr id="4" name="Slide Number Placeholder 3"/>
          <p:cNvSpPr>
            <a:spLocks noGrp="1"/>
          </p:cNvSpPr>
          <p:nvPr>
            <p:ph type="sldNum" sz="quarter" idx="10"/>
          </p:nvPr>
        </p:nvSpPr>
        <p:spPr/>
        <p:txBody>
          <a:bodyPr/>
          <a:lstStyle/>
          <a:p>
            <a:fld id="{5F2CDAA9-851B-9447-A49B-515EAF4D41A1}" type="slidenum">
              <a:rPr lang="en-US" smtClean="0"/>
              <a:t>19</a:t>
            </a:fld>
            <a:endParaRPr lang="en-US"/>
          </a:p>
        </p:txBody>
      </p:sp>
    </p:spTree>
    <p:extLst>
      <p:ext uri="{BB962C8B-B14F-4D97-AF65-F5344CB8AC3E}">
        <p14:creationId xmlns:p14="http://schemas.microsoft.com/office/powerpoint/2010/main" val="1287572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price of smart token fluctuates slightly, when σ0 is small, e.g., σ0 = 0.01, the number of influenced customers is larger than case when σ0 is large, e.g., σ0 = 0.1 – red dash shadowed area is larger than blue shadowed area in Figure 10(a). Hence, much more trans- action might be failed when σ0 is smaller in </a:t>
            </a:r>
            <a:r>
              <a:rPr lang="en-US" dirty="0" err="1" smtClean="0"/>
              <a:t>Bancor</a:t>
            </a:r>
            <a:r>
              <a:rPr lang="en-US" dirty="0" smtClean="0"/>
              <a:t> market. </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Similarly in classic market, presented by Figure 10(b), when a buy order, which purchase smart tokens with lower price than its valuation comes, the the number of customers who are qualified to satisfy this buy order is smaller when σ0 = 0.01 than case when when σ0 = 0.1 – red dash shadowed area is smaller than blue shadowed area in Figure 10(b). Thus, the cancel or failed rate will be raised when σ0 is small.</a:t>
            </a:r>
            <a:endParaRPr lang="en-US" dirty="0"/>
          </a:p>
        </p:txBody>
      </p:sp>
      <p:sp>
        <p:nvSpPr>
          <p:cNvPr id="4" name="Slide Number Placeholder 3"/>
          <p:cNvSpPr>
            <a:spLocks noGrp="1"/>
          </p:cNvSpPr>
          <p:nvPr>
            <p:ph type="sldNum" sz="quarter" idx="10"/>
          </p:nvPr>
        </p:nvSpPr>
        <p:spPr/>
        <p:txBody>
          <a:bodyPr/>
          <a:lstStyle/>
          <a:p>
            <a:fld id="{5F2CDAA9-851B-9447-A49B-515EAF4D41A1}" type="slidenum">
              <a:rPr lang="en-US" smtClean="0"/>
              <a:t>20</a:t>
            </a:fld>
            <a:endParaRPr lang="en-US"/>
          </a:p>
        </p:txBody>
      </p:sp>
    </p:spTree>
    <p:extLst>
      <p:ext uri="{BB962C8B-B14F-4D97-AF65-F5344CB8AC3E}">
        <p14:creationId xmlns:p14="http://schemas.microsoft.com/office/powerpoint/2010/main" val="1184726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Back</a:t>
            </a:r>
            <a:r>
              <a:rPr lang="zh-CN" altLang="en-US" dirty="0" smtClean="0"/>
              <a:t> </a:t>
            </a:r>
            <a:r>
              <a:rPr lang="en-US" altLang="zh-CN" dirty="0" smtClean="0"/>
              <a:t>to</a:t>
            </a:r>
            <a:r>
              <a:rPr lang="zh-CN" altLang="en-US" dirty="0" smtClean="0"/>
              <a:t> </a:t>
            </a:r>
            <a:r>
              <a:rPr lang="en-US" altLang="zh-CN" dirty="0" smtClean="0"/>
              <a:t>the</a:t>
            </a:r>
            <a:r>
              <a:rPr lang="zh-CN" altLang="en-US" dirty="0" smtClean="0"/>
              <a:t> </a:t>
            </a:r>
            <a:r>
              <a:rPr lang="en-US" altLang="zh-CN" dirty="0" smtClean="0"/>
              <a:t>figures</a:t>
            </a:r>
            <a:r>
              <a:rPr lang="zh-CN" altLang="en-US" dirty="0" smtClean="0"/>
              <a:t> </a:t>
            </a:r>
            <a:r>
              <a:rPr lang="en-US" altLang="zh-CN" dirty="0" smtClean="0"/>
              <a:t>about</a:t>
            </a:r>
            <a:r>
              <a:rPr lang="zh-CN" altLang="en-US" dirty="0" smtClean="0"/>
              <a:t> </a:t>
            </a:r>
            <a:r>
              <a:rPr lang="en-US" altLang="zh-CN" dirty="0" smtClean="0"/>
              <a:t>cancel</a:t>
            </a:r>
            <a:r>
              <a:rPr lang="zh-CN" altLang="en-US" dirty="0" smtClean="0"/>
              <a:t> </a:t>
            </a:r>
            <a:r>
              <a:rPr lang="en-US" altLang="zh-CN" dirty="0" smtClean="0"/>
              <a:t>ratio</a:t>
            </a:r>
            <a:r>
              <a:rPr lang="zh-CN" altLang="en-US" baseline="0" dirty="0" smtClean="0"/>
              <a:t> </a:t>
            </a:r>
            <a:r>
              <a:rPr lang="en-US" altLang="zh-CN" baseline="0" dirty="0" smtClean="0"/>
              <a:t>comparing.</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a:t>
            </a:r>
            <a:r>
              <a:rPr lang="zh-CN" altLang="en-US" dirty="0" smtClean="0"/>
              <a:t> </a:t>
            </a:r>
            <a:r>
              <a:rPr lang="en-US" altLang="zh-CN" dirty="0" smtClean="0"/>
              <a:t>low</a:t>
            </a:r>
            <a:r>
              <a:rPr lang="zh-CN" altLang="en-US" dirty="0" smtClean="0"/>
              <a:t> </a:t>
            </a:r>
            <a:r>
              <a:rPr lang="en-US" altLang="zh-CN" dirty="0" smtClean="0"/>
              <a:t>total</a:t>
            </a:r>
            <a:r>
              <a:rPr lang="zh-CN" altLang="en-US" baseline="0" dirty="0" smtClean="0"/>
              <a:t> </a:t>
            </a:r>
            <a:r>
              <a:rPr lang="en-US" altLang="zh-CN" baseline="0" dirty="0" err="1" smtClean="0"/>
              <a:t>Tx</a:t>
            </a:r>
            <a:r>
              <a:rPr lang="zh-CN" altLang="en-US" baseline="0" dirty="0" smtClean="0"/>
              <a:t> </a:t>
            </a:r>
            <a:r>
              <a:rPr lang="en-US" altLang="zh-CN" baseline="0" dirty="0" smtClean="0"/>
              <a:t>number</a:t>
            </a:r>
            <a:r>
              <a:rPr lang="zh-CN" altLang="en-US" baseline="0" dirty="0" smtClean="0"/>
              <a:t> </a:t>
            </a:r>
            <a:r>
              <a:rPr lang="en-US" altLang="zh-CN" baseline="0" dirty="0" smtClean="0"/>
              <a:t>and</a:t>
            </a:r>
            <a:r>
              <a:rPr lang="zh-CN" altLang="en-US" baseline="0" dirty="0" smtClean="0"/>
              <a:t> </a:t>
            </a:r>
            <a:r>
              <a:rPr lang="en-US" altLang="zh-CN" baseline="0" dirty="0" smtClean="0"/>
              <a:t>high</a:t>
            </a:r>
            <a:r>
              <a:rPr lang="zh-CN" altLang="en-US" baseline="0" dirty="0" smtClean="0"/>
              <a:t> </a:t>
            </a:r>
            <a:r>
              <a:rPr lang="en-US" altLang="zh-CN" baseline="0" dirty="0" smtClean="0"/>
              <a:t>cancel</a:t>
            </a:r>
            <a:r>
              <a:rPr lang="zh-CN" altLang="en-US" baseline="0" dirty="0" smtClean="0"/>
              <a:t> </a:t>
            </a:r>
            <a:r>
              <a:rPr lang="en-US" altLang="zh-CN" baseline="0" dirty="0" smtClean="0"/>
              <a:t>rate</a:t>
            </a:r>
            <a:r>
              <a:rPr lang="zh-CN" altLang="en-US" baseline="0" dirty="0" smtClean="0"/>
              <a:t> </a:t>
            </a:r>
            <a:r>
              <a:rPr lang="en-US" altLang="zh-CN" baseline="0" dirty="0" smtClean="0"/>
              <a:t>in</a:t>
            </a:r>
            <a:r>
              <a:rPr lang="zh-CN" altLang="en-US" baseline="0" dirty="0" smtClean="0"/>
              <a:t> </a:t>
            </a:r>
            <a:r>
              <a:rPr lang="en-US" altLang="zh-CN" baseline="0" dirty="0" smtClean="0"/>
              <a:t>Classic</a:t>
            </a:r>
            <a:r>
              <a:rPr lang="zh-CN" altLang="en-US" baseline="0" dirty="0" smtClean="0"/>
              <a:t> </a:t>
            </a:r>
            <a:r>
              <a:rPr lang="en-US" altLang="zh-CN" baseline="0" dirty="0" smtClean="0"/>
              <a:t>Market</a:t>
            </a:r>
            <a:r>
              <a:rPr lang="zh-CN" altLang="en-US" baseline="0" dirty="0" smtClean="0"/>
              <a:t> </a:t>
            </a:r>
            <a:r>
              <a:rPr lang="en-US" dirty="0" smtClean="0"/>
              <a:t>This is because under all-in policy in classic market, some customers quickly run out their assets as they generate low valuation to sell</a:t>
            </a:r>
            <a:r>
              <a:rPr lang="zh-CN" altLang="en-US" dirty="0" smtClean="0"/>
              <a:t> </a:t>
            </a:r>
            <a:r>
              <a:rPr lang="en-US" dirty="0" smtClean="0"/>
              <a:t>and generate high valuation to buy with all they own.</a:t>
            </a:r>
          </a:p>
          <a:p>
            <a:endParaRPr lang="en-US" dirty="0"/>
          </a:p>
        </p:txBody>
      </p:sp>
      <p:sp>
        <p:nvSpPr>
          <p:cNvPr id="4" name="Slide Number Placeholder 3"/>
          <p:cNvSpPr>
            <a:spLocks noGrp="1"/>
          </p:cNvSpPr>
          <p:nvPr>
            <p:ph type="sldNum" sz="quarter" idx="10"/>
          </p:nvPr>
        </p:nvSpPr>
        <p:spPr/>
        <p:txBody>
          <a:bodyPr/>
          <a:lstStyle/>
          <a:p>
            <a:fld id="{5F2CDAA9-851B-9447-A49B-515EAF4D41A1}" type="slidenum">
              <a:rPr lang="en-US" smtClean="0"/>
              <a:t>21</a:t>
            </a:fld>
            <a:endParaRPr lang="en-US"/>
          </a:p>
        </p:txBody>
      </p:sp>
    </p:spTree>
    <p:extLst>
      <p:ext uri="{BB962C8B-B14F-4D97-AF65-F5344CB8AC3E}">
        <p14:creationId xmlns:p14="http://schemas.microsoft.com/office/powerpoint/2010/main" val="318333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By comparing the transaction-oriented performance between </a:t>
            </a:r>
            <a:r>
              <a:rPr lang="en-US" sz="1200" dirty="0" err="1" smtClean="0"/>
              <a:t>Bancor</a:t>
            </a:r>
            <a:r>
              <a:rPr lang="en-US" sz="1200" dirty="0" smtClean="0"/>
              <a:t> market and classic market, we conclude several properties as below:</a:t>
            </a:r>
          </a:p>
          <a:p>
            <a:endParaRPr lang="en-US" dirty="0"/>
          </a:p>
        </p:txBody>
      </p:sp>
      <p:sp>
        <p:nvSpPr>
          <p:cNvPr id="4" name="Slide Number Placeholder 3"/>
          <p:cNvSpPr>
            <a:spLocks noGrp="1"/>
          </p:cNvSpPr>
          <p:nvPr>
            <p:ph type="sldNum" sz="quarter" idx="10"/>
          </p:nvPr>
        </p:nvSpPr>
        <p:spPr/>
        <p:txBody>
          <a:bodyPr/>
          <a:lstStyle/>
          <a:p>
            <a:fld id="{5F2CDAA9-851B-9447-A49B-515EAF4D41A1}" type="slidenum">
              <a:rPr lang="en-US" smtClean="0"/>
              <a:t>25</a:t>
            </a:fld>
            <a:endParaRPr lang="en-US"/>
          </a:p>
        </p:txBody>
      </p:sp>
    </p:spTree>
    <p:extLst>
      <p:ext uri="{BB962C8B-B14F-4D97-AF65-F5344CB8AC3E}">
        <p14:creationId xmlns:p14="http://schemas.microsoft.com/office/powerpoint/2010/main" val="804046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2CDAA9-851B-9447-A49B-515EAF4D41A1}" type="slidenum">
              <a:rPr lang="en-US" smtClean="0"/>
              <a:t>26</a:t>
            </a:fld>
            <a:endParaRPr lang="en-US"/>
          </a:p>
        </p:txBody>
      </p:sp>
    </p:spTree>
    <p:extLst>
      <p:ext uri="{BB962C8B-B14F-4D97-AF65-F5344CB8AC3E}">
        <p14:creationId xmlns:p14="http://schemas.microsoft.com/office/powerpoint/2010/main" val="117413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even assuming the “Double Coincidence of Wants” does exist, it is unsubstantiated to say it will cause damage to market order and customers’ benefits as </a:t>
            </a:r>
            <a:r>
              <a:rPr lang="en-US" altLang="zh-CN" sz="2400" dirty="0" err="1" smtClean="0"/>
              <a:t>Bancor</a:t>
            </a:r>
            <a:r>
              <a:rPr lang="en-US" altLang="zh-CN" sz="2400" dirty="0" smtClean="0"/>
              <a:t> does not show its superiority compared with normal market laws by solid experimental results.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dirty="0"/>
          </a:p>
        </p:txBody>
      </p:sp>
      <p:sp>
        <p:nvSpPr>
          <p:cNvPr id="4" name="Slide Number Placeholder 3"/>
          <p:cNvSpPr>
            <a:spLocks noGrp="1"/>
          </p:cNvSpPr>
          <p:nvPr>
            <p:ph type="sldNum" sz="quarter" idx="10"/>
          </p:nvPr>
        </p:nvSpPr>
        <p:spPr/>
        <p:txBody>
          <a:bodyPr/>
          <a:lstStyle/>
          <a:p>
            <a:fld id="{5F2CDAA9-851B-9447-A49B-515EAF4D41A1}" type="slidenum">
              <a:rPr lang="en-US" smtClean="0"/>
              <a:t>4</a:t>
            </a:fld>
            <a:endParaRPr lang="en-US"/>
          </a:p>
        </p:txBody>
      </p:sp>
    </p:spTree>
    <p:extLst>
      <p:ext uri="{BB962C8B-B14F-4D97-AF65-F5344CB8AC3E}">
        <p14:creationId xmlns:p14="http://schemas.microsoft.com/office/powerpoint/2010/main" val="12610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In</a:t>
            </a:r>
            <a:r>
              <a:rPr lang="zh-CN" altLang="en-US" dirty="0" smtClean="0"/>
              <a:t> </a:t>
            </a:r>
            <a:r>
              <a:rPr lang="en-US" altLang="zh-CN" dirty="0" smtClean="0"/>
              <a:t>synchronize</a:t>
            </a:r>
            <a:r>
              <a:rPr lang="zh-CN" altLang="en-US" baseline="0" dirty="0" smtClean="0"/>
              <a:t> </a:t>
            </a:r>
            <a:r>
              <a:rPr lang="en-US" altLang="zh-CN" baseline="0" dirty="0" smtClean="0"/>
              <a:t>step,</a:t>
            </a:r>
            <a:r>
              <a:rPr lang="zh-CN" altLang="en-US" baseline="0" dirty="0" smtClean="0"/>
              <a:t> </a:t>
            </a:r>
            <a:r>
              <a:rPr lang="en-US" altLang="zh-CN" baseline="0" dirty="0" smtClean="0"/>
              <a:t>the</a:t>
            </a:r>
            <a:r>
              <a:rPr lang="zh-CN" altLang="en-US" baseline="0" dirty="0" smtClean="0"/>
              <a:t> </a:t>
            </a:r>
            <a:r>
              <a:rPr lang="en-US" altLang="zh-CN" baseline="0" dirty="0" smtClean="0"/>
              <a:t>simulator</a:t>
            </a:r>
            <a:r>
              <a:rPr lang="zh-CN" altLang="en-US" baseline="0" dirty="0" smtClean="0"/>
              <a:t> </a:t>
            </a:r>
            <a:r>
              <a:rPr lang="en-US" altLang="zh-CN" baseline="0" dirty="0" smtClean="0"/>
              <a:t>will</a:t>
            </a:r>
            <a:r>
              <a:rPr lang="zh-CN" altLang="en-US" baseline="0" dirty="0" smtClean="0"/>
              <a:t> </a:t>
            </a:r>
            <a:r>
              <a:rPr lang="en-US" altLang="zh-CN" baseline="0" dirty="0" smtClean="0"/>
              <a:t>tell</a:t>
            </a:r>
            <a:r>
              <a:rPr lang="zh-CN" altLang="en-US" baseline="0" dirty="0" smtClean="0"/>
              <a:t> </a:t>
            </a:r>
            <a:r>
              <a:rPr lang="en-US" altLang="zh-CN" baseline="0" dirty="0" smtClean="0"/>
              <a:t>all</a:t>
            </a:r>
            <a:r>
              <a:rPr lang="zh-CN" altLang="en-US" baseline="0" dirty="0" smtClean="0"/>
              <a:t> </a:t>
            </a:r>
            <a:r>
              <a:rPr lang="en-US" altLang="zh-CN" baseline="0" dirty="0" smtClean="0"/>
              <a:t>customers</a:t>
            </a:r>
            <a:r>
              <a:rPr lang="zh-CN" altLang="en-US" baseline="0" dirty="0" smtClean="0"/>
              <a:t> </a:t>
            </a:r>
            <a:r>
              <a:rPr lang="en-US" altLang="zh-CN" baseline="0" dirty="0" smtClean="0"/>
              <a:t>the</a:t>
            </a:r>
            <a:r>
              <a:rPr lang="zh-CN" altLang="en-US" baseline="0" dirty="0" smtClean="0"/>
              <a:t> </a:t>
            </a:r>
            <a:r>
              <a:rPr lang="en-US" altLang="zh-CN" baseline="0" dirty="0" smtClean="0"/>
              <a:t>price</a:t>
            </a:r>
            <a:r>
              <a:rPr lang="zh-CN" altLang="en-US" baseline="0" dirty="0" smtClean="0"/>
              <a:t> </a:t>
            </a:r>
            <a:r>
              <a:rPr lang="en-US" altLang="zh-CN" baseline="0" dirty="0" smtClean="0"/>
              <a:t>of</a:t>
            </a:r>
            <a:r>
              <a:rPr lang="zh-CN" altLang="en-US" baseline="0" dirty="0" smtClean="0"/>
              <a:t> </a:t>
            </a:r>
            <a:r>
              <a:rPr lang="en-US" altLang="zh-CN" baseline="0" dirty="0" smtClean="0"/>
              <a:t>smart</a:t>
            </a:r>
            <a:r>
              <a:rPr lang="zh-CN" altLang="en-US" baseline="0" dirty="0" smtClean="0"/>
              <a:t> </a:t>
            </a:r>
            <a:r>
              <a:rPr lang="en-US" altLang="zh-CN" baseline="0" dirty="0" smtClean="0"/>
              <a:t>token</a:t>
            </a:r>
            <a:r>
              <a:rPr lang="zh-CN" altLang="en-US" baseline="0" dirty="0" smtClean="0"/>
              <a:t> </a:t>
            </a:r>
            <a:r>
              <a:rPr lang="en-US" altLang="zh-CN" baseline="0" dirty="0" smtClean="0"/>
              <a:t>in</a:t>
            </a:r>
            <a:r>
              <a:rPr lang="zh-CN" altLang="en-US" baseline="0" dirty="0" smtClean="0"/>
              <a:t> </a:t>
            </a:r>
            <a:r>
              <a:rPr lang="en-US" altLang="zh-CN" baseline="0" dirty="0" smtClean="0"/>
              <a:t>the</a:t>
            </a:r>
            <a:r>
              <a:rPr lang="zh-CN" altLang="en-US" baseline="0" dirty="0" smtClean="0"/>
              <a:t> </a:t>
            </a:r>
            <a:r>
              <a:rPr lang="en-US" altLang="zh-CN" baseline="0" dirty="0" smtClean="0"/>
              <a:t>current</a:t>
            </a:r>
            <a:r>
              <a:rPr lang="zh-CN" altLang="en-US" baseline="0" dirty="0" smtClean="0"/>
              <a:t> </a:t>
            </a:r>
            <a:r>
              <a:rPr lang="en-US" altLang="zh-CN" baseline="0" dirty="0" smtClean="0"/>
              <a:t>time</a:t>
            </a:r>
            <a:r>
              <a:rPr lang="zh-CN" altLang="en-US" baseline="0" dirty="0" smtClean="0"/>
              <a:t> </a:t>
            </a:r>
            <a:r>
              <a:rPr lang="en-US" altLang="zh-CN" baseline="0" dirty="0" smtClean="0"/>
              <a:t>step.</a:t>
            </a:r>
            <a:endParaRPr lang="en-US" dirty="0"/>
          </a:p>
        </p:txBody>
      </p:sp>
      <p:sp>
        <p:nvSpPr>
          <p:cNvPr id="4" name="Slide Number Placeholder 3"/>
          <p:cNvSpPr>
            <a:spLocks noGrp="1"/>
          </p:cNvSpPr>
          <p:nvPr>
            <p:ph type="sldNum" sz="quarter" idx="10"/>
          </p:nvPr>
        </p:nvSpPr>
        <p:spPr/>
        <p:txBody>
          <a:bodyPr/>
          <a:lstStyle/>
          <a:p>
            <a:fld id="{5F2CDAA9-851B-9447-A49B-515EAF4D41A1}" type="slidenum">
              <a:rPr lang="en-US" smtClean="0"/>
              <a:t>6</a:t>
            </a:fld>
            <a:endParaRPr lang="en-US"/>
          </a:p>
        </p:txBody>
      </p:sp>
    </p:spTree>
    <p:extLst>
      <p:ext uri="{BB962C8B-B14F-4D97-AF65-F5344CB8AC3E}">
        <p14:creationId xmlns:p14="http://schemas.microsoft.com/office/powerpoint/2010/main" val="441767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Blue</a:t>
            </a:r>
            <a:r>
              <a:rPr lang="zh-CN" altLang="en-US" dirty="0" smtClean="0"/>
              <a:t> </a:t>
            </a:r>
            <a:r>
              <a:rPr lang="en-US" altLang="zh-CN" dirty="0" smtClean="0"/>
              <a:t>plus</a:t>
            </a:r>
            <a:r>
              <a:rPr lang="zh-CN" altLang="en-US" dirty="0" smtClean="0"/>
              <a:t> </a:t>
            </a:r>
            <a:r>
              <a:rPr lang="en-US" altLang="zh-CN" dirty="0" smtClean="0"/>
              <a:t>red</a:t>
            </a:r>
            <a:r>
              <a:rPr lang="zh-CN" altLang="en-US" baseline="0" dirty="0" smtClean="0"/>
              <a:t> </a:t>
            </a:r>
            <a:r>
              <a:rPr lang="en-US" altLang="zh-CN" baseline="0" dirty="0" smtClean="0"/>
              <a:t>cancel</a:t>
            </a:r>
            <a:endParaRPr lang="zh-CN" altLang="en-US" baseline="0" dirty="0" smtClean="0"/>
          </a:p>
          <a:p>
            <a:r>
              <a:rPr lang="en-US" altLang="zh-CN" baseline="0" dirty="0" smtClean="0"/>
              <a:t>Red</a:t>
            </a:r>
            <a:r>
              <a:rPr lang="zh-CN" altLang="en-US" baseline="0" dirty="0" smtClean="0"/>
              <a:t> </a:t>
            </a:r>
            <a:r>
              <a:rPr lang="en-US" altLang="zh-CN" baseline="0" dirty="0" smtClean="0"/>
              <a:t>fail</a:t>
            </a:r>
            <a:r>
              <a:rPr lang="zh-CN" altLang="en-US" baseline="0" dirty="0" smtClean="0"/>
              <a:t> </a:t>
            </a:r>
          </a:p>
          <a:p>
            <a:endParaRPr lang="en-US" dirty="0"/>
          </a:p>
        </p:txBody>
      </p:sp>
      <p:sp>
        <p:nvSpPr>
          <p:cNvPr id="4" name="Slide Number Placeholder 3"/>
          <p:cNvSpPr>
            <a:spLocks noGrp="1"/>
          </p:cNvSpPr>
          <p:nvPr>
            <p:ph type="sldNum" sz="quarter" idx="10"/>
          </p:nvPr>
        </p:nvSpPr>
        <p:spPr/>
        <p:txBody>
          <a:bodyPr/>
          <a:lstStyle/>
          <a:p>
            <a:fld id="{5F2CDAA9-851B-9447-A49B-515EAF4D41A1}" type="slidenum">
              <a:rPr lang="en-US" smtClean="0"/>
              <a:t>7</a:t>
            </a:fld>
            <a:endParaRPr lang="en-US"/>
          </a:p>
        </p:txBody>
      </p:sp>
    </p:spTree>
    <p:extLst>
      <p:ext uri="{BB962C8B-B14F-4D97-AF65-F5344CB8AC3E}">
        <p14:creationId xmlns:p14="http://schemas.microsoft.com/office/powerpoint/2010/main" val="1752143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a:t>
            </a:r>
            <a:r>
              <a:rPr lang="zh-CN" altLang="en-US" dirty="0" smtClean="0"/>
              <a:t> </a:t>
            </a:r>
            <a:r>
              <a:rPr lang="en-US" altLang="zh-CN" dirty="0" smtClean="0"/>
              <a:t>reason</a:t>
            </a:r>
            <a:r>
              <a:rPr lang="zh-CN" altLang="en-US" dirty="0" smtClean="0"/>
              <a:t> </a:t>
            </a:r>
            <a:r>
              <a:rPr lang="en-US" altLang="zh-CN" dirty="0" smtClean="0"/>
              <a:t>why</a:t>
            </a:r>
            <a:r>
              <a:rPr lang="zh-CN" altLang="en-US" dirty="0" smtClean="0"/>
              <a:t> </a:t>
            </a:r>
            <a:r>
              <a:rPr lang="en-US" altLang="zh-CN" dirty="0" smtClean="0"/>
              <a:t>we</a:t>
            </a:r>
            <a:r>
              <a:rPr lang="zh-CN" altLang="en-US" dirty="0" smtClean="0"/>
              <a:t> </a:t>
            </a:r>
            <a:r>
              <a:rPr lang="en-US" altLang="zh-CN" dirty="0" smtClean="0"/>
              <a:t>implement</a:t>
            </a:r>
            <a:r>
              <a:rPr lang="zh-CN" altLang="en-US" dirty="0" smtClean="0"/>
              <a:t> </a:t>
            </a:r>
            <a:r>
              <a:rPr lang="en-US" altLang="zh-CN" dirty="0" smtClean="0"/>
              <a:t>these</a:t>
            </a:r>
            <a:r>
              <a:rPr lang="zh-CN" altLang="en-US" dirty="0" smtClean="0"/>
              <a:t> </a:t>
            </a:r>
            <a:r>
              <a:rPr lang="en-US" altLang="zh-CN" dirty="0" smtClean="0"/>
              <a:t>two</a:t>
            </a:r>
            <a:r>
              <a:rPr lang="zh-CN" altLang="en-US" baseline="0" dirty="0" smtClean="0"/>
              <a:t> </a:t>
            </a:r>
            <a:r>
              <a:rPr lang="en-US" altLang="zh-CN" baseline="0" dirty="0" smtClean="0"/>
              <a:t>policies</a:t>
            </a:r>
            <a:r>
              <a:rPr lang="zh-CN" altLang="en-US" baseline="0" dirty="0" smtClean="0"/>
              <a:t> </a:t>
            </a:r>
            <a:r>
              <a:rPr lang="en-US" altLang="zh-CN" baseline="0" dirty="0" smtClean="0"/>
              <a:t>I</a:t>
            </a:r>
            <a:r>
              <a:rPr lang="zh-CN" altLang="en-US" baseline="0" dirty="0" smtClean="0"/>
              <a:t> </a:t>
            </a:r>
            <a:r>
              <a:rPr lang="en-US" altLang="zh-CN" baseline="0" dirty="0" smtClean="0"/>
              <a:t>will</a:t>
            </a:r>
            <a:r>
              <a:rPr lang="zh-CN" altLang="en-US" baseline="0" dirty="0" smtClean="0"/>
              <a:t> </a:t>
            </a:r>
            <a:r>
              <a:rPr lang="en-US" altLang="zh-CN" baseline="0" dirty="0" smtClean="0"/>
              <a:t>show</a:t>
            </a:r>
            <a:r>
              <a:rPr lang="zh-CN" altLang="en-US" baseline="0" dirty="0" smtClean="0"/>
              <a:t> </a:t>
            </a:r>
            <a:r>
              <a:rPr lang="en-US" altLang="zh-CN" baseline="0" dirty="0" smtClean="0"/>
              <a:t>you</a:t>
            </a:r>
            <a:r>
              <a:rPr lang="zh-CN" altLang="en-US" baseline="0" dirty="0" smtClean="0"/>
              <a:t> </a:t>
            </a:r>
            <a:r>
              <a:rPr lang="en-US" altLang="zh-CN" baseline="0" dirty="0" smtClean="0"/>
              <a:t>later</a:t>
            </a:r>
            <a:r>
              <a:rPr lang="zh-CN" altLang="en-US" baseline="0" dirty="0" smtClean="0"/>
              <a:t> </a:t>
            </a:r>
            <a:r>
              <a:rPr lang="en-US" altLang="zh-CN" baseline="0" dirty="0" smtClean="0"/>
              <a:t>in</a:t>
            </a:r>
            <a:r>
              <a:rPr lang="zh-CN" altLang="en-US" baseline="0" dirty="0" smtClean="0"/>
              <a:t> </a:t>
            </a:r>
            <a:r>
              <a:rPr lang="en-US" altLang="zh-CN" baseline="0" dirty="0" smtClean="0"/>
              <a:t>experiment’s</a:t>
            </a:r>
            <a:r>
              <a:rPr lang="zh-CN" altLang="en-US" baseline="0" dirty="0" smtClean="0"/>
              <a:t> </a:t>
            </a:r>
            <a:r>
              <a:rPr lang="en-US" altLang="zh-CN" baseline="0" dirty="0" smtClean="0"/>
              <a:t>section.</a:t>
            </a:r>
            <a:endParaRPr lang="zh-CN" altLang="en-US" baseline="0" dirty="0" smtClean="0"/>
          </a:p>
          <a:p>
            <a:endParaRPr lang="zh-CN" alt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Results show that these two policies actually could lead really different results in classic market</a:t>
            </a:r>
            <a:endParaRPr lang="zh-CN" altLang="en-US" dirty="0" smtClean="0"/>
          </a:p>
        </p:txBody>
      </p:sp>
      <p:sp>
        <p:nvSpPr>
          <p:cNvPr id="4" name="Slide Number Placeholder 3"/>
          <p:cNvSpPr>
            <a:spLocks noGrp="1"/>
          </p:cNvSpPr>
          <p:nvPr>
            <p:ph type="sldNum" sz="quarter" idx="10"/>
          </p:nvPr>
        </p:nvSpPr>
        <p:spPr/>
        <p:txBody>
          <a:bodyPr/>
          <a:lstStyle/>
          <a:p>
            <a:fld id="{5F2CDAA9-851B-9447-A49B-515EAF4D41A1}" type="slidenum">
              <a:rPr lang="en-US" smtClean="0"/>
              <a:t>8</a:t>
            </a:fld>
            <a:endParaRPr lang="en-US"/>
          </a:p>
        </p:txBody>
      </p:sp>
    </p:spTree>
    <p:extLst>
      <p:ext uri="{BB962C8B-B14F-4D97-AF65-F5344CB8AC3E}">
        <p14:creationId xmlns:p14="http://schemas.microsoft.com/office/powerpoint/2010/main" val="376696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a:t>
            </a:r>
            <a:r>
              <a:rPr lang="zh-CN" altLang="en-US" dirty="0" smtClean="0"/>
              <a:t> </a:t>
            </a:r>
            <a:r>
              <a:rPr lang="en-US" altLang="zh-CN" dirty="0" smtClean="0"/>
              <a:t>reason</a:t>
            </a:r>
            <a:r>
              <a:rPr lang="zh-CN" altLang="en-US" dirty="0" smtClean="0"/>
              <a:t> </a:t>
            </a:r>
            <a:r>
              <a:rPr lang="en-US" altLang="zh-CN" dirty="0" smtClean="0"/>
              <a:t>why</a:t>
            </a:r>
            <a:r>
              <a:rPr lang="zh-CN" altLang="en-US" dirty="0" smtClean="0"/>
              <a:t> </a:t>
            </a:r>
            <a:r>
              <a:rPr lang="en-US" altLang="zh-CN" dirty="0" smtClean="0"/>
              <a:t>we</a:t>
            </a:r>
            <a:r>
              <a:rPr lang="zh-CN" altLang="en-US" dirty="0" smtClean="0"/>
              <a:t> </a:t>
            </a:r>
            <a:r>
              <a:rPr lang="en-US" altLang="zh-CN" dirty="0" smtClean="0"/>
              <a:t>implement</a:t>
            </a:r>
            <a:r>
              <a:rPr lang="zh-CN" altLang="en-US" dirty="0" smtClean="0"/>
              <a:t> </a:t>
            </a:r>
            <a:r>
              <a:rPr lang="en-US" altLang="zh-CN" dirty="0" smtClean="0"/>
              <a:t>these</a:t>
            </a:r>
            <a:r>
              <a:rPr lang="zh-CN" altLang="en-US" dirty="0" smtClean="0"/>
              <a:t> </a:t>
            </a:r>
            <a:r>
              <a:rPr lang="en-US" altLang="zh-CN" dirty="0" smtClean="0"/>
              <a:t>two</a:t>
            </a:r>
            <a:r>
              <a:rPr lang="zh-CN" altLang="en-US" baseline="0" dirty="0" smtClean="0"/>
              <a:t> </a:t>
            </a:r>
            <a:r>
              <a:rPr lang="en-US" altLang="zh-CN" baseline="0" dirty="0" smtClean="0"/>
              <a:t>policies</a:t>
            </a:r>
            <a:r>
              <a:rPr lang="zh-CN" altLang="en-US" baseline="0" dirty="0" smtClean="0"/>
              <a:t> </a:t>
            </a:r>
            <a:r>
              <a:rPr lang="en-US" altLang="zh-CN" baseline="0" dirty="0" smtClean="0"/>
              <a:t>I</a:t>
            </a:r>
            <a:r>
              <a:rPr lang="zh-CN" altLang="en-US" baseline="0" dirty="0" smtClean="0"/>
              <a:t> </a:t>
            </a:r>
            <a:r>
              <a:rPr lang="en-US" altLang="zh-CN" baseline="0" dirty="0" smtClean="0"/>
              <a:t>will</a:t>
            </a:r>
            <a:r>
              <a:rPr lang="zh-CN" altLang="en-US" baseline="0" dirty="0" smtClean="0"/>
              <a:t> </a:t>
            </a:r>
            <a:r>
              <a:rPr lang="en-US" altLang="zh-CN" baseline="0" dirty="0" smtClean="0"/>
              <a:t>show</a:t>
            </a:r>
            <a:r>
              <a:rPr lang="zh-CN" altLang="en-US" baseline="0" dirty="0" smtClean="0"/>
              <a:t> </a:t>
            </a:r>
            <a:r>
              <a:rPr lang="en-US" altLang="zh-CN" baseline="0" dirty="0" smtClean="0"/>
              <a:t>you</a:t>
            </a:r>
            <a:r>
              <a:rPr lang="zh-CN" altLang="en-US" baseline="0" dirty="0" smtClean="0"/>
              <a:t> </a:t>
            </a:r>
            <a:r>
              <a:rPr lang="en-US" altLang="zh-CN" baseline="0" dirty="0" smtClean="0"/>
              <a:t>later</a:t>
            </a:r>
            <a:r>
              <a:rPr lang="zh-CN" altLang="en-US" baseline="0" dirty="0" smtClean="0"/>
              <a:t> </a:t>
            </a:r>
            <a:r>
              <a:rPr lang="en-US" altLang="zh-CN" baseline="0" dirty="0" smtClean="0"/>
              <a:t>in</a:t>
            </a:r>
            <a:r>
              <a:rPr lang="zh-CN" altLang="en-US" baseline="0" dirty="0" smtClean="0"/>
              <a:t> </a:t>
            </a:r>
            <a:r>
              <a:rPr lang="en-US" altLang="zh-CN" baseline="0" dirty="0" smtClean="0"/>
              <a:t>experiment’s</a:t>
            </a:r>
            <a:r>
              <a:rPr lang="zh-CN" altLang="en-US" baseline="0" dirty="0" smtClean="0"/>
              <a:t> </a:t>
            </a:r>
            <a:r>
              <a:rPr lang="en-US" altLang="zh-CN" baseline="0" dirty="0" smtClean="0"/>
              <a:t>section.</a:t>
            </a:r>
            <a:endParaRPr lang="zh-CN" altLang="en-US" baseline="0" dirty="0" smtClean="0"/>
          </a:p>
          <a:p>
            <a:endParaRPr lang="zh-CN" alt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Results show that these two policies actually could lead really different results in classic market</a:t>
            </a:r>
            <a:endParaRPr lang="zh-CN" altLang="en-US" dirty="0" smtClean="0"/>
          </a:p>
        </p:txBody>
      </p:sp>
      <p:sp>
        <p:nvSpPr>
          <p:cNvPr id="4" name="Slide Number Placeholder 3"/>
          <p:cNvSpPr>
            <a:spLocks noGrp="1"/>
          </p:cNvSpPr>
          <p:nvPr>
            <p:ph type="sldNum" sz="quarter" idx="10"/>
          </p:nvPr>
        </p:nvSpPr>
        <p:spPr/>
        <p:txBody>
          <a:bodyPr/>
          <a:lstStyle/>
          <a:p>
            <a:fld id="{5F2CDAA9-851B-9447-A49B-515EAF4D41A1}" type="slidenum">
              <a:rPr lang="en-US" smtClean="0"/>
              <a:t>12</a:t>
            </a:fld>
            <a:endParaRPr lang="en-US"/>
          </a:p>
        </p:txBody>
      </p:sp>
    </p:spTree>
    <p:extLst>
      <p:ext uri="{BB962C8B-B14F-4D97-AF65-F5344CB8AC3E}">
        <p14:creationId xmlns:p14="http://schemas.microsoft.com/office/powerpoint/2010/main" val="2017881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Every blue mark represents the price of smart token in the end of the current time slot, and blue lines track the trend of price’s fluctuation.</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Figure 5 represents several price fluctuating examples under different parameter initializations. By which, we can view that though market craze merges which makes the price of smart token changes fiercely, the </a:t>
            </a:r>
            <a:r>
              <a:rPr lang="en-US" dirty="0" err="1" smtClean="0"/>
              <a:t>Bancor</a:t>
            </a:r>
            <a:r>
              <a:rPr lang="en-US" dirty="0" smtClean="0"/>
              <a:t> market actually is able to adjust the price to a relatively stable state. </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by comparing subfigures in Figure 5, with </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decrease of </a:t>
            </a:r>
            <a:r>
              <a:rPr lang="en-US" dirty="0" err="1" smtClean="0"/>
              <a:t>σ</a:t>
            </a:r>
            <a:r>
              <a:rPr lang="en-US" dirty="0" smtClean="0"/>
              <a:t> and the increase of </a:t>
            </a:r>
            <a:r>
              <a:rPr lang="en-US" dirty="0" err="1" smtClean="0"/>
              <a:t>Nc</a:t>
            </a:r>
            <a:r>
              <a:rPr lang="en-US" dirty="0" smtClean="0"/>
              <a:t>, the price of smart token could be more stable.</a:t>
            </a:r>
            <a:endParaRPr lang="en-US" dirty="0"/>
          </a:p>
        </p:txBody>
      </p:sp>
      <p:sp>
        <p:nvSpPr>
          <p:cNvPr id="4" name="Slide Number Placeholder 3"/>
          <p:cNvSpPr>
            <a:spLocks noGrp="1"/>
          </p:cNvSpPr>
          <p:nvPr>
            <p:ph type="sldNum" sz="quarter" idx="10"/>
          </p:nvPr>
        </p:nvSpPr>
        <p:spPr/>
        <p:txBody>
          <a:bodyPr/>
          <a:lstStyle/>
          <a:p>
            <a:fld id="{5F2CDAA9-851B-9447-A49B-515EAF4D41A1}" type="slidenum">
              <a:rPr lang="en-US" smtClean="0"/>
              <a:t>14</a:t>
            </a:fld>
            <a:endParaRPr lang="en-US"/>
          </a:p>
        </p:txBody>
      </p:sp>
    </p:spTree>
    <p:extLst>
      <p:ext uri="{BB962C8B-B14F-4D97-AF65-F5344CB8AC3E}">
        <p14:creationId xmlns:p14="http://schemas.microsoft.com/office/powerpoint/2010/main" val="1482841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figure shows the price slipping ratio in 1000 time slots with different parameters settings. The labels on x-axis in the figure means the specific parameters pair, which is organized as T-R-Nc-σ0; the value on y-axis reflects the splitting ratio.</a:t>
            </a:r>
            <a:endParaRPr lang="en-US" dirty="0"/>
          </a:p>
        </p:txBody>
      </p:sp>
      <p:sp>
        <p:nvSpPr>
          <p:cNvPr id="4" name="Slide Number Placeholder 3"/>
          <p:cNvSpPr>
            <a:spLocks noGrp="1"/>
          </p:cNvSpPr>
          <p:nvPr>
            <p:ph type="sldNum" sz="quarter" idx="10"/>
          </p:nvPr>
        </p:nvSpPr>
        <p:spPr/>
        <p:txBody>
          <a:bodyPr/>
          <a:lstStyle/>
          <a:p>
            <a:fld id="{5F2CDAA9-851B-9447-A49B-515EAF4D41A1}" type="slidenum">
              <a:rPr lang="en-US" smtClean="0"/>
              <a:t>15</a:t>
            </a:fld>
            <a:endParaRPr lang="en-US"/>
          </a:p>
        </p:txBody>
      </p:sp>
    </p:spTree>
    <p:extLst>
      <p:ext uri="{BB962C8B-B14F-4D97-AF65-F5344CB8AC3E}">
        <p14:creationId xmlns:p14="http://schemas.microsoft.com/office/powerpoint/2010/main" val="263043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these plots in Figure 7, we learn that with the small </a:t>
            </a:r>
            <a:r>
              <a:rPr lang="en-US" dirty="0" err="1" smtClean="0"/>
              <a:t>Nc</a:t>
            </a:r>
            <a:r>
              <a:rPr lang="en-US" dirty="0" smtClean="0"/>
              <a:t>, i.e., small market size which actually is the current status of most of virtual current markets, and small σ0, i.e., the closer valuation between customers, the failure transaction orders can even take over more than 10% in </a:t>
            </a:r>
            <a:r>
              <a:rPr lang="en-US" dirty="0" err="1" smtClean="0"/>
              <a:t>Bancor</a:t>
            </a:r>
            <a:r>
              <a:rPr lang="en-US" dirty="0" smtClean="0"/>
              <a:t> market, which is actually intolerable in real world.</a:t>
            </a:r>
            <a:endParaRPr lang="en-US" dirty="0"/>
          </a:p>
        </p:txBody>
      </p:sp>
      <p:sp>
        <p:nvSpPr>
          <p:cNvPr id="4" name="Slide Number Placeholder 3"/>
          <p:cNvSpPr>
            <a:spLocks noGrp="1"/>
          </p:cNvSpPr>
          <p:nvPr>
            <p:ph type="sldNum" sz="quarter" idx="10"/>
          </p:nvPr>
        </p:nvSpPr>
        <p:spPr/>
        <p:txBody>
          <a:bodyPr/>
          <a:lstStyle/>
          <a:p>
            <a:fld id="{5F2CDAA9-851B-9447-A49B-515EAF4D41A1}" type="slidenum">
              <a:rPr lang="en-US" smtClean="0"/>
              <a:t>17</a:t>
            </a:fld>
            <a:endParaRPr lang="en-US"/>
          </a:p>
        </p:txBody>
      </p:sp>
    </p:spTree>
    <p:extLst>
      <p:ext uri="{BB962C8B-B14F-4D97-AF65-F5344CB8AC3E}">
        <p14:creationId xmlns:p14="http://schemas.microsoft.com/office/powerpoint/2010/main" val="1451163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D0036A4B-04EC-E64D-ACCD-AE4246C7C6F7}" type="datetimeFigureOut">
              <a:rPr lang="en-US" smtClean="0"/>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8B94D-EAAA-9442-88F6-FA4E64365DED}" type="slidenum">
              <a:rPr lang="en-US" smtClean="0"/>
              <a:t>‹#›</a:t>
            </a:fld>
            <a:endParaRPr lang="en-US"/>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D0036A4B-04EC-E64D-ACCD-AE4246C7C6F7}" type="datetimeFigureOut">
              <a:rPr lang="en-US" smtClean="0"/>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8B94D-EAAA-9442-88F6-FA4E64365DED}" type="slidenum">
              <a:rPr lang="en-US" smtClean="0"/>
              <a:t>‹#›</a:t>
            </a:fld>
            <a:endParaRPr lang="en-US"/>
          </a:p>
        </p:txBody>
      </p:sp>
    </p:spTree>
    <p:extLst>
      <p:ext uri="{BB962C8B-B14F-4D97-AF65-F5344CB8AC3E}">
        <p14:creationId xmlns:p14="http://schemas.microsoft.com/office/powerpoint/2010/main" val="783368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D0036A4B-04EC-E64D-ACCD-AE4246C7C6F7}" type="datetimeFigureOut">
              <a:rPr lang="en-US" smtClean="0"/>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8B94D-EAAA-9442-88F6-FA4E64365DED}" type="slidenum">
              <a:rPr lang="en-US" smtClean="0"/>
              <a:t>‹#›</a:t>
            </a:fld>
            <a:endParaRPr lang="en-US"/>
          </a:p>
        </p:txBody>
      </p:sp>
    </p:spTree>
    <p:extLst>
      <p:ext uri="{BB962C8B-B14F-4D97-AF65-F5344CB8AC3E}">
        <p14:creationId xmlns:p14="http://schemas.microsoft.com/office/powerpoint/2010/main" val="110252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D0036A4B-04EC-E64D-ACCD-AE4246C7C6F7}" type="datetimeFigureOut">
              <a:rPr lang="en-US" smtClean="0"/>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8B94D-EAAA-9442-88F6-FA4E64365DED}" type="slidenum">
              <a:rPr lang="en-US" smtClean="0"/>
              <a:t>‹#›</a:t>
            </a:fld>
            <a:endParaRPr lang="en-US"/>
          </a:p>
        </p:txBody>
      </p:sp>
    </p:spTree>
    <p:extLst>
      <p:ext uri="{BB962C8B-B14F-4D97-AF65-F5344CB8AC3E}">
        <p14:creationId xmlns:p14="http://schemas.microsoft.com/office/powerpoint/2010/main" val="1957747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D0036A4B-04EC-E64D-ACCD-AE4246C7C6F7}" type="datetimeFigureOut">
              <a:rPr lang="en-US" smtClean="0"/>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8B94D-EAAA-9442-88F6-FA4E64365DED}" type="slidenum">
              <a:rPr lang="en-US" smtClean="0"/>
              <a:t>‹#›</a:t>
            </a:fld>
            <a:endParaRPr lang="en-US"/>
          </a:p>
        </p:txBody>
      </p:sp>
    </p:spTree>
    <p:extLst>
      <p:ext uri="{BB962C8B-B14F-4D97-AF65-F5344CB8AC3E}">
        <p14:creationId xmlns:p14="http://schemas.microsoft.com/office/powerpoint/2010/main" val="42423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D0036A4B-04EC-E64D-ACCD-AE4246C7C6F7}" type="datetimeFigureOut">
              <a:rPr lang="en-US" smtClean="0"/>
              <a:t>9/19/17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8B94D-EAAA-9442-88F6-FA4E64365DED}" type="slidenum">
              <a:rPr lang="en-US" smtClean="0"/>
              <a:t>‹#›</a:t>
            </a:fld>
            <a:endParaRPr lang="en-US"/>
          </a:p>
        </p:txBody>
      </p:sp>
    </p:spTree>
    <p:extLst>
      <p:ext uri="{BB962C8B-B14F-4D97-AF65-F5344CB8AC3E}">
        <p14:creationId xmlns:p14="http://schemas.microsoft.com/office/powerpoint/2010/main" val="719885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D0036A4B-04EC-E64D-ACCD-AE4246C7C6F7}" type="datetimeFigureOut">
              <a:rPr lang="en-US" smtClean="0"/>
              <a:t>9/19/17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38B94D-EAAA-9442-88F6-FA4E64365DED}" type="slidenum">
              <a:rPr lang="en-US" smtClean="0"/>
              <a:t>‹#›</a:t>
            </a:fld>
            <a:endParaRPr lang="en-US"/>
          </a:p>
        </p:txBody>
      </p:sp>
    </p:spTree>
    <p:extLst>
      <p:ext uri="{BB962C8B-B14F-4D97-AF65-F5344CB8AC3E}">
        <p14:creationId xmlns:p14="http://schemas.microsoft.com/office/powerpoint/2010/main" val="164976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D0036A4B-04EC-E64D-ACCD-AE4246C7C6F7}" type="datetimeFigureOut">
              <a:rPr lang="en-US" smtClean="0"/>
              <a:t>9/19/17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8B94D-EAAA-9442-88F6-FA4E64365DED}" type="slidenum">
              <a:rPr lang="en-US" smtClean="0"/>
              <a:t>‹#›</a:t>
            </a:fld>
            <a:endParaRPr lang="en-US"/>
          </a:p>
        </p:txBody>
      </p:sp>
    </p:spTree>
    <p:extLst>
      <p:ext uri="{BB962C8B-B14F-4D97-AF65-F5344CB8AC3E}">
        <p14:creationId xmlns:p14="http://schemas.microsoft.com/office/powerpoint/2010/main" val="596516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036A4B-04EC-E64D-ACCD-AE4246C7C6F7}" type="datetimeFigureOut">
              <a:rPr lang="en-US" smtClean="0"/>
              <a:t>9/19/17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38B94D-EAAA-9442-88F6-FA4E64365DED}" type="slidenum">
              <a:rPr lang="en-US" smtClean="0"/>
              <a:t>‹#›</a:t>
            </a:fld>
            <a:endParaRPr lang="en-US"/>
          </a:p>
        </p:txBody>
      </p:sp>
    </p:spTree>
    <p:extLst>
      <p:ext uri="{BB962C8B-B14F-4D97-AF65-F5344CB8AC3E}">
        <p14:creationId xmlns:p14="http://schemas.microsoft.com/office/powerpoint/2010/main" val="1189641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D0036A4B-04EC-E64D-ACCD-AE4246C7C6F7}" type="datetimeFigureOut">
              <a:rPr lang="en-US" smtClean="0"/>
              <a:t>9/19/17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8B94D-EAAA-9442-88F6-FA4E64365DED}" type="slidenum">
              <a:rPr lang="en-US" smtClean="0"/>
              <a:t>‹#›</a:t>
            </a:fld>
            <a:endParaRPr lang="en-US"/>
          </a:p>
        </p:txBody>
      </p:sp>
    </p:spTree>
    <p:extLst>
      <p:ext uri="{BB962C8B-B14F-4D97-AF65-F5344CB8AC3E}">
        <p14:creationId xmlns:p14="http://schemas.microsoft.com/office/powerpoint/2010/main" val="102520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D0036A4B-04EC-E64D-ACCD-AE4246C7C6F7}" type="datetimeFigureOut">
              <a:rPr lang="en-US" smtClean="0"/>
              <a:t>9/19/17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8B94D-EAAA-9442-88F6-FA4E64365DED}" type="slidenum">
              <a:rPr lang="en-US" smtClean="0"/>
              <a:t>‹#›</a:t>
            </a:fld>
            <a:endParaRPr lang="en-US"/>
          </a:p>
        </p:txBody>
      </p:sp>
    </p:spTree>
    <p:extLst>
      <p:ext uri="{BB962C8B-B14F-4D97-AF65-F5344CB8AC3E}">
        <p14:creationId xmlns:p14="http://schemas.microsoft.com/office/powerpoint/2010/main" val="13504900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036A4B-04EC-E64D-ACCD-AE4246C7C6F7}" type="datetimeFigureOut">
              <a:rPr lang="en-US" smtClean="0"/>
              <a:t>9/19/17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38B94D-EAAA-9442-88F6-FA4E64365DED}" type="slidenum">
              <a:rPr lang="en-US" smtClean="0"/>
              <a:t>‹#›</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emf"/><Relationship Id="rId6" Type="http://schemas.openxmlformats.org/officeDocument/2006/relationships/image" Target="../media/image6.emf"/><Relationship Id="rId7"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9.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The</a:t>
            </a:r>
            <a:r>
              <a:rPr lang="zh-CN" altLang="en-US" dirty="0" smtClean="0"/>
              <a:t> </a:t>
            </a:r>
            <a:r>
              <a:rPr lang="en-US" altLang="zh-CN" dirty="0" smtClean="0"/>
              <a:t>Result</a:t>
            </a:r>
            <a:r>
              <a:rPr lang="zh-CN" altLang="en-US" dirty="0" smtClean="0"/>
              <a:t> </a:t>
            </a:r>
            <a:r>
              <a:rPr lang="en-US" altLang="zh-CN" dirty="0" smtClean="0"/>
              <a:t>of</a:t>
            </a:r>
            <a:r>
              <a:rPr lang="zh-CN" altLang="en-US" dirty="0" smtClean="0"/>
              <a:t> </a:t>
            </a:r>
            <a:br>
              <a:rPr lang="zh-CN" altLang="en-US" dirty="0" smtClean="0"/>
            </a:br>
            <a:r>
              <a:rPr lang="en-US" altLang="zh-CN" dirty="0" err="1" smtClean="0"/>
              <a:t>Bancor</a:t>
            </a:r>
            <a:r>
              <a:rPr lang="zh-CN" altLang="en-US" dirty="0" smtClean="0"/>
              <a:t> </a:t>
            </a:r>
            <a:r>
              <a:rPr lang="en-US" altLang="zh-CN" dirty="0" smtClean="0"/>
              <a:t>Protocol</a:t>
            </a:r>
            <a:r>
              <a:rPr lang="zh-CN" altLang="en-US" dirty="0" smtClean="0"/>
              <a:t> </a:t>
            </a:r>
            <a:r>
              <a:rPr lang="en-US" altLang="zh-CN" dirty="0" smtClean="0"/>
              <a:t>Analysis</a:t>
            </a:r>
            <a:endParaRPr lang="en-US" dirty="0"/>
          </a:p>
        </p:txBody>
      </p:sp>
      <p:sp>
        <p:nvSpPr>
          <p:cNvPr id="3" name="Subtitle 2"/>
          <p:cNvSpPr>
            <a:spLocks noGrp="1"/>
          </p:cNvSpPr>
          <p:nvPr>
            <p:ph type="subTitle" idx="1"/>
          </p:nvPr>
        </p:nvSpPr>
        <p:spPr>
          <a:xfrm>
            <a:off x="1524000" y="4091895"/>
            <a:ext cx="9144000" cy="1655762"/>
          </a:xfrm>
        </p:spPr>
        <p:txBody>
          <a:bodyPr/>
          <a:lstStyle/>
          <a:p>
            <a:r>
              <a:rPr lang="en-US" altLang="zh-CN" dirty="0" smtClean="0"/>
              <a:t>Kenny,</a:t>
            </a:r>
            <a:r>
              <a:rPr lang="zh-CN" altLang="en-US" dirty="0" smtClean="0"/>
              <a:t> </a:t>
            </a:r>
            <a:r>
              <a:rPr lang="en-US" altLang="zh-CN" dirty="0" smtClean="0"/>
              <a:t>Sep</a:t>
            </a:r>
            <a:r>
              <a:rPr lang="zh-CN" altLang="en-US" dirty="0" smtClean="0"/>
              <a:t> </a:t>
            </a:r>
            <a:r>
              <a:rPr lang="en-US" altLang="zh-CN" dirty="0" smtClean="0"/>
              <a:t>19th</a:t>
            </a:r>
            <a:endParaRPr lang="en-US" dirty="0"/>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229533" y="185980"/>
            <a:ext cx="9144000" cy="906248"/>
          </a:xfrm>
        </p:spPr>
        <p:txBody>
          <a:bodyPr>
            <a:normAutofit/>
          </a:bodyPr>
          <a:lstStyle/>
          <a:p>
            <a:pPr algn="l"/>
            <a:r>
              <a:rPr lang="en-US" altLang="zh-CN" sz="4000" baseline="30000" dirty="0"/>
              <a:t>Parameters for Simulating Experiments :</a:t>
            </a:r>
            <a:endParaRPr lang="en-US" sz="4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206" y="3332643"/>
            <a:ext cx="5937003" cy="3525357"/>
          </a:xfrm>
          <a:prstGeom prst="rect">
            <a:avLst/>
          </a:prstGeom>
        </p:spPr>
      </p:pic>
      <p:sp>
        <p:nvSpPr>
          <p:cNvPr id="7" name="TextBox 6"/>
          <p:cNvSpPr txBox="1"/>
          <p:nvPr/>
        </p:nvSpPr>
        <p:spPr>
          <a:xfrm>
            <a:off x="6710209" y="4125825"/>
            <a:ext cx="4500282" cy="1938992"/>
          </a:xfrm>
          <a:prstGeom prst="rect">
            <a:avLst/>
          </a:prstGeom>
          <a:noFill/>
        </p:spPr>
        <p:txBody>
          <a:bodyPr wrap="square" rtlCol="0">
            <a:spAutoFit/>
          </a:bodyPr>
          <a:lstStyle/>
          <a:p>
            <a:r>
              <a:rPr lang="en-US" sz="2400" dirty="0"/>
              <a:t>The curve becomes smoother, i.e., has lower steepness with the growth of </a:t>
            </a:r>
            <a:r>
              <a:rPr lang="en-US" sz="2400" dirty="0" smtClean="0"/>
              <a:t>sigma; </a:t>
            </a:r>
            <a:r>
              <a:rPr lang="en-US" sz="2400" dirty="0"/>
              <a:t>while in contrast, the peak of Gaussian curve is steeper when </a:t>
            </a:r>
            <a:r>
              <a:rPr lang="en-US" sz="2400" dirty="0" smtClean="0"/>
              <a:t>sigma </a:t>
            </a:r>
            <a:r>
              <a:rPr lang="en-US" sz="2400" dirty="0"/>
              <a:t>being smaller.</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206" y="980611"/>
            <a:ext cx="10883900" cy="2273300"/>
          </a:xfrm>
          <a:prstGeom prst="rect">
            <a:avLst/>
          </a:prstGeom>
        </p:spPr>
      </p:pic>
      <p:sp>
        <p:nvSpPr>
          <p:cNvPr id="9" name="TextBox 8"/>
          <p:cNvSpPr txBox="1"/>
          <p:nvPr/>
        </p:nvSpPr>
        <p:spPr>
          <a:xfrm>
            <a:off x="10668000" y="6025241"/>
            <a:ext cx="1148862" cy="369332"/>
          </a:xfrm>
          <a:prstGeom prst="rect">
            <a:avLst/>
          </a:prstGeom>
          <a:noFill/>
        </p:spPr>
        <p:txBody>
          <a:bodyPr wrap="square" rtlCol="0">
            <a:spAutoFit/>
          </a:bodyPr>
          <a:lstStyle/>
          <a:p>
            <a:r>
              <a:rPr lang="en-US" altLang="zh-CN" dirty="0" smtClean="0"/>
              <a:t>8/23</a:t>
            </a:r>
            <a:endParaRPr lang="en-US" dirty="0"/>
          </a:p>
        </p:txBody>
      </p:sp>
    </p:spTree>
    <p:extLst>
      <p:ext uri="{BB962C8B-B14F-4D97-AF65-F5344CB8AC3E}">
        <p14:creationId xmlns:p14="http://schemas.microsoft.com/office/powerpoint/2010/main" val="336465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9506" y="1516810"/>
            <a:ext cx="9144000" cy="2387600"/>
          </a:xfrm>
        </p:spPr>
        <p:txBody>
          <a:bodyPr/>
          <a:lstStyle/>
          <a:p>
            <a:r>
              <a:rPr lang="en-US" altLang="zh-CN" dirty="0" smtClean="0"/>
              <a:t>Analysis</a:t>
            </a:r>
            <a:r>
              <a:rPr lang="zh-CN" altLang="en-US" dirty="0" smtClean="0"/>
              <a:t> </a:t>
            </a:r>
            <a:r>
              <a:rPr lang="en-US" altLang="zh-CN" dirty="0" smtClean="0"/>
              <a:t>of</a:t>
            </a:r>
            <a:r>
              <a:rPr lang="zh-CN" altLang="en-US" dirty="0" smtClean="0"/>
              <a:t> </a:t>
            </a:r>
            <a:br>
              <a:rPr lang="zh-CN" altLang="en-US" dirty="0" smtClean="0"/>
            </a:br>
            <a:r>
              <a:rPr lang="en-US" altLang="zh-CN" dirty="0" smtClean="0"/>
              <a:t>Experimental</a:t>
            </a:r>
            <a:r>
              <a:rPr lang="zh-CN" altLang="en-US" dirty="0" smtClean="0"/>
              <a:t> </a:t>
            </a:r>
            <a:r>
              <a:rPr lang="en-US" altLang="zh-CN" dirty="0" smtClean="0"/>
              <a:t>Result</a:t>
            </a:r>
            <a:endParaRPr lang="en-US" dirty="0"/>
          </a:p>
        </p:txBody>
      </p:sp>
    </p:spTree>
    <p:extLst>
      <p:ext uri="{BB962C8B-B14F-4D97-AF65-F5344CB8AC3E}">
        <p14:creationId xmlns:p14="http://schemas.microsoft.com/office/powerpoint/2010/main" val="1105629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5980"/>
            <a:ext cx="9144000" cy="906248"/>
          </a:xfrm>
        </p:spPr>
        <p:txBody>
          <a:bodyPr>
            <a:normAutofit fontScale="90000"/>
          </a:bodyPr>
          <a:lstStyle/>
          <a:p>
            <a:pPr algn="l"/>
            <a:r>
              <a:rPr lang="en-US" baseline="30000" dirty="0"/>
              <a:t>Indexes for Measuring Market Performance</a:t>
            </a:r>
            <a:r>
              <a:rPr lang="en-US" altLang="zh-CN" baseline="30000" dirty="0" smtClean="0"/>
              <a:t>:</a:t>
            </a:r>
            <a:endParaRPr lang="en-US" dirty="0"/>
          </a:p>
        </p:txBody>
      </p:sp>
      <p:sp>
        <p:nvSpPr>
          <p:cNvPr id="3" name="Subtitle 2"/>
          <p:cNvSpPr>
            <a:spLocks noGrp="1"/>
          </p:cNvSpPr>
          <p:nvPr>
            <p:ph type="subTitle" idx="1"/>
          </p:nvPr>
        </p:nvSpPr>
        <p:spPr>
          <a:xfrm>
            <a:off x="1524000" y="1092228"/>
            <a:ext cx="9144000" cy="4502660"/>
          </a:xfrm>
        </p:spPr>
        <p:txBody>
          <a:bodyPr>
            <a:normAutofit fontScale="92500"/>
          </a:bodyPr>
          <a:lstStyle/>
          <a:p>
            <a:pPr marL="457200" indent="-457200" algn="l">
              <a:buFont typeface="Arial"/>
              <a:buAutoNum type="arabicParenBoth"/>
            </a:pPr>
            <a:r>
              <a:rPr lang="en-US" altLang="zh-CN" b="1" dirty="0"/>
              <a:t>Price-oriented Indexes</a:t>
            </a:r>
            <a:r>
              <a:rPr lang="en-US" altLang="zh-CN" dirty="0" smtClean="0"/>
              <a:t>:</a:t>
            </a:r>
            <a:r>
              <a:rPr lang="zh-CN" altLang="en-US" dirty="0" smtClean="0"/>
              <a:t> </a:t>
            </a:r>
            <a:r>
              <a:rPr lang="en-US" altLang="zh-CN" dirty="0"/>
              <a:t>Under most circumstances, a healthy market is supposed to possess </a:t>
            </a:r>
            <a:r>
              <a:rPr lang="en-US" altLang="zh-CN" dirty="0" smtClean="0"/>
              <a:t>currency </a:t>
            </a:r>
            <a:r>
              <a:rPr lang="en-US" altLang="zh-CN" dirty="0"/>
              <a:t>with considerably stable price</a:t>
            </a:r>
            <a:r>
              <a:rPr lang="en-US" altLang="zh-CN" dirty="0" smtClean="0"/>
              <a:t>.</a:t>
            </a:r>
            <a:endParaRPr lang="zh-CN" altLang="en-US" dirty="0" smtClean="0"/>
          </a:p>
          <a:p>
            <a:pPr algn="l"/>
            <a:r>
              <a:rPr lang="zh-CN" altLang="en-US" dirty="0" smtClean="0"/>
              <a:t>	</a:t>
            </a:r>
            <a:r>
              <a:rPr lang="en-US" altLang="zh-CN" i="1" dirty="0">
                <a:solidFill>
                  <a:srgbClr val="0070C0"/>
                </a:solidFill>
              </a:rPr>
              <a:t>P</a:t>
            </a:r>
            <a:r>
              <a:rPr lang="en-US" altLang="zh-CN" i="1" dirty="0" smtClean="0">
                <a:solidFill>
                  <a:srgbClr val="0070C0"/>
                </a:solidFill>
              </a:rPr>
              <a:t>rice Slipping Ratio</a:t>
            </a:r>
            <a:r>
              <a:rPr lang="en-US" altLang="zh-CN" dirty="0" smtClean="0"/>
              <a:t>:</a:t>
            </a:r>
            <a:r>
              <a:rPr lang="zh-CN" altLang="en-US" dirty="0" smtClean="0"/>
              <a:t> </a:t>
            </a:r>
            <a:r>
              <a:rPr lang="en-US" altLang="zh-CN" dirty="0" smtClean="0"/>
              <a:t>The </a:t>
            </a:r>
            <a:r>
              <a:rPr lang="en-US" altLang="zh-CN" dirty="0"/>
              <a:t>ratio of </a:t>
            </a:r>
            <a:r>
              <a:rPr lang="en-US" altLang="zh-CN" dirty="0" smtClean="0"/>
              <a:t>the</a:t>
            </a:r>
            <a:r>
              <a:rPr lang="zh-CN" altLang="en-US" dirty="0" smtClean="0"/>
              <a:t> </a:t>
            </a:r>
            <a:r>
              <a:rPr lang="en-US" altLang="zh-CN" dirty="0" smtClean="0"/>
              <a:t>number </a:t>
            </a:r>
            <a:r>
              <a:rPr lang="en-US" altLang="zh-CN" dirty="0"/>
              <a:t>of time slots in which </a:t>
            </a:r>
            <a:r>
              <a:rPr lang="zh-CN" altLang="en-US" dirty="0" smtClean="0"/>
              <a:t>	</a:t>
            </a:r>
            <a:r>
              <a:rPr lang="en-US" altLang="zh-CN" dirty="0" smtClean="0"/>
              <a:t>price drops </a:t>
            </a:r>
            <a:r>
              <a:rPr lang="en-US" altLang="zh-CN" dirty="0"/>
              <a:t>at a certain rate to </a:t>
            </a:r>
            <a:r>
              <a:rPr lang="en-US" altLang="zh-CN" dirty="0" smtClean="0"/>
              <a:t>the</a:t>
            </a:r>
            <a:r>
              <a:rPr lang="zh-CN" altLang="en-US" dirty="0" smtClean="0"/>
              <a:t> </a:t>
            </a:r>
            <a:r>
              <a:rPr lang="en-US" altLang="zh-CN" dirty="0" smtClean="0"/>
              <a:t>number </a:t>
            </a:r>
            <a:r>
              <a:rPr lang="en-US" altLang="zh-CN" dirty="0"/>
              <a:t>of all time </a:t>
            </a:r>
            <a:r>
              <a:rPr lang="en-US" altLang="zh-CN" dirty="0" smtClean="0"/>
              <a:t>slots.</a:t>
            </a:r>
            <a:endParaRPr lang="zh-CN" altLang="en-US" dirty="0" smtClean="0"/>
          </a:p>
          <a:p>
            <a:pPr algn="l"/>
            <a:endParaRPr lang="zh-CN" altLang="en-US" dirty="0"/>
          </a:p>
          <a:p>
            <a:pPr algn="l"/>
            <a:r>
              <a:rPr lang="en-US" altLang="zh-CN" b="1" dirty="0" smtClean="0"/>
              <a:t>(2)</a:t>
            </a:r>
            <a:r>
              <a:rPr lang="zh-CN" altLang="en-US" b="1" dirty="0" smtClean="0"/>
              <a:t> </a:t>
            </a:r>
            <a:r>
              <a:rPr lang="en-US" b="1" dirty="0" smtClean="0"/>
              <a:t>Transaction-oriented </a:t>
            </a:r>
            <a:r>
              <a:rPr lang="en-US" b="1" dirty="0"/>
              <a:t>Indexes</a:t>
            </a:r>
            <a:r>
              <a:rPr lang="en-US" altLang="zh-CN" b="1" dirty="0" smtClean="0"/>
              <a:t>:</a:t>
            </a:r>
            <a:r>
              <a:rPr lang="zh-CN" altLang="en-US" b="1" dirty="0" smtClean="0"/>
              <a:t> </a:t>
            </a:r>
            <a:r>
              <a:rPr lang="en-US" altLang="zh-CN" dirty="0" smtClean="0"/>
              <a:t>To </a:t>
            </a:r>
            <a:r>
              <a:rPr lang="en-US" altLang="zh-CN" dirty="0"/>
              <a:t>see whether </a:t>
            </a:r>
            <a:r>
              <a:rPr lang="en-US" altLang="zh-CN" dirty="0" err="1"/>
              <a:t>Bancor</a:t>
            </a:r>
            <a:r>
              <a:rPr lang="en-US" altLang="zh-CN" dirty="0"/>
              <a:t> protocol efficiently handle the problem of </a:t>
            </a:r>
            <a:r>
              <a:rPr lang="en-US" altLang="zh-CN" dirty="0" smtClean="0"/>
              <a:t>“Double </a:t>
            </a:r>
            <a:r>
              <a:rPr lang="en-US" altLang="zh-CN" dirty="0"/>
              <a:t>Coincidence of </a:t>
            </a:r>
            <a:r>
              <a:rPr lang="en-US" altLang="zh-CN" dirty="0" smtClean="0"/>
              <a:t>Wants” </a:t>
            </a:r>
            <a:r>
              <a:rPr lang="en-US" altLang="zh-CN" dirty="0"/>
              <a:t>and largely improve the </a:t>
            </a:r>
            <a:r>
              <a:rPr lang="en-US" altLang="zh-CN" dirty="0" smtClean="0"/>
              <a:t>market‘s </a:t>
            </a:r>
            <a:r>
              <a:rPr lang="en-US" altLang="zh-CN" dirty="0"/>
              <a:t>liquidity</a:t>
            </a:r>
            <a:r>
              <a:rPr lang="en-US" altLang="zh-CN" dirty="0" smtClean="0"/>
              <a:t>.</a:t>
            </a:r>
            <a:endParaRPr lang="zh-CN" altLang="en-US" dirty="0" smtClean="0"/>
          </a:p>
          <a:p>
            <a:pPr algn="l"/>
            <a:r>
              <a:rPr lang="zh-CN" altLang="en-US" dirty="0"/>
              <a:t>	</a:t>
            </a:r>
            <a:r>
              <a:rPr lang="en-US" altLang="zh-CN" i="1" dirty="0" smtClean="0">
                <a:solidFill>
                  <a:srgbClr val="0070C0"/>
                </a:solidFill>
              </a:rPr>
              <a:t>Total Transactions</a:t>
            </a:r>
            <a:r>
              <a:rPr lang="en-US" altLang="zh-CN" i="1" dirty="0">
                <a:solidFill>
                  <a:srgbClr val="0070C0"/>
                </a:solidFill>
              </a:rPr>
              <a:t>’ N</a:t>
            </a:r>
            <a:r>
              <a:rPr lang="en-US" altLang="zh-CN" i="1" dirty="0" smtClean="0">
                <a:solidFill>
                  <a:srgbClr val="0070C0"/>
                </a:solidFill>
              </a:rPr>
              <a:t>umber</a:t>
            </a:r>
            <a:r>
              <a:rPr lang="en-US" altLang="zh-CN" dirty="0" smtClean="0"/>
              <a:t>:</a:t>
            </a:r>
            <a:r>
              <a:rPr lang="zh-CN" altLang="en-US" dirty="0" smtClean="0"/>
              <a:t> </a:t>
            </a:r>
            <a:r>
              <a:rPr lang="en-US" altLang="zh-CN" dirty="0"/>
              <a:t>L</a:t>
            </a:r>
            <a:r>
              <a:rPr lang="en-US" altLang="zh-CN" dirty="0" smtClean="0"/>
              <a:t>aunched</a:t>
            </a:r>
            <a:r>
              <a:rPr lang="zh-CN" altLang="en-US" dirty="0" smtClean="0"/>
              <a:t> </a:t>
            </a:r>
            <a:r>
              <a:rPr lang="en-US" altLang="zh-CN" dirty="0" smtClean="0"/>
              <a:t>transactions’</a:t>
            </a:r>
            <a:r>
              <a:rPr lang="zh-CN" altLang="en-US" dirty="0" smtClean="0"/>
              <a:t> </a:t>
            </a:r>
            <a:r>
              <a:rPr lang="en-US" altLang="zh-CN" dirty="0" smtClean="0"/>
              <a:t>Number</a:t>
            </a:r>
            <a:r>
              <a:rPr lang="zh-CN" altLang="en-US" dirty="0" smtClean="0"/>
              <a:t> </a:t>
            </a:r>
            <a:r>
              <a:rPr lang="en-US" altLang="zh-CN" dirty="0" smtClean="0"/>
              <a:t>in</a:t>
            </a:r>
            <a:r>
              <a:rPr lang="zh-CN" altLang="en-US" dirty="0" smtClean="0"/>
              <a:t> </a:t>
            </a:r>
            <a:r>
              <a:rPr lang="en-US" altLang="zh-CN" dirty="0" smtClean="0"/>
              <a:t>total.</a:t>
            </a:r>
            <a:endParaRPr lang="zh-CN" altLang="en-US" dirty="0" smtClean="0"/>
          </a:p>
          <a:p>
            <a:pPr algn="l"/>
            <a:r>
              <a:rPr lang="zh-CN" altLang="en-US" dirty="0"/>
              <a:t>	</a:t>
            </a:r>
            <a:r>
              <a:rPr lang="en-US" altLang="zh-CN" i="1" dirty="0">
                <a:solidFill>
                  <a:srgbClr val="0070C0"/>
                </a:solidFill>
              </a:rPr>
              <a:t>T</a:t>
            </a:r>
            <a:r>
              <a:rPr lang="en-US" altLang="zh-CN" i="1" dirty="0" smtClean="0">
                <a:solidFill>
                  <a:srgbClr val="0070C0"/>
                </a:solidFill>
              </a:rPr>
              <a:t>ransactions</a:t>
            </a:r>
            <a:r>
              <a:rPr lang="en-US" altLang="zh-CN" i="1" dirty="0">
                <a:solidFill>
                  <a:srgbClr val="0070C0"/>
                </a:solidFill>
              </a:rPr>
              <a:t>’ </a:t>
            </a:r>
            <a:r>
              <a:rPr lang="en-US" altLang="zh-CN" i="1" dirty="0" smtClean="0">
                <a:solidFill>
                  <a:srgbClr val="0070C0"/>
                </a:solidFill>
              </a:rPr>
              <a:t>Cancel Ratio</a:t>
            </a:r>
            <a:r>
              <a:rPr lang="en-US" altLang="zh-CN" dirty="0" smtClean="0"/>
              <a:t>: Simulator </a:t>
            </a:r>
            <a:r>
              <a:rPr lang="en-US" altLang="zh-CN" dirty="0"/>
              <a:t>requires </a:t>
            </a:r>
            <a:r>
              <a:rPr lang="en-US" altLang="zh-CN" dirty="0" smtClean="0"/>
              <a:t>that</a:t>
            </a:r>
            <a:r>
              <a:rPr lang="zh-CN" altLang="en-US" dirty="0" smtClean="0"/>
              <a:t> </a:t>
            </a:r>
            <a:r>
              <a:rPr lang="en-US" altLang="zh-CN" dirty="0" smtClean="0"/>
              <a:t>in</a:t>
            </a:r>
            <a:r>
              <a:rPr lang="zh-CN" altLang="en-US" dirty="0" smtClean="0"/>
              <a:t> </a:t>
            </a:r>
            <a:r>
              <a:rPr lang="en-US" altLang="zh-CN" dirty="0" smtClean="0"/>
              <a:t>every</a:t>
            </a:r>
            <a:r>
              <a:rPr lang="zh-CN" altLang="en-US" dirty="0" smtClean="0"/>
              <a:t> </a:t>
            </a:r>
            <a:r>
              <a:rPr lang="en-US" altLang="zh-CN" dirty="0" smtClean="0"/>
              <a:t>new</a:t>
            </a:r>
            <a:r>
              <a:rPr lang="zh-CN" altLang="en-US" dirty="0" smtClean="0"/>
              <a:t> </a:t>
            </a:r>
            <a:r>
              <a:rPr lang="en-US" altLang="zh-CN" dirty="0" smtClean="0"/>
              <a:t>time</a:t>
            </a:r>
            <a:r>
              <a:rPr lang="zh-CN" altLang="en-US" dirty="0" smtClean="0"/>
              <a:t> 	</a:t>
            </a:r>
            <a:r>
              <a:rPr lang="en-US" altLang="zh-CN" dirty="0" smtClean="0"/>
              <a:t>slot,</a:t>
            </a:r>
            <a:r>
              <a:rPr lang="zh-CN" altLang="en-US" dirty="0" smtClean="0"/>
              <a:t> </a:t>
            </a:r>
            <a:r>
              <a:rPr lang="en-US" altLang="zh-CN" dirty="0" smtClean="0"/>
              <a:t>the</a:t>
            </a:r>
            <a:r>
              <a:rPr lang="zh-CN" altLang="en-US" dirty="0" smtClean="0"/>
              <a:t> </a:t>
            </a:r>
            <a:r>
              <a:rPr lang="en-US" altLang="zh-CN" dirty="0" smtClean="0"/>
              <a:t>customer has</a:t>
            </a:r>
            <a:r>
              <a:rPr lang="zh-CN" altLang="en-US" dirty="0" smtClean="0"/>
              <a:t> </a:t>
            </a:r>
            <a:r>
              <a:rPr lang="en-US" altLang="zh-CN" dirty="0" smtClean="0"/>
              <a:t>to cancel </a:t>
            </a:r>
            <a:r>
              <a:rPr lang="en-US" altLang="zh-CN" dirty="0"/>
              <a:t>the </a:t>
            </a:r>
            <a:r>
              <a:rPr lang="en-US" altLang="zh-CN" dirty="0" smtClean="0"/>
              <a:t>old</a:t>
            </a:r>
            <a:r>
              <a:rPr lang="zh-CN" altLang="en-US" dirty="0" smtClean="0"/>
              <a:t> </a:t>
            </a:r>
            <a:r>
              <a:rPr lang="en-US" altLang="zh-CN" dirty="0" smtClean="0"/>
              <a:t>transaction </a:t>
            </a:r>
            <a:r>
              <a:rPr lang="en-US" altLang="zh-CN" dirty="0"/>
              <a:t>order if it </a:t>
            </a:r>
            <a:r>
              <a:rPr lang="en-US" altLang="zh-CN" dirty="0" smtClean="0"/>
              <a:t>has not</a:t>
            </a:r>
            <a:r>
              <a:rPr lang="zh-CN" altLang="en-US" dirty="0" smtClean="0"/>
              <a:t> 	</a:t>
            </a:r>
            <a:r>
              <a:rPr lang="en-US" altLang="zh-CN" dirty="0" smtClean="0"/>
              <a:t>been</a:t>
            </a:r>
            <a:r>
              <a:rPr lang="zh-CN" altLang="en-US" dirty="0" smtClean="0"/>
              <a:t> </a:t>
            </a:r>
            <a:r>
              <a:rPr lang="en-US" altLang="zh-CN" dirty="0" smtClean="0"/>
              <a:t>finished.</a:t>
            </a:r>
            <a:r>
              <a:rPr lang="zh-CN" altLang="en-US" dirty="0" smtClean="0"/>
              <a:t> </a:t>
            </a:r>
            <a:r>
              <a:rPr lang="en-US" altLang="zh-CN" dirty="0" smtClean="0"/>
              <a:t>Here</a:t>
            </a:r>
            <a:r>
              <a:rPr lang="zh-CN" altLang="en-US" dirty="0" smtClean="0"/>
              <a:t> </a:t>
            </a:r>
            <a:r>
              <a:rPr lang="en-US" altLang="zh-CN" dirty="0" smtClean="0"/>
              <a:t>we</a:t>
            </a:r>
            <a:r>
              <a:rPr lang="zh-CN" altLang="en-US" dirty="0" smtClean="0"/>
              <a:t> </a:t>
            </a:r>
            <a:r>
              <a:rPr lang="en-US" altLang="zh-CN" dirty="0" smtClean="0"/>
              <a:t>record</a:t>
            </a:r>
            <a:r>
              <a:rPr lang="zh-CN" altLang="en-US" dirty="0" smtClean="0"/>
              <a:t> </a:t>
            </a:r>
            <a:r>
              <a:rPr lang="en-US" altLang="zh-CN" dirty="0" smtClean="0"/>
              <a:t>the</a:t>
            </a:r>
            <a:r>
              <a:rPr lang="zh-CN" altLang="en-US" dirty="0" smtClean="0"/>
              <a:t> </a:t>
            </a:r>
            <a:r>
              <a:rPr lang="en-US" altLang="zh-CN" dirty="0" smtClean="0"/>
              <a:t>cancel</a:t>
            </a:r>
            <a:r>
              <a:rPr lang="zh-CN" altLang="en-US" dirty="0" smtClean="0"/>
              <a:t> </a:t>
            </a:r>
            <a:r>
              <a:rPr lang="en-US" altLang="zh-CN" dirty="0" smtClean="0"/>
              <a:t>ratio.</a:t>
            </a:r>
            <a:endParaRPr lang="zh-CN" altLang="en-US" dirty="0" smtClean="0"/>
          </a:p>
        </p:txBody>
      </p:sp>
      <p:sp>
        <p:nvSpPr>
          <p:cNvPr id="4" name="TextBox 3"/>
          <p:cNvSpPr txBox="1"/>
          <p:nvPr/>
        </p:nvSpPr>
        <p:spPr>
          <a:xfrm>
            <a:off x="10668000" y="6025241"/>
            <a:ext cx="1148862" cy="369332"/>
          </a:xfrm>
          <a:prstGeom prst="rect">
            <a:avLst/>
          </a:prstGeom>
          <a:noFill/>
        </p:spPr>
        <p:txBody>
          <a:bodyPr wrap="square" rtlCol="0">
            <a:spAutoFit/>
          </a:bodyPr>
          <a:lstStyle/>
          <a:p>
            <a:r>
              <a:rPr lang="en-US" altLang="zh-CN" dirty="0" smtClean="0"/>
              <a:t>9/23</a:t>
            </a:r>
            <a:endParaRPr lang="en-US" dirty="0"/>
          </a:p>
        </p:txBody>
      </p:sp>
    </p:spTree>
    <p:extLst>
      <p:ext uri="{BB962C8B-B14F-4D97-AF65-F5344CB8AC3E}">
        <p14:creationId xmlns:p14="http://schemas.microsoft.com/office/powerpoint/2010/main" val="1456339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9506" y="1516810"/>
            <a:ext cx="9144000" cy="2387600"/>
          </a:xfrm>
        </p:spPr>
        <p:txBody>
          <a:bodyPr/>
          <a:lstStyle/>
          <a:p>
            <a:r>
              <a:rPr lang="en-US" altLang="zh-CN" dirty="0" smtClean="0"/>
              <a:t>1.</a:t>
            </a:r>
            <a:r>
              <a:rPr lang="zh-CN" altLang="en-US" dirty="0" smtClean="0"/>
              <a:t> </a:t>
            </a:r>
            <a:r>
              <a:rPr lang="en-US" altLang="zh-CN" dirty="0" smtClean="0"/>
              <a:t>Analysis</a:t>
            </a:r>
            <a:r>
              <a:rPr lang="zh-CN" altLang="en-US" dirty="0" smtClean="0"/>
              <a:t> </a:t>
            </a:r>
            <a:r>
              <a:rPr lang="en-US" altLang="zh-CN" dirty="0" smtClean="0"/>
              <a:t>Based </a:t>
            </a:r>
            <a:r>
              <a:rPr lang="en-US" altLang="zh-CN" dirty="0"/>
              <a:t>on Price</a:t>
            </a:r>
            <a:endParaRPr lang="en-US" dirty="0"/>
          </a:p>
        </p:txBody>
      </p:sp>
    </p:spTree>
    <p:extLst>
      <p:ext uri="{BB962C8B-B14F-4D97-AF65-F5344CB8AC3E}">
        <p14:creationId xmlns:p14="http://schemas.microsoft.com/office/powerpoint/2010/main" val="1603386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129" y="239952"/>
            <a:ext cx="8507506" cy="6618048"/>
          </a:xfrm>
          <a:prstGeom prst="rect">
            <a:avLst/>
          </a:prstGeom>
        </p:spPr>
      </p:pic>
      <p:sp>
        <p:nvSpPr>
          <p:cNvPr id="5" name="TextBox 4"/>
          <p:cNvSpPr txBox="1"/>
          <p:nvPr/>
        </p:nvSpPr>
        <p:spPr>
          <a:xfrm>
            <a:off x="10668000" y="6025241"/>
            <a:ext cx="1148862" cy="369332"/>
          </a:xfrm>
          <a:prstGeom prst="rect">
            <a:avLst/>
          </a:prstGeom>
          <a:noFill/>
        </p:spPr>
        <p:txBody>
          <a:bodyPr wrap="square" rtlCol="0">
            <a:spAutoFit/>
          </a:bodyPr>
          <a:lstStyle/>
          <a:p>
            <a:r>
              <a:rPr lang="en-US" altLang="zh-CN" dirty="0" smtClean="0"/>
              <a:t>10/23</a:t>
            </a:r>
            <a:endParaRPr lang="en-US" dirty="0"/>
          </a:p>
        </p:txBody>
      </p:sp>
    </p:spTree>
    <p:extLst>
      <p:ext uri="{BB962C8B-B14F-4D97-AF65-F5344CB8AC3E}">
        <p14:creationId xmlns:p14="http://schemas.microsoft.com/office/powerpoint/2010/main" val="861021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6071" y="4426791"/>
            <a:ext cx="9144000" cy="1655762"/>
          </a:xfrm>
        </p:spPr>
        <p:txBody>
          <a:bodyPr>
            <a:normAutofit/>
          </a:bodyPr>
          <a:lstStyle/>
          <a:p>
            <a:pPr algn="l"/>
            <a:r>
              <a:rPr lang="en-US" altLang="zh-CN" dirty="0" smtClean="0"/>
              <a:t>W</a:t>
            </a:r>
            <a:r>
              <a:rPr lang="en-US" dirty="0" smtClean="0"/>
              <a:t>hen </a:t>
            </a:r>
            <a:r>
              <a:rPr lang="en-US" dirty="0"/>
              <a:t>market crazes </a:t>
            </a:r>
            <a:r>
              <a:rPr lang="en-US" dirty="0" smtClean="0"/>
              <a:t>emerge </a:t>
            </a:r>
            <a:r>
              <a:rPr lang="en-US" dirty="0"/>
              <a:t>considerably </a:t>
            </a:r>
            <a:r>
              <a:rPr lang="en-US" altLang="zh-CN" dirty="0" smtClean="0"/>
              <a:t>frequently</a:t>
            </a:r>
            <a:r>
              <a:rPr lang="en-US" dirty="0" smtClean="0"/>
              <a:t> </a:t>
            </a:r>
            <a:r>
              <a:rPr lang="en-US" dirty="0"/>
              <a:t>and the market owns a large size, the price slipping ratio can be </a:t>
            </a:r>
            <a:r>
              <a:rPr lang="en-US" altLang="zh-CN" dirty="0" smtClean="0"/>
              <a:t>quite</a:t>
            </a:r>
            <a:r>
              <a:rPr lang="en-US" dirty="0" smtClean="0"/>
              <a:t> </a:t>
            </a:r>
            <a:r>
              <a:rPr lang="en-US" dirty="0"/>
              <a:t>high, e.g. almost 7</a:t>
            </a:r>
            <a:r>
              <a:rPr lang="en-US" dirty="0" smtClean="0"/>
              <a:t>%, </a:t>
            </a:r>
            <a:r>
              <a:rPr lang="en-US" dirty="0"/>
              <a:t>which means </a:t>
            </a:r>
            <a:r>
              <a:rPr lang="en-US" b="1" dirty="0"/>
              <a:t>the </a:t>
            </a:r>
            <a:r>
              <a:rPr lang="en-US" b="1" dirty="0" smtClean="0"/>
              <a:t>price can</a:t>
            </a:r>
            <a:r>
              <a:rPr lang="zh-CN" altLang="en-US" b="1" dirty="0" smtClean="0"/>
              <a:t> </a:t>
            </a:r>
            <a:r>
              <a:rPr lang="en-US" altLang="zh-CN" b="1" dirty="0" smtClean="0"/>
              <a:t>actually</a:t>
            </a:r>
            <a:r>
              <a:rPr lang="en-US" b="1" dirty="0" smtClean="0"/>
              <a:t> </a:t>
            </a:r>
            <a:r>
              <a:rPr lang="en-US" b="1" dirty="0"/>
              <a:t>fluctuate </a:t>
            </a:r>
            <a:r>
              <a:rPr lang="en-US" altLang="zh-CN" b="1" dirty="0" smtClean="0"/>
              <a:t>quite</a:t>
            </a:r>
            <a:r>
              <a:rPr lang="zh-CN" altLang="en-US" b="1" dirty="0" smtClean="0"/>
              <a:t> </a:t>
            </a:r>
            <a:r>
              <a:rPr lang="en-US" b="1" dirty="0" smtClean="0"/>
              <a:t>significantly </a:t>
            </a:r>
            <a:r>
              <a:rPr lang="en-US" b="1" dirty="0"/>
              <a:t>in </a:t>
            </a:r>
            <a:r>
              <a:rPr lang="en-US" b="1" dirty="0" err="1"/>
              <a:t>Bancor</a:t>
            </a:r>
            <a:r>
              <a:rPr lang="en-US" b="1" dirty="0"/>
              <a:t> </a:t>
            </a:r>
            <a:r>
              <a:rPr lang="en-US" b="1" dirty="0" smtClean="0"/>
              <a:t>market</a:t>
            </a:r>
            <a:r>
              <a:rPr lang="en-US" altLang="zh-CN" dirty="0" smtClean="0"/>
              <a:t>.</a:t>
            </a:r>
            <a:r>
              <a:rPr lang="zh-CN" altLang="en-US" dirty="0" smtClean="0"/>
              <a:t> </a:t>
            </a:r>
            <a:r>
              <a:rPr lang="en-US" altLang="zh-CN" dirty="0" smtClean="0"/>
              <a:t>This</a:t>
            </a:r>
            <a:r>
              <a:rPr lang="zh-CN" altLang="en-US" dirty="0" smtClean="0"/>
              <a:t> </a:t>
            </a:r>
            <a:r>
              <a:rPr lang="en-US" dirty="0" smtClean="0"/>
              <a:t>might </a:t>
            </a:r>
            <a:r>
              <a:rPr lang="en-US" dirty="0"/>
              <a:t>lead many negative effects.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65" y="1295826"/>
            <a:ext cx="11223812" cy="2880185"/>
          </a:xfrm>
          <a:prstGeom prst="rect">
            <a:avLst/>
          </a:prstGeom>
        </p:spPr>
      </p:pic>
      <p:sp>
        <p:nvSpPr>
          <p:cNvPr id="7" name="Oval 6"/>
          <p:cNvSpPr/>
          <p:nvPr/>
        </p:nvSpPr>
        <p:spPr>
          <a:xfrm>
            <a:off x="3281082" y="1618556"/>
            <a:ext cx="717177" cy="4791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668000" y="6025241"/>
            <a:ext cx="1148862" cy="369332"/>
          </a:xfrm>
          <a:prstGeom prst="rect">
            <a:avLst/>
          </a:prstGeom>
          <a:noFill/>
        </p:spPr>
        <p:txBody>
          <a:bodyPr wrap="square" rtlCol="0">
            <a:spAutoFit/>
          </a:bodyPr>
          <a:lstStyle/>
          <a:p>
            <a:r>
              <a:rPr lang="en-US" altLang="zh-CN" dirty="0" smtClean="0"/>
              <a:t>11/23</a:t>
            </a:r>
            <a:endParaRPr lang="en-US" dirty="0"/>
          </a:p>
        </p:txBody>
      </p:sp>
      <p:sp>
        <p:nvSpPr>
          <p:cNvPr id="9" name="TextBox 8"/>
          <p:cNvSpPr txBox="1"/>
          <p:nvPr/>
        </p:nvSpPr>
        <p:spPr>
          <a:xfrm>
            <a:off x="1091821" y="409433"/>
            <a:ext cx="6469039" cy="523220"/>
          </a:xfrm>
          <a:prstGeom prst="rect">
            <a:avLst/>
          </a:prstGeom>
          <a:noFill/>
        </p:spPr>
        <p:txBody>
          <a:bodyPr wrap="square" rtlCol="0">
            <a:spAutoFit/>
          </a:bodyPr>
          <a:lstStyle/>
          <a:p>
            <a:r>
              <a:rPr lang="en-US" sz="2800" dirty="0"/>
              <a:t>medium </a:t>
            </a:r>
            <a:r>
              <a:rPr lang="en-US" sz="2800" dirty="0" smtClean="0"/>
              <a:t>slip</a:t>
            </a:r>
            <a:r>
              <a:rPr lang="en-US" altLang="zh-CN" sz="2800" dirty="0" smtClean="0"/>
              <a:t>:</a:t>
            </a:r>
            <a:r>
              <a:rPr lang="zh-CN" altLang="en-US" sz="2800" dirty="0" smtClean="0"/>
              <a:t> </a:t>
            </a:r>
            <a:r>
              <a:rPr lang="en-US" altLang="zh-CN" sz="2800" dirty="0" smtClean="0"/>
              <a:t>5%,</a:t>
            </a:r>
            <a:r>
              <a:rPr lang="zh-CN" altLang="en-US" sz="2800" dirty="0" smtClean="0"/>
              <a:t>   </a:t>
            </a:r>
            <a:r>
              <a:rPr lang="en-US" altLang="zh-CN" sz="2800" dirty="0" smtClean="0"/>
              <a:t>huge</a:t>
            </a:r>
            <a:r>
              <a:rPr lang="zh-CN" altLang="en-US" sz="2800" dirty="0" smtClean="0"/>
              <a:t> </a:t>
            </a:r>
            <a:r>
              <a:rPr lang="en-US" altLang="zh-CN" sz="2800" dirty="0" smtClean="0"/>
              <a:t>slip:</a:t>
            </a:r>
            <a:r>
              <a:rPr lang="zh-CN" altLang="en-US" sz="2800" dirty="0" smtClean="0"/>
              <a:t> </a:t>
            </a:r>
            <a:r>
              <a:rPr lang="en-US" altLang="zh-CN" sz="2800" dirty="0" smtClean="0"/>
              <a:t>20%</a:t>
            </a:r>
            <a:endParaRPr lang="en-US" sz="2800" dirty="0"/>
          </a:p>
        </p:txBody>
      </p:sp>
    </p:spTree>
    <p:extLst>
      <p:ext uri="{BB962C8B-B14F-4D97-AF65-F5344CB8AC3E}">
        <p14:creationId xmlns:p14="http://schemas.microsoft.com/office/powerpoint/2010/main" val="27872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9506" y="1516810"/>
            <a:ext cx="9144000" cy="2387600"/>
          </a:xfrm>
        </p:spPr>
        <p:txBody>
          <a:bodyPr/>
          <a:lstStyle/>
          <a:p>
            <a:r>
              <a:rPr lang="en-US" altLang="zh-CN" dirty="0"/>
              <a:t>2</a:t>
            </a:r>
            <a:r>
              <a:rPr lang="en-US" altLang="zh-CN" dirty="0" smtClean="0"/>
              <a:t>.</a:t>
            </a:r>
            <a:r>
              <a:rPr lang="zh-CN" altLang="en-US" dirty="0" smtClean="0"/>
              <a:t> </a:t>
            </a:r>
            <a:r>
              <a:rPr lang="en-US" altLang="zh-CN" dirty="0" smtClean="0"/>
              <a:t>Analysis</a:t>
            </a:r>
            <a:r>
              <a:rPr lang="zh-CN" altLang="en-US" dirty="0" smtClean="0"/>
              <a:t> </a:t>
            </a:r>
            <a:r>
              <a:rPr lang="en-US" altLang="zh-CN" dirty="0" smtClean="0"/>
              <a:t>Based </a:t>
            </a:r>
            <a:r>
              <a:rPr lang="en-US" altLang="zh-CN" dirty="0"/>
              <a:t>on </a:t>
            </a:r>
            <a:r>
              <a:rPr lang="en-US" altLang="zh-CN" dirty="0" smtClean="0"/>
              <a:t>Transaction</a:t>
            </a:r>
            <a:endParaRPr lang="en-US" dirty="0"/>
          </a:p>
        </p:txBody>
      </p:sp>
    </p:spTree>
    <p:extLst>
      <p:ext uri="{BB962C8B-B14F-4D97-AF65-F5344CB8AC3E}">
        <p14:creationId xmlns:p14="http://schemas.microsoft.com/office/powerpoint/2010/main" val="657852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80565" y="249239"/>
            <a:ext cx="9144000" cy="611374"/>
          </a:xfrm>
        </p:spPr>
        <p:txBody>
          <a:bodyPr/>
          <a:lstStyle/>
          <a:p>
            <a:pPr algn="l"/>
            <a:r>
              <a:rPr lang="en-US" altLang="zh-CN" dirty="0" smtClean="0"/>
              <a:t>All-in</a:t>
            </a:r>
            <a:r>
              <a:rPr lang="zh-CN" altLang="en-US" dirty="0" smtClean="0"/>
              <a:t> </a:t>
            </a:r>
            <a:r>
              <a:rPr lang="en-US" altLang="zh-CN" dirty="0" smtClean="0"/>
              <a:t>Policy,</a:t>
            </a:r>
            <a:r>
              <a:rPr lang="zh-CN" altLang="en-US" dirty="0" smtClean="0"/>
              <a:t> </a:t>
            </a:r>
            <a:r>
              <a:rPr lang="en-US" altLang="zh-CN" dirty="0" err="1" smtClean="0"/>
              <a:t>Bancor</a:t>
            </a:r>
            <a:r>
              <a:rPr lang="zh-CN" altLang="en-US" dirty="0" smtClean="0"/>
              <a:t> </a:t>
            </a:r>
            <a:r>
              <a:rPr lang="en-US" altLang="zh-CN" dirty="0" smtClean="0"/>
              <a:t>Market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0564" y="860612"/>
            <a:ext cx="9950823" cy="5437227"/>
          </a:xfrm>
          <a:prstGeom prst="rect">
            <a:avLst/>
          </a:prstGeom>
        </p:spPr>
      </p:pic>
      <p:sp>
        <p:nvSpPr>
          <p:cNvPr id="5" name="TextBox 4"/>
          <p:cNvSpPr txBox="1"/>
          <p:nvPr/>
        </p:nvSpPr>
        <p:spPr>
          <a:xfrm>
            <a:off x="10668000" y="6025241"/>
            <a:ext cx="1148862" cy="369332"/>
          </a:xfrm>
          <a:prstGeom prst="rect">
            <a:avLst/>
          </a:prstGeom>
          <a:noFill/>
        </p:spPr>
        <p:txBody>
          <a:bodyPr wrap="square" rtlCol="0">
            <a:spAutoFit/>
          </a:bodyPr>
          <a:lstStyle/>
          <a:p>
            <a:r>
              <a:rPr lang="en-US" altLang="zh-CN" dirty="0" smtClean="0"/>
              <a:t>12/23</a:t>
            </a:r>
            <a:endParaRPr lang="en-US" dirty="0"/>
          </a:p>
        </p:txBody>
      </p:sp>
    </p:spTree>
    <p:extLst>
      <p:ext uri="{BB962C8B-B14F-4D97-AF65-F5344CB8AC3E}">
        <p14:creationId xmlns:p14="http://schemas.microsoft.com/office/powerpoint/2010/main" val="592962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64678" y="1776054"/>
            <a:ext cx="9144000" cy="3305908"/>
          </a:xfrm>
        </p:spPr>
        <p:txBody>
          <a:bodyPr>
            <a:normAutofit/>
          </a:bodyPr>
          <a:lstStyle/>
          <a:p>
            <a:pPr algn="l">
              <a:lnSpc>
                <a:spcPct val="100000"/>
              </a:lnSpc>
              <a:spcBef>
                <a:spcPts val="0"/>
              </a:spcBef>
              <a:defRPr/>
            </a:pPr>
            <a:r>
              <a:rPr lang="en-US" sz="2800" dirty="0"/>
              <a:t>By </a:t>
            </a:r>
            <a:r>
              <a:rPr lang="en-US" altLang="zh-CN" sz="2800" dirty="0" smtClean="0"/>
              <a:t>plots</a:t>
            </a:r>
            <a:r>
              <a:rPr lang="zh-CN" altLang="en-US" sz="2800" dirty="0" smtClean="0"/>
              <a:t> </a:t>
            </a:r>
            <a:r>
              <a:rPr lang="en-US" altLang="zh-CN" sz="2800" dirty="0" smtClean="0"/>
              <a:t>above</a:t>
            </a:r>
            <a:r>
              <a:rPr lang="en-US" sz="2800" dirty="0" smtClean="0"/>
              <a:t>, </a:t>
            </a:r>
            <a:r>
              <a:rPr lang="en-US" sz="2800" dirty="0"/>
              <a:t>we learn that with the small </a:t>
            </a:r>
            <a:r>
              <a:rPr lang="en-US" sz="2800" dirty="0" err="1"/>
              <a:t>Nc</a:t>
            </a:r>
            <a:r>
              <a:rPr lang="en-US" sz="2800" dirty="0"/>
              <a:t>, i.e., small market size which </a:t>
            </a:r>
            <a:r>
              <a:rPr lang="en-US" sz="2800" dirty="0" smtClean="0"/>
              <a:t>actually</a:t>
            </a:r>
            <a:r>
              <a:rPr lang="zh-CN" altLang="en-US" sz="2800" dirty="0" smtClean="0"/>
              <a:t> </a:t>
            </a:r>
            <a:r>
              <a:rPr lang="en-US" altLang="zh-CN" sz="2800" dirty="0" smtClean="0"/>
              <a:t>represents</a:t>
            </a:r>
            <a:r>
              <a:rPr lang="en-US" sz="2800" dirty="0" smtClean="0"/>
              <a:t> </a:t>
            </a:r>
            <a:r>
              <a:rPr lang="en-US" altLang="zh-CN" sz="2800" dirty="0" smtClean="0"/>
              <a:t>the</a:t>
            </a:r>
            <a:r>
              <a:rPr lang="zh-CN" altLang="en-US" sz="2800" dirty="0" smtClean="0"/>
              <a:t> </a:t>
            </a:r>
            <a:r>
              <a:rPr lang="en-US" sz="2800" dirty="0" smtClean="0"/>
              <a:t>current </a:t>
            </a:r>
            <a:r>
              <a:rPr lang="en-US" sz="2800" dirty="0"/>
              <a:t>status of most </a:t>
            </a:r>
            <a:r>
              <a:rPr lang="en-US" sz="2800" dirty="0" smtClean="0"/>
              <a:t>virtual </a:t>
            </a:r>
            <a:r>
              <a:rPr lang="en-US" sz="2800" dirty="0"/>
              <a:t>current </a:t>
            </a:r>
            <a:r>
              <a:rPr lang="en-US" sz="2800" dirty="0" smtClean="0"/>
              <a:t>markets</a:t>
            </a:r>
            <a:r>
              <a:rPr lang="en-US" altLang="zh-CN" sz="2800" dirty="0"/>
              <a:t>,</a:t>
            </a:r>
            <a:r>
              <a:rPr lang="en-US" sz="2800" dirty="0" smtClean="0"/>
              <a:t> </a:t>
            </a:r>
            <a:r>
              <a:rPr lang="en-US" sz="2800" dirty="0"/>
              <a:t>and small σ0, i.e., the closer valuation between customers, </a:t>
            </a:r>
            <a:r>
              <a:rPr lang="en-US" sz="2800" b="1" dirty="0"/>
              <a:t>the failure transaction orders can even take over more than 10% in </a:t>
            </a:r>
            <a:r>
              <a:rPr lang="en-US" sz="2800" b="1" dirty="0" err="1"/>
              <a:t>Bancor</a:t>
            </a:r>
            <a:r>
              <a:rPr lang="en-US" sz="2800" b="1" dirty="0"/>
              <a:t> market, which is actually intolerable in real world.</a:t>
            </a:r>
          </a:p>
        </p:txBody>
      </p:sp>
      <p:sp>
        <p:nvSpPr>
          <p:cNvPr id="4" name="TextBox 3"/>
          <p:cNvSpPr txBox="1"/>
          <p:nvPr/>
        </p:nvSpPr>
        <p:spPr>
          <a:xfrm>
            <a:off x="10668000" y="6025241"/>
            <a:ext cx="1148862" cy="369332"/>
          </a:xfrm>
          <a:prstGeom prst="rect">
            <a:avLst/>
          </a:prstGeom>
          <a:noFill/>
        </p:spPr>
        <p:txBody>
          <a:bodyPr wrap="square" rtlCol="0">
            <a:spAutoFit/>
          </a:bodyPr>
          <a:lstStyle/>
          <a:p>
            <a:r>
              <a:rPr lang="en-US" altLang="zh-CN" dirty="0" smtClean="0"/>
              <a:t>13/23</a:t>
            </a:r>
            <a:endParaRPr lang="en-US" dirty="0"/>
          </a:p>
        </p:txBody>
      </p:sp>
    </p:spTree>
    <p:extLst>
      <p:ext uri="{BB962C8B-B14F-4D97-AF65-F5344CB8AC3E}">
        <p14:creationId xmlns:p14="http://schemas.microsoft.com/office/powerpoint/2010/main" val="2052861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380565" y="249239"/>
            <a:ext cx="9144000" cy="611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altLang="zh-CN" dirty="0" smtClean="0"/>
              <a:t>All-in</a:t>
            </a:r>
            <a:r>
              <a:rPr lang="zh-CN" altLang="en-US" dirty="0" smtClean="0"/>
              <a:t> </a:t>
            </a:r>
            <a:r>
              <a:rPr lang="en-US" altLang="zh-CN" dirty="0" smtClean="0"/>
              <a:t>Policy,</a:t>
            </a:r>
            <a:r>
              <a:rPr lang="zh-CN" altLang="en-US" dirty="0" smtClean="0"/>
              <a:t> </a:t>
            </a:r>
            <a:r>
              <a:rPr lang="en-US" altLang="zh-CN" dirty="0" smtClean="0"/>
              <a:t>Classic</a:t>
            </a:r>
            <a:r>
              <a:rPr lang="zh-CN" altLang="en-US" dirty="0" smtClean="0"/>
              <a:t> </a:t>
            </a:r>
            <a:r>
              <a:rPr lang="en-US" altLang="zh-CN" dirty="0" smtClean="0"/>
              <a:t>Market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131" y="895783"/>
            <a:ext cx="10382231" cy="4959895"/>
          </a:xfrm>
          <a:prstGeom prst="rect">
            <a:avLst/>
          </a:prstGeom>
        </p:spPr>
      </p:pic>
      <p:sp>
        <p:nvSpPr>
          <p:cNvPr id="6" name="TextBox 5"/>
          <p:cNvSpPr txBox="1"/>
          <p:nvPr/>
        </p:nvSpPr>
        <p:spPr>
          <a:xfrm>
            <a:off x="10668000" y="6025241"/>
            <a:ext cx="1148862" cy="369332"/>
          </a:xfrm>
          <a:prstGeom prst="rect">
            <a:avLst/>
          </a:prstGeom>
          <a:noFill/>
        </p:spPr>
        <p:txBody>
          <a:bodyPr wrap="square" rtlCol="0">
            <a:spAutoFit/>
          </a:bodyPr>
          <a:lstStyle/>
          <a:p>
            <a:r>
              <a:rPr lang="en-US" altLang="zh-CN" dirty="0" smtClean="0"/>
              <a:t>14/23</a:t>
            </a:r>
            <a:endParaRPr lang="en-US" dirty="0"/>
          </a:p>
        </p:txBody>
      </p:sp>
    </p:spTree>
    <p:extLst>
      <p:ext uri="{BB962C8B-B14F-4D97-AF65-F5344CB8AC3E}">
        <p14:creationId xmlns:p14="http://schemas.microsoft.com/office/powerpoint/2010/main" val="959162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71249"/>
            <a:ext cx="5415643" cy="657451"/>
          </a:xfrm>
        </p:spPr>
        <p:txBody>
          <a:bodyPr>
            <a:normAutofit fontScale="90000"/>
          </a:bodyPr>
          <a:lstStyle/>
          <a:p>
            <a:r>
              <a:rPr lang="en-US" altLang="zh-CN" dirty="0" err="1" smtClean="0"/>
              <a:t>Bancor</a:t>
            </a:r>
            <a:r>
              <a:rPr lang="zh-CN" altLang="en-US" dirty="0" smtClean="0"/>
              <a:t> </a:t>
            </a:r>
            <a:r>
              <a:rPr lang="en-US" altLang="zh-CN" dirty="0" smtClean="0"/>
              <a:t>is</a:t>
            </a:r>
            <a:r>
              <a:rPr lang="zh-CN" altLang="en-US" dirty="0" smtClean="0"/>
              <a:t> </a:t>
            </a:r>
            <a:r>
              <a:rPr lang="en-US" altLang="zh-CN" dirty="0" smtClean="0"/>
              <a:t>flawed</a:t>
            </a:r>
            <a:endParaRPr lang="en-US" dirty="0"/>
          </a:p>
        </p:txBody>
      </p:sp>
      <p:sp>
        <p:nvSpPr>
          <p:cNvPr id="3" name="Subtitle 2"/>
          <p:cNvSpPr>
            <a:spLocks noGrp="1"/>
          </p:cNvSpPr>
          <p:nvPr>
            <p:ph type="subTitle" idx="1"/>
          </p:nvPr>
        </p:nvSpPr>
        <p:spPr>
          <a:xfrm>
            <a:off x="1524000" y="1218064"/>
            <a:ext cx="9144000" cy="4807177"/>
          </a:xfrm>
        </p:spPr>
        <p:txBody>
          <a:bodyPr>
            <a:normAutofit lnSpcReduction="10000"/>
          </a:bodyPr>
          <a:lstStyle/>
          <a:p>
            <a:pPr marL="457200" indent="-457200" algn="l">
              <a:buAutoNum type="arabicParenBoth"/>
            </a:pPr>
            <a:r>
              <a:rPr lang="en-US" altLang="zh-CN" b="1" dirty="0" smtClean="0"/>
              <a:t>The problem of “Double Coincidence of Wants” </a:t>
            </a:r>
            <a:r>
              <a:rPr lang="en-US" altLang="zh-CN" b="1" dirty="0" err="1" smtClean="0"/>
              <a:t>Bancor</a:t>
            </a:r>
            <a:r>
              <a:rPr lang="en-US" altLang="zh-CN" b="1" dirty="0" smtClean="0"/>
              <a:t> wants to solve might</a:t>
            </a:r>
            <a:r>
              <a:rPr lang="zh-CN" altLang="en-US" b="1" dirty="0" smtClean="0"/>
              <a:t> </a:t>
            </a:r>
            <a:r>
              <a:rPr lang="en-US" altLang="zh-CN" b="1" dirty="0" smtClean="0"/>
              <a:t>not exist in real world</a:t>
            </a:r>
            <a:r>
              <a:rPr lang="en-US" altLang="zh-CN" dirty="0" smtClean="0"/>
              <a:t>. Even assuming this problem does exist, </a:t>
            </a:r>
            <a:r>
              <a:rPr lang="en-US" altLang="zh-CN" dirty="0" err="1" smtClean="0"/>
              <a:t>Bancor</a:t>
            </a:r>
            <a:r>
              <a:rPr lang="en-US" altLang="zh-CN" dirty="0" smtClean="0"/>
              <a:t> protocol fails</a:t>
            </a:r>
            <a:r>
              <a:rPr lang="zh-CN" altLang="en-US" dirty="0" smtClean="0"/>
              <a:t> </a:t>
            </a:r>
            <a:r>
              <a:rPr lang="en-US" altLang="zh-CN" dirty="0" smtClean="0"/>
              <a:t>to ensure its superiority compared with normal market.</a:t>
            </a:r>
            <a:endParaRPr lang="zh-CN" altLang="en-US" dirty="0" smtClean="0"/>
          </a:p>
          <a:p>
            <a:pPr algn="l"/>
            <a:endParaRPr lang="zh-CN" altLang="en-US" dirty="0"/>
          </a:p>
          <a:p>
            <a:pPr marL="457200" indent="-457200" algn="l">
              <a:buAutoNum type="arabicParenBoth" startAt="2"/>
            </a:pPr>
            <a:r>
              <a:rPr lang="en-US" b="1" dirty="0" smtClean="0"/>
              <a:t>The price of smart token, i.e. currency in </a:t>
            </a:r>
            <a:r>
              <a:rPr lang="en-US" b="1" dirty="0" err="1" smtClean="0"/>
              <a:t>Bancor</a:t>
            </a:r>
            <a:r>
              <a:rPr lang="en-US" b="1" dirty="0" smtClean="0"/>
              <a:t> protocol could fluctuate significantly</a:t>
            </a:r>
            <a:r>
              <a:rPr lang="en-US" dirty="0" smtClean="0"/>
              <a:t>, especially when customers generate close valuations of smart token</a:t>
            </a:r>
            <a:r>
              <a:rPr lang="en-US" altLang="zh-CN" dirty="0" smtClean="0"/>
              <a:t>,</a:t>
            </a:r>
            <a:r>
              <a:rPr lang="zh-CN" altLang="en-US" dirty="0" smtClean="0"/>
              <a:t> </a:t>
            </a:r>
            <a:r>
              <a:rPr lang="en-US" altLang="zh-CN" dirty="0" smtClean="0"/>
              <a:t>which</a:t>
            </a:r>
            <a:r>
              <a:rPr lang="zh-CN" altLang="en-US" dirty="0" smtClean="0"/>
              <a:t> </a:t>
            </a:r>
            <a:r>
              <a:rPr lang="en-US" altLang="zh-CN" dirty="0" smtClean="0"/>
              <a:t>might</a:t>
            </a:r>
            <a:r>
              <a:rPr lang="zh-CN" altLang="en-US" dirty="0" smtClean="0"/>
              <a:t> </a:t>
            </a:r>
            <a:r>
              <a:rPr lang="en-US" altLang="zh-CN" dirty="0" smtClean="0"/>
              <a:t>generate</a:t>
            </a:r>
            <a:r>
              <a:rPr lang="zh-CN" altLang="en-US" dirty="0" smtClean="0"/>
              <a:t> </a:t>
            </a:r>
            <a:r>
              <a:rPr lang="en-US" dirty="0" smtClean="0"/>
              <a:t>destructive</a:t>
            </a:r>
            <a:r>
              <a:rPr lang="zh-CN" altLang="en-US" dirty="0" smtClean="0"/>
              <a:t> </a:t>
            </a:r>
            <a:r>
              <a:rPr lang="en-US" altLang="zh-CN" dirty="0" smtClean="0"/>
              <a:t>effect</a:t>
            </a:r>
            <a:r>
              <a:rPr lang="zh-CN" altLang="en-US" dirty="0" smtClean="0"/>
              <a:t> </a:t>
            </a:r>
            <a:r>
              <a:rPr lang="en-US" altLang="zh-CN" dirty="0" smtClean="0"/>
              <a:t>on</a:t>
            </a:r>
            <a:r>
              <a:rPr lang="zh-CN" altLang="en-US" dirty="0" smtClean="0"/>
              <a:t> </a:t>
            </a:r>
            <a:r>
              <a:rPr lang="en-US" altLang="zh-CN" dirty="0" smtClean="0"/>
              <a:t>market.</a:t>
            </a:r>
            <a:endParaRPr lang="zh-CN" altLang="en-US" dirty="0"/>
          </a:p>
          <a:p>
            <a:pPr marL="457200" indent="-457200" algn="l">
              <a:buAutoNum type="arabicParenBoth" startAt="2"/>
            </a:pPr>
            <a:endParaRPr lang="zh-CN" altLang="en-US" dirty="0" smtClean="0"/>
          </a:p>
          <a:p>
            <a:pPr marL="457200" indent="-457200" algn="l">
              <a:buAutoNum type="arabicParenBoth" startAt="2"/>
            </a:pPr>
            <a:r>
              <a:rPr lang="en-US" altLang="zh-CN" b="1" dirty="0" err="1" smtClean="0"/>
              <a:t>Bancor</a:t>
            </a:r>
            <a:r>
              <a:rPr lang="en-US" altLang="zh-CN" b="1" dirty="0" smtClean="0"/>
              <a:t> protocol cannot fully process multiple transaction orders that</a:t>
            </a:r>
            <a:r>
              <a:rPr lang="zh-CN" altLang="en-US" b="1" dirty="0" smtClean="0"/>
              <a:t> </a:t>
            </a:r>
            <a:r>
              <a:rPr lang="en-US" altLang="zh-CN" b="1" dirty="0" smtClean="0"/>
              <a:t>are</a:t>
            </a:r>
            <a:r>
              <a:rPr lang="zh-CN" altLang="en-US" b="1" dirty="0" smtClean="0"/>
              <a:t> </a:t>
            </a:r>
            <a:r>
              <a:rPr lang="en-US" altLang="zh-CN" b="1" dirty="0" smtClean="0"/>
              <a:t>launched simultaneously</a:t>
            </a:r>
            <a:r>
              <a:rPr lang="en-US" altLang="zh-CN" dirty="0" smtClean="0"/>
              <a:t>, especially when</a:t>
            </a:r>
            <a:r>
              <a:rPr lang="zh-CN" altLang="en-US" dirty="0" smtClean="0"/>
              <a:t> </a:t>
            </a:r>
            <a:r>
              <a:rPr lang="en-US" altLang="zh-CN" dirty="0" smtClean="0"/>
              <a:t>the market size is small.</a:t>
            </a:r>
            <a:endParaRPr lang="zh-CN" altLang="en-US" dirty="0" smtClean="0"/>
          </a:p>
          <a:p>
            <a:pPr marL="457200" indent="-457200" algn="l">
              <a:buAutoNum type="arabicParenBoth" startAt="2"/>
            </a:pPr>
            <a:endParaRPr lang="zh-CN" altLang="en-US" dirty="0"/>
          </a:p>
          <a:p>
            <a:pPr marL="457200" indent="-457200" algn="l">
              <a:buAutoNum type="arabicParenBoth" startAt="2"/>
            </a:pPr>
            <a:endParaRPr lang="zh-CN" altLang="en-US" dirty="0" smtClean="0"/>
          </a:p>
        </p:txBody>
      </p:sp>
      <p:sp>
        <p:nvSpPr>
          <p:cNvPr id="4" name="TextBox 3"/>
          <p:cNvSpPr txBox="1"/>
          <p:nvPr/>
        </p:nvSpPr>
        <p:spPr>
          <a:xfrm>
            <a:off x="10668000" y="6025241"/>
            <a:ext cx="1148862" cy="369332"/>
          </a:xfrm>
          <a:prstGeom prst="rect">
            <a:avLst/>
          </a:prstGeom>
          <a:noFill/>
        </p:spPr>
        <p:txBody>
          <a:bodyPr wrap="square" rtlCol="0">
            <a:spAutoFit/>
          </a:bodyPr>
          <a:lstStyle/>
          <a:p>
            <a:r>
              <a:rPr lang="en-US" altLang="zh-CN" dirty="0" smtClean="0"/>
              <a:t>1/23</a:t>
            </a:r>
            <a:endParaRPr lang="en-US" dirty="0"/>
          </a:p>
        </p:txBody>
      </p:sp>
    </p:spTree>
    <p:extLst>
      <p:ext uri="{BB962C8B-B14F-4D97-AF65-F5344CB8AC3E}">
        <p14:creationId xmlns:p14="http://schemas.microsoft.com/office/powerpoint/2010/main" val="19675139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6074" y="858838"/>
            <a:ext cx="9431215" cy="1147762"/>
          </a:xfrm>
        </p:spPr>
        <p:txBody>
          <a:bodyPr>
            <a:normAutofit fontScale="85000" lnSpcReduction="20000"/>
          </a:bodyPr>
          <a:lstStyle/>
          <a:p>
            <a:pPr algn="l"/>
            <a:r>
              <a:rPr lang="en-US" altLang="zh-CN" sz="2800" dirty="0" smtClean="0"/>
              <a:t>Lower</a:t>
            </a:r>
            <a:r>
              <a:rPr lang="zh-CN" altLang="en-US" sz="2800" dirty="0" smtClean="0"/>
              <a:t> </a:t>
            </a:r>
            <a:r>
              <a:rPr lang="en-US" altLang="zh-CN" sz="2800" dirty="0" smtClean="0"/>
              <a:t>the</a:t>
            </a:r>
            <a:r>
              <a:rPr lang="zh-CN" altLang="en-US" sz="2800" dirty="0" smtClean="0"/>
              <a:t> </a:t>
            </a:r>
            <a:r>
              <a:rPr lang="en-US" altLang="zh-CN" sz="2800" dirty="0" smtClean="0"/>
              <a:t>sigma</a:t>
            </a:r>
            <a:r>
              <a:rPr lang="zh-CN" altLang="en-US" sz="2800" dirty="0" smtClean="0"/>
              <a:t> </a:t>
            </a:r>
            <a:r>
              <a:rPr lang="en-US" altLang="zh-CN" sz="2800" dirty="0" smtClean="0"/>
              <a:t>is,</a:t>
            </a:r>
            <a:r>
              <a:rPr lang="zh-CN" altLang="en-US" sz="2800" dirty="0" smtClean="0"/>
              <a:t> </a:t>
            </a:r>
            <a:r>
              <a:rPr lang="en-US" altLang="zh-CN" sz="2800" dirty="0" smtClean="0"/>
              <a:t>(closer</a:t>
            </a:r>
            <a:r>
              <a:rPr lang="zh-CN" altLang="en-US" sz="2800" dirty="0" smtClean="0"/>
              <a:t> </a:t>
            </a:r>
            <a:r>
              <a:rPr lang="en-US" altLang="zh-CN" sz="2800" dirty="0" smtClean="0"/>
              <a:t>prices</a:t>
            </a:r>
            <a:r>
              <a:rPr lang="zh-CN" altLang="en-US" sz="2800" dirty="0" smtClean="0"/>
              <a:t> </a:t>
            </a:r>
            <a:r>
              <a:rPr lang="en-US" altLang="zh-CN" sz="2800" dirty="0" smtClean="0"/>
              <a:t>of</a:t>
            </a:r>
            <a:r>
              <a:rPr lang="zh-CN" altLang="en-US" sz="2800" dirty="0" smtClean="0"/>
              <a:t> </a:t>
            </a:r>
            <a:r>
              <a:rPr lang="en-US" altLang="zh-CN" sz="2800" dirty="0" smtClean="0"/>
              <a:t>valuations</a:t>
            </a:r>
            <a:r>
              <a:rPr lang="zh-CN" altLang="en-US" sz="2800" dirty="0" smtClean="0"/>
              <a:t> </a:t>
            </a:r>
            <a:r>
              <a:rPr lang="en-US" altLang="zh-CN" sz="2800" dirty="0" smtClean="0"/>
              <a:t>customers</a:t>
            </a:r>
            <a:r>
              <a:rPr lang="zh-CN" altLang="en-US" sz="2800" dirty="0" smtClean="0"/>
              <a:t> </a:t>
            </a:r>
            <a:r>
              <a:rPr lang="en-US" altLang="zh-CN" sz="2800" dirty="0" smtClean="0"/>
              <a:t>make)</a:t>
            </a:r>
            <a:endParaRPr lang="zh-CN" altLang="en-US" sz="2800" dirty="0" smtClean="0"/>
          </a:p>
          <a:p>
            <a:pPr algn="l"/>
            <a:r>
              <a:rPr lang="en-US" altLang="zh-CN" sz="2800" dirty="0" smtClean="0"/>
              <a:t>higher</a:t>
            </a:r>
            <a:r>
              <a:rPr lang="zh-CN" altLang="en-US" sz="2800" dirty="0" smtClean="0"/>
              <a:t> </a:t>
            </a:r>
            <a:r>
              <a:rPr lang="en-US" altLang="zh-CN" sz="2800" dirty="0" smtClean="0"/>
              <a:t>the</a:t>
            </a:r>
            <a:r>
              <a:rPr lang="zh-CN" altLang="en-US" sz="2800" dirty="0" smtClean="0"/>
              <a:t> </a:t>
            </a:r>
            <a:r>
              <a:rPr lang="en-US" altLang="zh-CN" sz="2800" dirty="0" smtClean="0"/>
              <a:t>canceled</a:t>
            </a:r>
            <a:r>
              <a:rPr lang="zh-CN" altLang="en-US" sz="2800" dirty="0" smtClean="0"/>
              <a:t> </a:t>
            </a:r>
            <a:r>
              <a:rPr lang="en-US" altLang="zh-CN" sz="2800" dirty="0" smtClean="0"/>
              <a:t>transaction</a:t>
            </a:r>
            <a:r>
              <a:rPr lang="zh-CN" altLang="en-US" sz="2800" dirty="0" smtClean="0"/>
              <a:t> </a:t>
            </a:r>
            <a:r>
              <a:rPr lang="en-US" altLang="zh-CN" sz="2800" dirty="0" smtClean="0"/>
              <a:t>ratio</a:t>
            </a:r>
            <a:r>
              <a:rPr lang="zh-CN" altLang="en-US" sz="2800" dirty="0" smtClean="0"/>
              <a:t> </a:t>
            </a:r>
            <a:r>
              <a:rPr lang="en-US" altLang="zh-CN" sz="2800" dirty="0" smtClean="0"/>
              <a:t>is</a:t>
            </a:r>
            <a:r>
              <a:rPr lang="zh-CN" altLang="en-US" sz="2800" dirty="0" smtClean="0"/>
              <a:t> </a:t>
            </a:r>
            <a:r>
              <a:rPr lang="en-US" altLang="zh-CN" sz="2800" dirty="0" smtClean="0"/>
              <a:t>in</a:t>
            </a:r>
            <a:r>
              <a:rPr lang="zh-CN" altLang="en-US" sz="2800" dirty="0" smtClean="0"/>
              <a:t> </a:t>
            </a:r>
            <a:r>
              <a:rPr lang="en-US" altLang="zh-CN" sz="2800" dirty="0" err="1" smtClean="0"/>
              <a:t>Bancor</a:t>
            </a:r>
            <a:r>
              <a:rPr lang="zh-CN" altLang="en-US" sz="2800" dirty="0" smtClean="0"/>
              <a:t> </a:t>
            </a:r>
            <a:r>
              <a:rPr lang="en-US" altLang="zh-CN" sz="2800" dirty="0" smtClean="0"/>
              <a:t>Market;</a:t>
            </a:r>
            <a:endParaRPr lang="zh-CN" altLang="en-US" sz="2800" dirty="0" smtClean="0"/>
          </a:p>
          <a:p>
            <a:pPr algn="l"/>
            <a:r>
              <a:rPr lang="en-US" altLang="zh-CN" sz="2800" dirty="0"/>
              <a:t>w</a:t>
            </a:r>
            <a:r>
              <a:rPr lang="en-US" altLang="zh-CN" sz="2800" dirty="0" smtClean="0"/>
              <a:t>hile</a:t>
            </a:r>
            <a:r>
              <a:rPr lang="zh-CN" altLang="en-US" sz="2800" dirty="0" smtClean="0"/>
              <a:t> </a:t>
            </a:r>
            <a:r>
              <a:rPr lang="en-US" altLang="zh-CN" sz="2800" dirty="0" smtClean="0"/>
              <a:t>lower</a:t>
            </a:r>
            <a:r>
              <a:rPr lang="zh-CN" altLang="en-US" sz="2800" dirty="0" smtClean="0"/>
              <a:t> </a:t>
            </a:r>
            <a:r>
              <a:rPr lang="en-US" altLang="zh-CN" sz="2800" dirty="0" smtClean="0"/>
              <a:t>the</a:t>
            </a:r>
            <a:r>
              <a:rPr lang="zh-CN" altLang="en-US" sz="2800" dirty="0" smtClean="0"/>
              <a:t> </a:t>
            </a:r>
            <a:r>
              <a:rPr lang="en-US" altLang="zh-CN" sz="2800" dirty="0" smtClean="0"/>
              <a:t>canceled</a:t>
            </a:r>
            <a:r>
              <a:rPr lang="zh-CN" altLang="en-US" sz="2800" dirty="0" smtClean="0"/>
              <a:t> </a:t>
            </a:r>
            <a:r>
              <a:rPr lang="en-US" altLang="zh-CN" sz="2800" dirty="0" smtClean="0"/>
              <a:t>transaction</a:t>
            </a:r>
            <a:r>
              <a:rPr lang="zh-CN" altLang="en-US" sz="2800" dirty="0" smtClean="0"/>
              <a:t> </a:t>
            </a:r>
            <a:r>
              <a:rPr lang="en-US" altLang="zh-CN" sz="2800" dirty="0" smtClean="0"/>
              <a:t>ration</a:t>
            </a:r>
            <a:r>
              <a:rPr lang="zh-CN" altLang="en-US" sz="2800" dirty="0" smtClean="0"/>
              <a:t> </a:t>
            </a:r>
            <a:r>
              <a:rPr lang="en-US" altLang="zh-CN" sz="2800" dirty="0" smtClean="0"/>
              <a:t>is</a:t>
            </a:r>
            <a:r>
              <a:rPr lang="zh-CN" altLang="en-US" sz="2800" dirty="0" smtClean="0"/>
              <a:t> </a:t>
            </a:r>
            <a:r>
              <a:rPr lang="en-US" altLang="zh-CN" sz="2800" dirty="0" smtClean="0"/>
              <a:t>in</a:t>
            </a:r>
            <a:r>
              <a:rPr lang="zh-CN" altLang="en-US" sz="2800" dirty="0" smtClean="0"/>
              <a:t> </a:t>
            </a:r>
            <a:r>
              <a:rPr lang="en-US" altLang="zh-CN" sz="2800" dirty="0" smtClean="0"/>
              <a:t>Classic</a:t>
            </a:r>
            <a:r>
              <a:rPr lang="zh-CN" altLang="en-US" sz="2800" dirty="0" smtClean="0"/>
              <a:t> </a:t>
            </a:r>
            <a:r>
              <a:rPr lang="en-US" altLang="zh-CN" sz="2800" dirty="0" smtClean="0"/>
              <a:t>Market.</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54" y="2604477"/>
            <a:ext cx="10639657" cy="3462216"/>
          </a:xfrm>
          <a:prstGeom prst="rect">
            <a:avLst/>
          </a:prstGeom>
        </p:spPr>
      </p:pic>
      <p:sp>
        <p:nvSpPr>
          <p:cNvPr id="5" name="TextBox 4"/>
          <p:cNvSpPr txBox="1"/>
          <p:nvPr/>
        </p:nvSpPr>
        <p:spPr>
          <a:xfrm>
            <a:off x="10668000" y="6025241"/>
            <a:ext cx="1148862" cy="369332"/>
          </a:xfrm>
          <a:prstGeom prst="rect">
            <a:avLst/>
          </a:prstGeom>
          <a:noFill/>
        </p:spPr>
        <p:txBody>
          <a:bodyPr wrap="square" rtlCol="0">
            <a:spAutoFit/>
          </a:bodyPr>
          <a:lstStyle/>
          <a:p>
            <a:r>
              <a:rPr lang="en-US" altLang="zh-CN" dirty="0" smtClean="0"/>
              <a:t>15/23</a:t>
            </a:r>
            <a:endParaRPr lang="en-US" dirty="0"/>
          </a:p>
        </p:txBody>
      </p:sp>
    </p:spTree>
    <p:extLst>
      <p:ext uri="{BB962C8B-B14F-4D97-AF65-F5344CB8AC3E}">
        <p14:creationId xmlns:p14="http://schemas.microsoft.com/office/powerpoint/2010/main" val="1946710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939" y="1311031"/>
            <a:ext cx="10147300" cy="3695700"/>
          </a:xfrm>
          <a:prstGeom prst="rect">
            <a:avLst/>
          </a:prstGeom>
        </p:spPr>
      </p:pic>
      <p:sp>
        <p:nvSpPr>
          <p:cNvPr id="5" name="TextBox 4"/>
          <p:cNvSpPr txBox="1"/>
          <p:nvPr/>
        </p:nvSpPr>
        <p:spPr>
          <a:xfrm>
            <a:off x="10668000" y="6025241"/>
            <a:ext cx="1148862" cy="369332"/>
          </a:xfrm>
          <a:prstGeom prst="rect">
            <a:avLst/>
          </a:prstGeom>
          <a:noFill/>
        </p:spPr>
        <p:txBody>
          <a:bodyPr wrap="square" rtlCol="0">
            <a:spAutoFit/>
          </a:bodyPr>
          <a:lstStyle/>
          <a:p>
            <a:r>
              <a:rPr lang="en-US" altLang="zh-CN" dirty="0" smtClean="0"/>
              <a:t>16/23</a:t>
            </a:r>
            <a:endParaRPr lang="en-US" dirty="0"/>
          </a:p>
        </p:txBody>
      </p:sp>
    </p:spTree>
    <p:extLst>
      <p:ext uri="{BB962C8B-B14F-4D97-AF65-F5344CB8AC3E}">
        <p14:creationId xmlns:p14="http://schemas.microsoft.com/office/powerpoint/2010/main" val="337138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11923" y="1354015"/>
            <a:ext cx="9144000" cy="4114800"/>
          </a:xfrm>
        </p:spPr>
        <p:txBody>
          <a:bodyPr>
            <a:normAutofit/>
          </a:bodyPr>
          <a:lstStyle/>
          <a:p>
            <a:pPr algn="l"/>
            <a:r>
              <a:rPr lang="en-US" altLang="zh-CN" sz="2800" dirty="0" smtClean="0"/>
              <a:t>By</a:t>
            </a:r>
            <a:r>
              <a:rPr lang="zh-CN" altLang="en-US" sz="2800" dirty="0" smtClean="0"/>
              <a:t> </a:t>
            </a:r>
            <a:r>
              <a:rPr lang="en-US" sz="2800" dirty="0" smtClean="0"/>
              <a:t>high </a:t>
            </a:r>
            <a:r>
              <a:rPr lang="en-US" sz="2800" dirty="0"/>
              <a:t>transaction cancel and failed rates </a:t>
            </a:r>
            <a:r>
              <a:rPr lang="en-US" sz="2800" dirty="0" smtClean="0"/>
              <a:t>in </a:t>
            </a:r>
            <a:r>
              <a:rPr lang="en-US" altLang="zh-CN" sz="2800" dirty="0" smtClean="0"/>
              <a:t>above</a:t>
            </a:r>
            <a:r>
              <a:rPr lang="zh-CN" altLang="en-US" sz="2800" dirty="0" smtClean="0"/>
              <a:t> </a:t>
            </a:r>
            <a:r>
              <a:rPr lang="en-US" altLang="zh-CN" sz="2800" dirty="0" smtClean="0"/>
              <a:t>figures,</a:t>
            </a:r>
            <a:r>
              <a:rPr lang="zh-CN" altLang="en-US" sz="2800" dirty="0" smtClean="0"/>
              <a:t> </a:t>
            </a:r>
            <a:r>
              <a:rPr lang="en-US" altLang="zh-CN" sz="2800" dirty="0" smtClean="0"/>
              <a:t>where</a:t>
            </a:r>
            <a:r>
              <a:rPr lang="en-US" sz="2800" dirty="0" smtClean="0"/>
              <a:t> </a:t>
            </a:r>
            <a:r>
              <a:rPr lang="en-US" sz="2800" dirty="0"/>
              <a:t>many parameter settings lead failed rate over 50%, we can conclude that </a:t>
            </a:r>
            <a:r>
              <a:rPr lang="en-US" sz="2800" b="1" dirty="0"/>
              <a:t>under all-in policy, the “Double Coincidence of Wants” problem does exist and could bring disastrous </a:t>
            </a:r>
            <a:r>
              <a:rPr lang="en-US" altLang="zh-CN" sz="2800" b="1" dirty="0" smtClean="0"/>
              <a:t>effect</a:t>
            </a:r>
            <a:r>
              <a:rPr lang="zh-CN" altLang="en-US" sz="2800" b="1" dirty="0" smtClean="0"/>
              <a:t> </a:t>
            </a:r>
            <a:r>
              <a:rPr lang="en-US" altLang="zh-CN" sz="2800" b="1" dirty="0" smtClean="0"/>
              <a:t>on</a:t>
            </a:r>
            <a:r>
              <a:rPr lang="zh-CN" altLang="en-US" sz="2800" b="1" dirty="0" smtClean="0"/>
              <a:t> </a:t>
            </a:r>
            <a:r>
              <a:rPr lang="en-US" sz="2800" b="1" dirty="0" smtClean="0"/>
              <a:t>market</a:t>
            </a:r>
            <a:r>
              <a:rPr lang="en-US" altLang="zh-CN" sz="2800" b="1" dirty="0" smtClean="0"/>
              <a:t>’s</a:t>
            </a:r>
            <a:r>
              <a:rPr lang="zh-CN" altLang="en-US" sz="2800" b="1" dirty="0" smtClean="0"/>
              <a:t> </a:t>
            </a:r>
            <a:r>
              <a:rPr lang="en-US" sz="2800" b="1" dirty="0" smtClean="0"/>
              <a:t>efficiency.</a:t>
            </a:r>
            <a:endParaRPr lang="zh-CN" altLang="en-US" sz="2800" b="1" dirty="0" smtClean="0"/>
          </a:p>
          <a:p>
            <a:pPr algn="l"/>
            <a:endParaRPr lang="zh-CN" altLang="en-US" sz="2800" b="1" dirty="0"/>
          </a:p>
          <a:p>
            <a:pPr algn="l"/>
            <a:r>
              <a:rPr lang="en-US" altLang="zh-CN" sz="2800" dirty="0" smtClean="0"/>
              <a:t>But</a:t>
            </a:r>
            <a:r>
              <a:rPr lang="zh-CN" altLang="en-US" sz="2800" dirty="0"/>
              <a:t> </a:t>
            </a:r>
            <a:r>
              <a:rPr lang="en-US" altLang="zh-CN" sz="2800" dirty="0" smtClean="0"/>
              <a:t>how</a:t>
            </a:r>
            <a:r>
              <a:rPr lang="zh-CN" altLang="en-US" sz="2800" dirty="0" smtClean="0"/>
              <a:t> </a:t>
            </a:r>
            <a:r>
              <a:rPr lang="en-US" altLang="zh-CN" sz="2800" dirty="0" smtClean="0"/>
              <a:t>about</a:t>
            </a:r>
            <a:r>
              <a:rPr lang="zh-CN" altLang="en-US" sz="2800" dirty="0" smtClean="0"/>
              <a:t> </a:t>
            </a:r>
            <a:r>
              <a:rPr lang="en-US" altLang="zh-CN" sz="2800" dirty="0" smtClean="0"/>
              <a:t>situation</a:t>
            </a:r>
            <a:r>
              <a:rPr lang="zh-CN" altLang="en-US" sz="2800" dirty="0" smtClean="0"/>
              <a:t> </a:t>
            </a:r>
            <a:r>
              <a:rPr lang="en-US" altLang="zh-CN" sz="2800" dirty="0" smtClean="0"/>
              <a:t>under</a:t>
            </a:r>
            <a:r>
              <a:rPr lang="zh-CN" altLang="en-US" sz="2800" dirty="0" smtClean="0"/>
              <a:t> </a:t>
            </a:r>
            <a:r>
              <a:rPr lang="en-US" altLang="zh-CN" sz="2800" dirty="0" smtClean="0"/>
              <a:t>half-in</a:t>
            </a:r>
            <a:r>
              <a:rPr lang="zh-CN" altLang="en-US" sz="2800" dirty="0" smtClean="0"/>
              <a:t> </a:t>
            </a:r>
            <a:r>
              <a:rPr lang="en-US" altLang="zh-CN" sz="2800" dirty="0" smtClean="0"/>
              <a:t>policies?</a:t>
            </a:r>
            <a:endParaRPr lang="en-US" sz="2800" dirty="0"/>
          </a:p>
        </p:txBody>
      </p:sp>
      <p:sp>
        <p:nvSpPr>
          <p:cNvPr id="4" name="TextBox 3"/>
          <p:cNvSpPr txBox="1"/>
          <p:nvPr/>
        </p:nvSpPr>
        <p:spPr>
          <a:xfrm>
            <a:off x="10668000" y="6025241"/>
            <a:ext cx="1148862" cy="369332"/>
          </a:xfrm>
          <a:prstGeom prst="rect">
            <a:avLst/>
          </a:prstGeom>
          <a:noFill/>
        </p:spPr>
        <p:txBody>
          <a:bodyPr wrap="square" rtlCol="0">
            <a:spAutoFit/>
          </a:bodyPr>
          <a:lstStyle/>
          <a:p>
            <a:r>
              <a:rPr lang="en-US" altLang="zh-CN" dirty="0" smtClean="0"/>
              <a:t>17/23</a:t>
            </a:r>
            <a:endParaRPr lang="en-US" dirty="0"/>
          </a:p>
        </p:txBody>
      </p:sp>
    </p:spTree>
    <p:extLst>
      <p:ext uri="{BB962C8B-B14F-4D97-AF65-F5344CB8AC3E}">
        <p14:creationId xmlns:p14="http://schemas.microsoft.com/office/powerpoint/2010/main" val="16865181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380565" y="249239"/>
            <a:ext cx="9144000" cy="611374"/>
          </a:xfrm>
        </p:spPr>
        <p:txBody>
          <a:bodyPr/>
          <a:lstStyle/>
          <a:p>
            <a:pPr algn="l"/>
            <a:r>
              <a:rPr lang="en-US" altLang="zh-CN" dirty="0" smtClean="0"/>
              <a:t>Half-in</a:t>
            </a:r>
            <a:r>
              <a:rPr lang="zh-CN" altLang="en-US" dirty="0" smtClean="0"/>
              <a:t> </a:t>
            </a:r>
            <a:r>
              <a:rPr lang="en-US" altLang="zh-CN" dirty="0" smtClean="0"/>
              <a:t>Policy,</a:t>
            </a:r>
            <a:r>
              <a:rPr lang="zh-CN" altLang="en-US" dirty="0" smtClean="0"/>
              <a:t> </a:t>
            </a:r>
            <a:r>
              <a:rPr lang="en-US" altLang="zh-CN" dirty="0" smtClean="0"/>
              <a:t>Classic</a:t>
            </a:r>
            <a:r>
              <a:rPr lang="zh-CN" altLang="en-US" dirty="0" smtClean="0"/>
              <a:t> </a:t>
            </a:r>
            <a:r>
              <a:rPr lang="en-US" altLang="zh-CN" dirty="0" smtClean="0"/>
              <a:t>Market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23" y="1006614"/>
            <a:ext cx="10796954" cy="5182185"/>
          </a:xfrm>
          <a:prstGeom prst="rect">
            <a:avLst/>
          </a:prstGeom>
        </p:spPr>
      </p:pic>
      <p:sp>
        <p:nvSpPr>
          <p:cNvPr id="6" name="TextBox 5"/>
          <p:cNvSpPr txBox="1"/>
          <p:nvPr/>
        </p:nvSpPr>
        <p:spPr>
          <a:xfrm>
            <a:off x="10668000" y="6025241"/>
            <a:ext cx="1148862" cy="369332"/>
          </a:xfrm>
          <a:prstGeom prst="rect">
            <a:avLst/>
          </a:prstGeom>
          <a:noFill/>
        </p:spPr>
        <p:txBody>
          <a:bodyPr wrap="square" rtlCol="0">
            <a:spAutoFit/>
          </a:bodyPr>
          <a:lstStyle/>
          <a:p>
            <a:r>
              <a:rPr lang="en-US" altLang="zh-CN" dirty="0" smtClean="0"/>
              <a:t>18/23</a:t>
            </a:r>
            <a:endParaRPr lang="en-US" dirty="0"/>
          </a:p>
        </p:txBody>
      </p:sp>
    </p:spTree>
    <p:extLst>
      <p:ext uri="{BB962C8B-B14F-4D97-AF65-F5344CB8AC3E}">
        <p14:creationId xmlns:p14="http://schemas.microsoft.com/office/powerpoint/2010/main" val="20085324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5015" y="2318360"/>
            <a:ext cx="9378462" cy="2077793"/>
          </a:xfrm>
        </p:spPr>
        <p:txBody>
          <a:bodyPr>
            <a:normAutofit/>
          </a:bodyPr>
          <a:lstStyle/>
          <a:p>
            <a:pPr algn="l"/>
            <a:r>
              <a:rPr lang="en-US" altLang="zh-CN" sz="3200" dirty="0" smtClean="0"/>
              <a:t>Under</a:t>
            </a:r>
            <a:r>
              <a:rPr lang="zh-CN" altLang="en-US" sz="3200" dirty="0" smtClean="0"/>
              <a:t> </a:t>
            </a:r>
            <a:r>
              <a:rPr lang="en-US" altLang="zh-CN" sz="3200" dirty="0" smtClean="0"/>
              <a:t>half-in</a:t>
            </a:r>
            <a:r>
              <a:rPr lang="zh-CN" altLang="en-US" sz="3200" dirty="0" smtClean="0"/>
              <a:t> </a:t>
            </a:r>
            <a:r>
              <a:rPr lang="en-US" altLang="zh-CN" sz="3200" dirty="0" smtClean="0"/>
              <a:t>policy,</a:t>
            </a:r>
            <a:r>
              <a:rPr lang="zh-CN" altLang="en-US" sz="3200" dirty="0" smtClean="0"/>
              <a:t> </a:t>
            </a:r>
            <a:r>
              <a:rPr lang="en-US" sz="3200" dirty="0" smtClean="0"/>
              <a:t>we </a:t>
            </a:r>
            <a:r>
              <a:rPr lang="en-US" sz="3200" dirty="0"/>
              <a:t>can see that the largest failed </a:t>
            </a:r>
            <a:r>
              <a:rPr lang="en-US" sz="3200" dirty="0" smtClean="0"/>
              <a:t>ra</a:t>
            </a:r>
            <a:r>
              <a:rPr lang="en-US" altLang="zh-CN" sz="3200" dirty="0" smtClean="0"/>
              <a:t>tio</a:t>
            </a:r>
            <a:r>
              <a:rPr lang="en-US" sz="3200" dirty="0" smtClean="0"/>
              <a:t> </a:t>
            </a:r>
            <a:r>
              <a:rPr lang="en-US" sz="3200" dirty="0"/>
              <a:t>does not </a:t>
            </a:r>
            <a:r>
              <a:rPr lang="en-US" sz="3200" dirty="0" smtClean="0"/>
              <a:t>exceed </a:t>
            </a:r>
            <a:r>
              <a:rPr lang="en-US" sz="3200" dirty="0"/>
              <a:t>10%, which </a:t>
            </a:r>
            <a:r>
              <a:rPr lang="en-US" sz="3200" b="1" dirty="0"/>
              <a:t>indicates the “Double Coincidence of Wants” might no longer be a problem in classic </a:t>
            </a:r>
            <a:r>
              <a:rPr lang="en-US" sz="3200" b="1" dirty="0" smtClean="0"/>
              <a:t>market</a:t>
            </a:r>
            <a:r>
              <a:rPr lang="en-US" sz="3200" dirty="0" smtClean="0"/>
              <a:t>.</a:t>
            </a:r>
            <a:endParaRPr lang="en-US" sz="3200" dirty="0"/>
          </a:p>
        </p:txBody>
      </p:sp>
      <p:sp>
        <p:nvSpPr>
          <p:cNvPr id="5" name="TextBox 4"/>
          <p:cNvSpPr txBox="1"/>
          <p:nvPr/>
        </p:nvSpPr>
        <p:spPr>
          <a:xfrm>
            <a:off x="10668000" y="6025241"/>
            <a:ext cx="1148862" cy="369332"/>
          </a:xfrm>
          <a:prstGeom prst="rect">
            <a:avLst/>
          </a:prstGeom>
          <a:noFill/>
        </p:spPr>
        <p:txBody>
          <a:bodyPr wrap="square" rtlCol="0">
            <a:spAutoFit/>
          </a:bodyPr>
          <a:lstStyle/>
          <a:p>
            <a:r>
              <a:rPr lang="en-US" altLang="zh-CN" dirty="0" smtClean="0"/>
              <a:t>19/23</a:t>
            </a:r>
            <a:endParaRPr lang="en-US" dirty="0"/>
          </a:p>
        </p:txBody>
      </p:sp>
    </p:spTree>
    <p:extLst>
      <p:ext uri="{BB962C8B-B14F-4D97-AF65-F5344CB8AC3E}">
        <p14:creationId xmlns:p14="http://schemas.microsoft.com/office/powerpoint/2010/main" val="3535114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29508" y="1002321"/>
            <a:ext cx="9144000" cy="5486400"/>
          </a:xfrm>
        </p:spPr>
        <p:txBody>
          <a:bodyPr>
            <a:noAutofit/>
          </a:bodyPr>
          <a:lstStyle/>
          <a:p>
            <a:pPr marL="457200" indent="-457200" algn="l">
              <a:buAutoNum type="arabicParenBoth"/>
            </a:pPr>
            <a:r>
              <a:rPr lang="en-US" sz="2800" dirty="0" smtClean="0"/>
              <a:t>The </a:t>
            </a:r>
            <a:r>
              <a:rPr lang="en-US" sz="2800" dirty="0"/>
              <a:t>market craze actually positively accelerates the processing of </a:t>
            </a:r>
            <a:r>
              <a:rPr lang="en-US" sz="2800" dirty="0" smtClean="0"/>
              <a:t>transaction </a:t>
            </a:r>
            <a:r>
              <a:rPr lang="en-US" sz="2800" dirty="0"/>
              <a:t>orders both for </a:t>
            </a:r>
            <a:r>
              <a:rPr lang="en-US" sz="2800" dirty="0" err="1"/>
              <a:t>Bancor</a:t>
            </a:r>
            <a:r>
              <a:rPr lang="en-US" sz="2800" dirty="0"/>
              <a:t> and classic market</a:t>
            </a:r>
            <a:r>
              <a:rPr lang="en-US" sz="2800" dirty="0" smtClean="0"/>
              <a:t>.</a:t>
            </a:r>
            <a:endParaRPr lang="zh-CN" altLang="en-US" sz="2800" dirty="0" smtClean="0"/>
          </a:p>
          <a:p>
            <a:pPr marL="457200" indent="-457200" algn="l">
              <a:buAutoNum type="arabicParenBoth"/>
            </a:pPr>
            <a:endParaRPr lang="zh-CN" altLang="en-US" sz="2800" dirty="0" smtClean="0"/>
          </a:p>
          <a:p>
            <a:pPr marL="457200" indent="-457200" algn="l">
              <a:buFont typeface="Arial"/>
              <a:buAutoNum type="arabicParenBoth"/>
            </a:pPr>
            <a:r>
              <a:rPr lang="en-US" sz="2800" dirty="0"/>
              <a:t>The increase of market size helps </a:t>
            </a:r>
            <a:r>
              <a:rPr lang="en-US" sz="2800" dirty="0" err="1"/>
              <a:t>Bancor</a:t>
            </a:r>
            <a:r>
              <a:rPr lang="en-US" sz="2800" dirty="0"/>
              <a:t> market and classic market dealing with transaction orders much more smoothly</a:t>
            </a:r>
            <a:r>
              <a:rPr lang="en-US" sz="2800" dirty="0" smtClean="0"/>
              <a:t>.</a:t>
            </a:r>
            <a:endParaRPr lang="zh-CN" altLang="en-US" sz="2800" dirty="0" smtClean="0"/>
          </a:p>
          <a:p>
            <a:pPr marL="457200" indent="-457200" algn="l">
              <a:buFont typeface="Arial"/>
              <a:buAutoNum type="arabicParenBoth"/>
            </a:pPr>
            <a:endParaRPr lang="en-US" sz="2800" dirty="0"/>
          </a:p>
          <a:p>
            <a:pPr marL="457200" indent="-457200" algn="l">
              <a:buAutoNum type="arabicParenBoth"/>
            </a:pPr>
            <a:r>
              <a:rPr lang="en-US" sz="2800" dirty="0"/>
              <a:t>Under all-in policy, </a:t>
            </a:r>
            <a:r>
              <a:rPr lang="en-US" sz="2800" dirty="0" err="1"/>
              <a:t>Bancor</a:t>
            </a:r>
            <a:r>
              <a:rPr lang="en-US" sz="2800" dirty="0"/>
              <a:t> protocol does solve the the problem of “Double Coincidence of Wants”; while under half-in policy, the existence of </a:t>
            </a:r>
            <a:r>
              <a:rPr lang="en-US" altLang="zh-CN" sz="2800" dirty="0" smtClean="0"/>
              <a:t>that</a:t>
            </a:r>
            <a:r>
              <a:rPr lang="zh-CN" altLang="en-US" sz="2800" dirty="0" smtClean="0"/>
              <a:t> </a:t>
            </a:r>
            <a:r>
              <a:rPr lang="en-US" altLang="zh-CN" sz="2800" dirty="0" smtClean="0"/>
              <a:t>problem</a:t>
            </a:r>
            <a:r>
              <a:rPr lang="en-US" sz="2800" dirty="0" smtClean="0"/>
              <a:t> </a:t>
            </a:r>
            <a:r>
              <a:rPr lang="en-US" sz="2800" dirty="0"/>
              <a:t>is uncertain and sometimes classic market performs better than </a:t>
            </a:r>
            <a:r>
              <a:rPr lang="en-US" sz="2800" dirty="0" err="1"/>
              <a:t>Bancor</a:t>
            </a:r>
            <a:r>
              <a:rPr lang="en-US" sz="2800" dirty="0"/>
              <a:t> market</a:t>
            </a:r>
            <a:r>
              <a:rPr lang="en-US" altLang="zh-CN" sz="2800" dirty="0" smtClean="0"/>
              <a:t>.</a:t>
            </a:r>
            <a:endParaRPr lang="zh-CN" altLang="en-US" sz="2800" dirty="0" smtClean="0"/>
          </a:p>
        </p:txBody>
      </p:sp>
      <p:sp>
        <p:nvSpPr>
          <p:cNvPr id="4" name="Subtitle 2"/>
          <p:cNvSpPr txBox="1">
            <a:spLocks/>
          </p:cNvSpPr>
          <p:nvPr/>
        </p:nvSpPr>
        <p:spPr>
          <a:xfrm>
            <a:off x="1380565" y="249239"/>
            <a:ext cx="9144000" cy="611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altLang="zh-CN" sz="3200" dirty="0" err="1" smtClean="0"/>
              <a:t>Tx</a:t>
            </a:r>
            <a:r>
              <a:rPr lang="zh-CN" altLang="en-US" sz="3200" dirty="0" smtClean="0"/>
              <a:t> </a:t>
            </a:r>
            <a:r>
              <a:rPr lang="en-US" altLang="zh-CN" sz="3200" dirty="0" smtClean="0"/>
              <a:t>based:</a:t>
            </a:r>
            <a:r>
              <a:rPr lang="zh-CN" altLang="en-US" sz="3200" dirty="0" smtClean="0"/>
              <a:t> </a:t>
            </a:r>
            <a:r>
              <a:rPr lang="en-US" altLang="zh-CN" sz="3200" dirty="0" err="1" smtClean="0"/>
              <a:t>Bancor</a:t>
            </a:r>
            <a:r>
              <a:rPr lang="en-US" altLang="zh-CN" sz="3200" dirty="0" smtClean="0"/>
              <a:t> </a:t>
            </a:r>
            <a:r>
              <a:rPr lang="en-US" altLang="zh-CN" sz="3200" dirty="0"/>
              <a:t>Market vs. Classic Market</a:t>
            </a:r>
            <a:endParaRPr lang="en-US" sz="3200" dirty="0"/>
          </a:p>
        </p:txBody>
      </p:sp>
      <p:sp>
        <p:nvSpPr>
          <p:cNvPr id="5" name="TextBox 4"/>
          <p:cNvSpPr txBox="1"/>
          <p:nvPr/>
        </p:nvSpPr>
        <p:spPr>
          <a:xfrm>
            <a:off x="10668000" y="6025241"/>
            <a:ext cx="1148862" cy="369332"/>
          </a:xfrm>
          <a:prstGeom prst="rect">
            <a:avLst/>
          </a:prstGeom>
          <a:noFill/>
        </p:spPr>
        <p:txBody>
          <a:bodyPr wrap="square" rtlCol="0">
            <a:spAutoFit/>
          </a:bodyPr>
          <a:lstStyle/>
          <a:p>
            <a:r>
              <a:rPr lang="en-US" altLang="zh-CN" dirty="0" smtClean="0"/>
              <a:t>20/23</a:t>
            </a:r>
            <a:endParaRPr lang="en-US" dirty="0"/>
          </a:p>
        </p:txBody>
      </p:sp>
    </p:spTree>
    <p:extLst>
      <p:ext uri="{BB962C8B-B14F-4D97-AF65-F5344CB8AC3E}">
        <p14:creationId xmlns:p14="http://schemas.microsoft.com/office/powerpoint/2010/main" val="21383283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760" y="1424354"/>
            <a:ext cx="11584689" cy="3995615"/>
          </a:xfrm>
          <a:prstGeom prst="rect">
            <a:avLst/>
          </a:prstGeom>
        </p:spPr>
      </p:pic>
      <p:sp>
        <p:nvSpPr>
          <p:cNvPr id="5" name="TextBox 4"/>
          <p:cNvSpPr txBox="1"/>
          <p:nvPr/>
        </p:nvSpPr>
        <p:spPr>
          <a:xfrm>
            <a:off x="10668000" y="6025241"/>
            <a:ext cx="1148862" cy="369332"/>
          </a:xfrm>
          <a:prstGeom prst="rect">
            <a:avLst/>
          </a:prstGeom>
          <a:noFill/>
        </p:spPr>
        <p:txBody>
          <a:bodyPr wrap="square" rtlCol="0">
            <a:spAutoFit/>
          </a:bodyPr>
          <a:lstStyle/>
          <a:p>
            <a:r>
              <a:rPr lang="en-US" altLang="zh-CN" dirty="0" smtClean="0"/>
              <a:t>21/23</a:t>
            </a:r>
            <a:endParaRPr lang="en-US" dirty="0"/>
          </a:p>
        </p:txBody>
      </p:sp>
    </p:spTree>
    <p:extLst>
      <p:ext uri="{BB962C8B-B14F-4D97-AF65-F5344CB8AC3E}">
        <p14:creationId xmlns:p14="http://schemas.microsoft.com/office/powerpoint/2010/main" val="3200622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71249"/>
            <a:ext cx="5415643" cy="657451"/>
          </a:xfrm>
        </p:spPr>
        <p:txBody>
          <a:bodyPr>
            <a:normAutofit fontScale="90000"/>
          </a:bodyPr>
          <a:lstStyle/>
          <a:p>
            <a:r>
              <a:rPr lang="en-US" altLang="zh-CN" dirty="0" err="1" smtClean="0"/>
              <a:t>Bancor</a:t>
            </a:r>
            <a:r>
              <a:rPr lang="zh-CN" altLang="en-US" dirty="0" smtClean="0"/>
              <a:t> </a:t>
            </a:r>
            <a:r>
              <a:rPr lang="en-US" altLang="zh-CN" dirty="0" smtClean="0"/>
              <a:t>is</a:t>
            </a:r>
            <a:r>
              <a:rPr lang="zh-CN" altLang="en-US" dirty="0" smtClean="0"/>
              <a:t> </a:t>
            </a:r>
            <a:r>
              <a:rPr lang="en-US" altLang="zh-CN" dirty="0" smtClean="0"/>
              <a:t>flawed</a:t>
            </a:r>
            <a:endParaRPr lang="en-US" dirty="0"/>
          </a:p>
        </p:txBody>
      </p:sp>
      <p:sp>
        <p:nvSpPr>
          <p:cNvPr id="3" name="Subtitle 2"/>
          <p:cNvSpPr>
            <a:spLocks noGrp="1"/>
          </p:cNvSpPr>
          <p:nvPr>
            <p:ph type="subTitle" idx="1"/>
          </p:nvPr>
        </p:nvSpPr>
        <p:spPr>
          <a:xfrm>
            <a:off x="1524000" y="1218064"/>
            <a:ext cx="9144000" cy="4807177"/>
          </a:xfrm>
        </p:spPr>
        <p:txBody>
          <a:bodyPr/>
          <a:lstStyle/>
          <a:p>
            <a:pPr marL="457200" indent="-457200" algn="l">
              <a:buAutoNum type="arabicParenBoth"/>
            </a:pPr>
            <a:r>
              <a:rPr lang="en-US" altLang="zh-CN" b="1" dirty="0" smtClean="0"/>
              <a:t>The problem of “Double Coincidence of Wants” </a:t>
            </a:r>
            <a:r>
              <a:rPr lang="en-US" altLang="zh-CN" b="1" dirty="0" err="1" smtClean="0"/>
              <a:t>Bancor</a:t>
            </a:r>
            <a:r>
              <a:rPr lang="en-US" altLang="zh-CN" b="1" dirty="0" smtClean="0"/>
              <a:t> wants to solve might</a:t>
            </a:r>
            <a:r>
              <a:rPr lang="zh-CN" altLang="en-US" b="1" dirty="0" smtClean="0"/>
              <a:t> </a:t>
            </a:r>
            <a:r>
              <a:rPr lang="en-US" altLang="zh-CN" b="1" dirty="0" smtClean="0"/>
              <a:t>not exist in real world. </a:t>
            </a:r>
            <a:r>
              <a:rPr lang="en-US" altLang="zh-CN" dirty="0" smtClean="0"/>
              <a:t>Even assuming this problem does exist, </a:t>
            </a:r>
            <a:r>
              <a:rPr lang="en-US" altLang="zh-CN" dirty="0" err="1" smtClean="0"/>
              <a:t>Bancor</a:t>
            </a:r>
            <a:r>
              <a:rPr lang="en-US" altLang="zh-CN" dirty="0" smtClean="0"/>
              <a:t> protocol fails</a:t>
            </a:r>
            <a:r>
              <a:rPr lang="zh-CN" altLang="en-US" dirty="0" smtClean="0"/>
              <a:t> </a:t>
            </a:r>
            <a:r>
              <a:rPr lang="en-US" altLang="zh-CN" dirty="0" smtClean="0"/>
              <a:t>to ensure its superiority compared with normal market.</a:t>
            </a:r>
            <a:endParaRPr lang="zh-CN" altLang="en-US" dirty="0" smtClean="0"/>
          </a:p>
          <a:p>
            <a:pPr algn="l"/>
            <a:endParaRPr lang="zh-CN" altLang="en-US" dirty="0"/>
          </a:p>
          <a:p>
            <a:pPr marL="457200" indent="-457200" algn="l">
              <a:buAutoNum type="arabicParenBoth" startAt="2"/>
            </a:pPr>
            <a:r>
              <a:rPr lang="en-US" b="1" dirty="0" smtClean="0"/>
              <a:t>The price of smart token, i.e. currency in </a:t>
            </a:r>
            <a:r>
              <a:rPr lang="en-US" b="1" dirty="0" err="1" smtClean="0"/>
              <a:t>Bancor</a:t>
            </a:r>
            <a:r>
              <a:rPr lang="en-US" b="1" dirty="0" smtClean="0"/>
              <a:t> protocol could fluctuate significantly, </a:t>
            </a:r>
            <a:r>
              <a:rPr lang="en-US" dirty="0" smtClean="0"/>
              <a:t>especially when customers generate close valuations of smart token</a:t>
            </a:r>
            <a:r>
              <a:rPr lang="en-US" altLang="zh-CN" dirty="0" smtClean="0"/>
              <a:t>,</a:t>
            </a:r>
            <a:r>
              <a:rPr lang="zh-CN" altLang="en-US" dirty="0" smtClean="0"/>
              <a:t> </a:t>
            </a:r>
            <a:r>
              <a:rPr lang="en-US" altLang="zh-CN" dirty="0" smtClean="0"/>
              <a:t>which</a:t>
            </a:r>
            <a:r>
              <a:rPr lang="zh-CN" altLang="en-US" dirty="0" smtClean="0"/>
              <a:t> </a:t>
            </a:r>
            <a:r>
              <a:rPr lang="en-US" altLang="zh-CN" dirty="0" smtClean="0"/>
              <a:t>might</a:t>
            </a:r>
            <a:r>
              <a:rPr lang="zh-CN" altLang="en-US" dirty="0" smtClean="0"/>
              <a:t> </a:t>
            </a:r>
            <a:r>
              <a:rPr lang="en-US" altLang="zh-CN" dirty="0" smtClean="0"/>
              <a:t>generate</a:t>
            </a:r>
            <a:r>
              <a:rPr lang="zh-CN" altLang="en-US" dirty="0" smtClean="0"/>
              <a:t> </a:t>
            </a:r>
            <a:r>
              <a:rPr lang="en-US" dirty="0" smtClean="0"/>
              <a:t>destructive</a:t>
            </a:r>
            <a:r>
              <a:rPr lang="zh-CN" altLang="en-US" dirty="0" smtClean="0"/>
              <a:t> </a:t>
            </a:r>
            <a:r>
              <a:rPr lang="en-US" altLang="zh-CN" dirty="0" smtClean="0"/>
              <a:t>effect</a:t>
            </a:r>
            <a:r>
              <a:rPr lang="zh-CN" altLang="en-US" dirty="0" smtClean="0"/>
              <a:t> </a:t>
            </a:r>
            <a:r>
              <a:rPr lang="en-US" altLang="zh-CN" dirty="0" smtClean="0"/>
              <a:t>on</a:t>
            </a:r>
            <a:r>
              <a:rPr lang="zh-CN" altLang="en-US" dirty="0" smtClean="0"/>
              <a:t> </a:t>
            </a:r>
            <a:r>
              <a:rPr lang="en-US" altLang="zh-CN" dirty="0" smtClean="0"/>
              <a:t>market.</a:t>
            </a:r>
            <a:endParaRPr lang="zh-CN" altLang="en-US" dirty="0"/>
          </a:p>
          <a:p>
            <a:pPr marL="457200" indent="-457200" algn="l">
              <a:buAutoNum type="arabicParenBoth" startAt="2"/>
            </a:pPr>
            <a:endParaRPr lang="zh-CN" altLang="en-US" dirty="0" smtClean="0"/>
          </a:p>
          <a:p>
            <a:pPr marL="457200" indent="-457200" algn="l">
              <a:buAutoNum type="arabicParenBoth" startAt="2"/>
            </a:pPr>
            <a:r>
              <a:rPr lang="en-US" altLang="zh-CN" b="1" dirty="0" err="1" smtClean="0"/>
              <a:t>Bancor</a:t>
            </a:r>
            <a:r>
              <a:rPr lang="en-US" altLang="zh-CN" b="1" dirty="0" smtClean="0"/>
              <a:t> protocol cannot fully process multiple transaction orders launched simultaneously</a:t>
            </a:r>
            <a:r>
              <a:rPr lang="en-US" altLang="zh-CN" dirty="0" smtClean="0"/>
              <a:t>, especially when market size is small.</a:t>
            </a:r>
            <a:endParaRPr lang="zh-CN" altLang="en-US" dirty="0" smtClean="0"/>
          </a:p>
          <a:p>
            <a:pPr marL="457200" indent="-457200" algn="l">
              <a:buAutoNum type="arabicParenBoth" startAt="2"/>
            </a:pPr>
            <a:endParaRPr lang="zh-CN" altLang="en-US" dirty="0"/>
          </a:p>
          <a:p>
            <a:pPr marL="457200" indent="-457200" algn="l">
              <a:buAutoNum type="arabicParenBoth" startAt="2"/>
            </a:pPr>
            <a:endParaRPr lang="zh-CN" altLang="en-US" dirty="0" smtClean="0"/>
          </a:p>
        </p:txBody>
      </p:sp>
      <p:sp>
        <p:nvSpPr>
          <p:cNvPr id="4" name="TextBox 3"/>
          <p:cNvSpPr txBox="1"/>
          <p:nvPr/>
        </p:nvSpPr>
        <p:spPr>
          <a:xfrm>
            <a:off x="10668000" y="6025241"/>
            <a:ext cx="1148862" cy="369332"/>
          </a:xfrm>
          <a:prstGeom prst="rect">
            <a:avLst/>
          </a:prstGeom>
          <a:noFill/>
        </p:spPr>
        <p:txBody>
          <a:bodyPr wrap="square" rtlCol="0">
            <a:spAutoFit/>
          </a:bodyPr>
          <a:lstStyle/>
          <a:p>
            <a:r>
              <a:rPr lang="en-US" altLang="zh-CN" dirty="0" smtClean="0"/>
              <a:t>22/23</a:t>
            </a:r>
            <a:endParaRPr lang="en-US" dirty="0"/>
          </a:p>
        </p:txBody>
      </p:sp>
    </p:spTree>
    <p:extLst>
      <p:ext uri="{BB962C8B-B14F-4D97-AF65-F5344CB8AC3E}">
        <p14:creationId xmlns:p14="http://schemas.microsoft.com/office/powerpoint/2010/main" val="12223434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9510" y="1544389"/>
            <a:ext cx="9144000" cy="2387600"/>
          </a:xfrm>
        </p:spPr>
        <p:txBody>
          <a:bodyPr/>
          <a:lstStyle/>
          <a:p>
            <a:r>
              <a:rPr lang="en-US" altLang="zh-CN" dirty="0" smtClean="0"/>
              <a:t>Thanks!</a:t>
            </a:r>
            <a:endParaRPr lang="en-US" dirty="0"/>
          </a:p>
        </p:txBody>
      </p:sp>
      <p:sp>
        <p:nvSpPr>
          <p:cNvPr id="4" name="TextBox 3"/>
          <p:cNvSpPr txBox="1"/>
          <p:nvPr/>
        </p:nvSpPr>
        <p:spPr>
          <a:xfrm>
            <a:off x="10668000" y="6025241"/>
            <a:ext cx="1148862" cy="369332"/>
          </a:xfrm>
          <a:prstGeom prst="rect">
            <a:avLst/>
          </a:prstGeom>
          <a:noFill/>
        </p:spPr>
        <p:txBody>
          <a:bodyPr wrap="square" rtlCol="0">
            <a:spAutoFit/>
          </a:bodyPr>
          <a:lstStyle/>
          <a:p>
            <a:r>
              <a:rPr lang="en-US" altLang="zh-CN" dirty="0" smtClean="0"/>
              <a:t>23/23</a:t>
            </a:r>
            <a:endParaRPr lang="en-US" dirty="0"/>
          </a:p>
        </p:txBody>
      </p:sp>
    </p:spTree>
    <p:extLst>
      <p:ext uri="{BB962C8B-B14F-4D97-AF65-F5344CB8AC3E}">
        <p14:creationId xmlns:p14="http://schemas.microsoft.com/office/powerpoint/2010/main" val="901211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126671"/>
          </a:xfrm>
        </p:spPr>
        <p:txBody>
          <a:bodyPr>
            <a:normAutofit/>
          </a:bodyPr>
          <a:lstStyle/>
          <a:p>
            <a:pPr algn="l"/>
            <a:r>
              <a:rPr lang="en-US" altLang="zh-CN" sz="4000" dirty="0" smtClean="0"/>
              <a:t>Quick</a:t>
            </a:r>
            <a:r>
              <a:rPr lang="zh-CN" altLang="en-US" sz="4000" dirty="0" smtClean="0"/>
              <a:t> </a:t>
            </a:r>
            <a:r>
              <a:rPr lang="en-US" altLang="zh-CN" sz="4000" dirty="0" smtClean="0"/>
              <a:t>Review</a:t>
            </a:r>
            <a:r>
              <a:rPr lang="zh-CN" altLang="en-US" sz="4000" dirty="0" smtClean="0"/>
              <a:t> </a:t>
            </a:r>
            <a:r>
              <a:rPr lang="en-US" altLang="zh-CN" sz="4000" dirty="0" smtClean="0"/>
              <a:t>of</a:t>
            </a:r>
            <a:r>
              <a:rPr lang="zh-CN" altLang="en-US" sz="4000" dirty="0" smtClean="0"/>
              <a:t> </a:t>
            </a:r>
            <a:r>
              <a:rPr lang="en-US" altLang="zh-CN" sz="4000" dirty="0" err="1" smtClean="0"/>
              <a:t>Bancor</a:t>
            </a:r>
            <a:r>
              <a:rPr lang="zh-CN" altLang="en-US" sz="4000" dirty="0" smtClean="0"/>
              <a:t> </a:t>
            </a:r>
            <a:r>
              <a:rPr lang="en-US" altLang="zh-CN" sz="4000" dirty="0" smtClean="0"/>
              <a:t>Protocol</a:t>
            </a:r>
            <a:endParaRPr lang="en-US" sz="4000" dirty="0"/>
          </a:p>
        </p:txBody>
      </p:sp>
      <p:sp>
        <p:nvSpPr>
          <p:cNvPr id="3" name="Subtitle 2"/>
          <p:cNvSpPr>
            <a:spLocks noGrp="1"/>
          </p:cNvSpPr>
          <p:nvPr>
            <p:ph type="subTitle" idx="1"/>
          </p:nvPr>
        </p:nvSpPr>
        <p:spPr>
          <a:xfrm>
            <a:off x="1524000" y="1469571"/>
            <a:ext cx="9144000" cy="3788229"/>
          </a:xfrm>
        </p:spPr>
        <p:txBody>
          <a:bodyPr/>
          <a:lstStyle/>
          <a:p>
            <a:pPr algn="l"/>
            <a:r>
              <a:rPr lang="en-US" altLang="zh-CN" dirty="0" smtClean="0"/>
              <a:t>W</a:t>
            </a:r>
            <a:r>
              <a:rPr lang="en-US" dirty="0" smtClean="0"/>
              <a:t>hat </a:t>
            </a:r>
            <a:r>
              <a:rPr lang="en-US" dirty="0" err="1"/>
              <a:t>Bancor</a:t>
            </a:r>
            <a:r>
              <a:rPr lang="en-US" dirty="0"/>
              <a:t> protocol actually does is to take advantage of price fluctuation to ensure the stability of reserve </a:t>
            </a:r>
            <a:r>
              <a:rPr lang="en-US" dirty="0" smtClean="0"/>
              <a:t>balance</a:t>
            </a:r>
            <a:r>
              <a:rPr lang="zh-CN" altLang="en-US" dirty="0"/>
              <a:t> </a:t>
            </a:r>
            <a:r>
              <a:rPr lang="en-US" altLang="zh-CN" dirty="0" smtClean="0"/>
              <a:t>–</a:t>
            </a:r>
            <a:r>
              <a:rPr lang="zh-CN" altLang="en-US" dirty="0" smtClean="0"/>
              <a:t> </a:t>
            </a:r>
            <a:r>
              <a:rPr lang="en-US" altLang="zh-CN" dirty="0" smtClean="0"/>
              <a:t>more</a:t>
            </a:r>
            <a:r>
              <a:rPr lang="zh-CN" altLang="en-US" dirty="0" smtClean="0"/>
              <a:t> </a:t>
            </a:r>
            <a:r>
              <a:rPr lang="en-US" altLang="zh-CN" dirty="0" smtClean="0"/>
              <a:t>specifically,</a:t>
            </a:r>
            <a:r>
              <a:rPr lang="zh-CN" altLang="en-US" dirty="0" smtClean="0"/>
              <a:t> </a:t>
            </a:r>
            <a:r>
              <a:rPr lang="en-US" altLang="zh-CN" dirty="0" smtClean="0"/>
              <a:t>the</a:t>
            </a:r>
            <a:r>
              <a:rPr lang="zh-CN" altLang="en-US" dirty="0" smtClean="0"/>
              <a:t> </a:t>
            </a:r>
            <a:r>
              <a:rPr lang="en-US" altLang="zh-CN" dirty="0" smtClean="0"/>
              <a:t>stability</a:t>
            </a:r>
            <a:r>
              <a:rPr lang="zh-CN" altLang="en-US" dirty="0" smtClean="0"/>
              <a:t> </a:t>
            </a:r>
            <a:r>
              <a:rPr lang="en-US" altLang="zh-CN" dirty="0" smtClean="0"/>
              <a:t>of</a:t>
            </a:r>
            <a:r>
              <a:rPr lang="zh-CN" altLang="en-US" dirty="0" smtClean="0"/>
              <a:t> </a:t>
            </a:r>
            <a:r>
              <a:rPr lang="en-US" altLang="zh-CN" dirty="0" smtClean="0"/>
              <a:t>reserve</a:t>
            </a:r>
            <a:r>
              <a:rPr lang="zh-CN" altLang="en-US" dirty="0" smtClean="0"/>
              <a:t> </a:t>
            </a:r>
            <a:r>
              <a:rPr lang="en-US" altLang="zh-CN" dirty="0" smtClean="0"/>
              <a:t>balance’s</a:t>
            </a:r>
            <a:r>
              <a:rPr lang="zh-CN" altLang="en-US" dirty="0" smtClean="0"/>
              <a:t> </a:t>
            </a:r>
            <a:r>
              <a:rPr lang="en-US" altLang="zh-CN" dirty="0" smtClean="0"/>
              <a:t>ratio</a:t>
            </a:r>
            <a:r>
              <a:rPr lang="zh-CN" altLang="en-US" dirty="0" smtClean="0"/>
              <a:t> </a:t>
            </a:r>
            <a:r>
              <a:rPr lang="en-US" altLang="zh-CN" dirty="0" smtClean="0"/>
              <a:t>to</a:t>
            </a:r>
            <a:r>
              <a:rPr lang="zh-CN" altLang="en-US" dirty="0" smtClean="0"/>
              <a:t> </a:t>
            </a:r>
            <a:r>
              <a:rPr lang="en-US" altLang="zh-CN" dirty="0" smtClean="0"/>
              <a:t>all</a:t>
            </a:r>
            <a:r>
              <a:rPr lang="zh-CN" altLang="en-US" dirty="0" smtClean="0"/>
              <a:t> </a:t>
            </a:r>
            <a:r>
              <a:rPr lang="en-US" altLang="zh-CN" dirty="0" smtClean="0"/>
              <a:t>reserve.</a:t>
            </a:r>
            <a:r>
              <a:rPr lang="zh-CN" altLang="en-US" dirty="0" smtClean="0"/>
              <a:t> </a:t>
            </a:r>
          </a:p>
          <a:p>
            <a:pPr algn="l"/>
            <a:endParaRPr lang="zh-CN" altLang="en-US" dirty="0"/>
          </a:p>
          <a:p>
            <a:pPr algn="l"/>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313" y="2526658"/>
            <a:ext cx="2298701" cy="837027"/>
          </a:xfrm>
          <a:prstGeom prst="rect">
            <a:avLst/>
          </a:prstGeom>
        </p:spPr>
      </p:pic>
      <p:sp>
        <p:nvSpPr>
          <p:cNvPr id="6" name="TextBox 5"/>
          <p:cNvSpPr txBox="1"/>
          <p:nvPr/>
        </p:nvSpPr>
        <p:spPr>
          <a:xfrm>
            <a:off x="1524000" y="3363685"/>
            <a:ext cx="9339944" cy="3600986"/>
          </a:xfrm>
          <a:prstGeom prst="rect">
            <a:avLst/>
          </a:prstGeom>
          <a:noFill/>
        </p:spPr>
        <p:txBody>
          <a:bodyPr wrap="square" rtlCol="0">
            <a:spAutoFit/>
          </a:bodyPr>
          <a:lstStyle/>
          <a:p>
            <a:r>
              <a:rPr lang="en-US" altLang="zh-CN" sz="2400" dirty="0" smtClean="0"/>
              <a:t>E.g.</a:t>
            </a:r>
            <a:r>
              <a:rPr lang="zh-CN" altLang="en-US" sz="2400" dirty="0" smtClean="0"/>
              <a:t> </a:t>
            </a:r>
          </a:p>
          <a:p>
            <a:r>
              <a:rPr lang="en-US" altLang="zh-CN" sz="2400" dirty="0" smtClean="0"/>
              <a:t>People</a:t>
            </a:r>
            <a:r>
              <a:rPr lang="zh-CN" altLang="en-US" sz="2400" dirty="0" smtClean="0"/>
              <a:t> </a:t>
            </a:r>
            <a:r>
              <a:rPr lang="en-US" altLang="zh-CN" sz="2400" dirty="0" smtClean="0"/>
              <a:t>buy</a:t>
            </a:r>
            <a:r>
              <a:rPr lang="zh-CN" altLang="en-US" sz="2400" dirty="0" smtClean="0"/>
              <a:t> </a:t>
            </a:r>
            <a:r>
              <a:rPr lang="en-US" altLang="zh-CN" sz="2400" dirty="0" smtClean="0"/>
              <a:t>Smart</a:t>
            </a:r>
            <a:r>
              <a:rPr lang="zh-CN" altLang="en-US" sz="2400" dirty="0" smtClean="0"/>
              <a:t> </a:t>
            </a:r>
            <a:r>
              <a:rPr lang="en-US" altLang="zh-CN" sz="2400" dirty="0" smtClean="0"/>
              <a:t>Tokens</a:t>
            </a:r>
            <a:r>
              <a:rPr lang="zh-CN" altLang="en-US" sz="2400" dirty="0" smtClean="0"/>
              <a:t>  </a:t>
            </a:r>
            <a:r>
              <a:rPr lang="zh-CN" altLang="en-US" sz="2400" dirty="0" smtClean="0">
                <a:sym typeface="Wingdings"/>
              </a:rPr>
              <a:t></a:t>
            </a:r>
            <a:endParaRPr lang="zh-CN" altLang="en-US" sz="2400" dirty="0" smtClean="0"/>
          </a:p>
          <a:p>
            <a:r>
              <a:rPr lang="en-US" altLang="zh-CN" sz="2400" dirty="0" smtClean="0"/>
              <a:t>Price</a:t>
            </a:r>
            <a:r>
              <a:rPr lang="zh-CN" altLang="en-US" sz="2400" dirty="0" smtClean="0"/>
              <a:t> </a:t>
            </a:r>
            <a:r>
              <a:rPr lang="en-US" altLang="zh-CN" sz="2400" dirty="0" smtClean="0"/>
              <a:t>of</a:t>
            </a:r>
            <a:r>
              <a:rPr lang="zh-CN" altLang="en-US" sz="2400" dirty="0" smtClean="0"/>
              <a:t> </a:t>
            </a:r>
            <a:r>
              <a:rPr lang="en-US" altLang="zh-CN" sz="2400" dirty="0" smtClean="0"/>
              <a:t>Smart</a:t>
            </a:r>
            <a:r>
              <a:rPr lang="zh-CN" altLang="en-US" sz="2400" dirty="0" smtClean="0"/>
              <a:t> </a:t>
            </a:r>
            <a:r>
              <a:rPr lang="en-US" altLang="zh-CN" sz="2400" dirty="0" smtClean="0"/>
              <a:t>Tokens</a:t>
            </a:r>
            <a:r>
              <a:rPr lang="zh-CN" altLang="en-US" sz="2400" dirty="0" smtClean="0"/>
              <a:t> </a:t>
            </a:r>
            <a:r>
              <a:rPr lang="en-US" altLang="zh-CN" sz="2400" dirty="0" smtClean="0"/>
              <a:t>grows,</a:t>
            </a:r>
            <a:r>
              <a:rPr lang="zh-CN" altLang="en-US" sz="2400" dirty="0" smtClean="0"/>
              <a:t> </a:t>
            </a:r>
            <a:r>
              <a:rPr lang="en-US" altLang="zh-CN" sz="2400" dirty="0" smtClean="0"/>
              <a:t>balance</a:t>
            </a:r>
            <a:r>
              <a:rPr lang="zh-CN" altLang="en-US" sz="2400" dirty="0" smtClean="0"/>
              <a:t> </a:t>
            </a:r>
            <a:r>
              <a:rPr lang="en-US" altLang="zh-CN" sz="2400" dirty="0" smtClean="0"/>
              <a:t>of</a:t>
            </a:r>
            <a:r>
              <a:rPr lang="zh-CN" altLang="en-US" sz="2400" dirty="0" smtClean="0"/>
              <a:t> </a:t>
            </a:r>
            <a:r>
              <a:rPr lang="en-US" altLang="zh-CN" sz="2400" dirty="0" smtClean="0"/>
              <a:t>Reserve</a:t>
            </a:r>
            <a:r>
              <a:rPr lang="zh-CN" altLang="en-US" sz="2400" dirty="0" smtClean="0"/>
              <a:t> </a:t>
            </a:r>
            <a:r>
              <a:rPr lang="en-US" altLang="zh-CN" sz="2400" dirty="0" smtClean="0"/>
              <a:t>Tokens</a:t>
            </a:r>
            <a:r>
              <a:rPr lang="zh-CN" altLang="en-US" sz="2400" dirty="0" smtClean="0"/>
              <a:t> </a:t>
            </a:r>
            <a:r>
              <a:rPr lang="en-US" altLang="zh-CN" sz="2400" dirty="0" smtClean="0"/>
              <a:t>accumulates</a:t>
            </a:r>
            <a:r>
              <a:rPr lang="zh-CN" altLang="en-US" sz="2400" dirty="0" smtClean="0"/>
              <a:t> </a:t>
            </a:r>
            <a:r>
              <a:rPr lang="en-US" altLang="zh-CN" sz="2400" dirty="0" smtClean="0"/>
              <a:t>with</a:t>
            </a:r>
            <a:r>
              <a:rPr lang="zh-CN" altLang="en-US" sz="2400" dirty="0" smtClean="0"/>
              <a:t> </a:t>
            </a:r>
            <a:r>
              <a:rPr lang="en-US" altLang="zh-CN" sz="2400" dirty="0" smtClean="0"/>
              <a:t>a</a:t>
            </a:r>
            <a:r>
              <a:rPr lang="zh-CN" altLang="en-US" sz="2400" dirty="0" smtClean="0"/>
              <a:t> </a:t>
            </a:r>
            <a:r>
              <a:rPr lang="en-US" altLang="zh-CN" sz="2400" dirty="0" smtClean="0"/>
              <a:t>constant</a:t>
            </a:r>
            <a:r>
              <a:rPr lang="zh-CN" altLang="en-US" sz="2400" dirty="0" smtClean="0"/>
              <a:t> </a:t>
            </a:r>
            <a:r>
              <a:rPr lang="en-US" altLang="zh-CN" sz="2400" dirty="0" smtClean="0"/>
              <a:t>ratio</a:t>
            </a:r>
            <a:r>
              <a:rPr lang="zh-CN" altLang="en-US" sz="2400" dirty="0" smtClean="0"/>
              <a:t> </a:t>
            </a:r>
            <a:r>
              <a:rPr lang="zh-CN" altLang="en-US" sz="2400" dirty="0" smtClean="0">
                <a:sym typeface="Wingdings"/>
              </a:rPr>
              <a:t></a:t>
            </a:r>
            <a:endParaRPr lang="zh-CN" altLang="en-US" sz="2400" dirty="0" smtClean="0"/>
          </a:p>
          <a:p>
            <a:r>
              <a:rPr lang="en-US" altLang="zh-CN" sz="2400" dirty="0" smtClean="0"/>
              <a:t>Normally,</a:t>
            </a:r>
            <a:r>
              <a:rPr lang="zh-CN" altLang="en-US" sz="2400" dirty="0" smtClean="0"/>
              <a:t> </a:t>
            </a:r>
            <a:r>
              <a:rPr lang="en-US" altLang="zh-CN" sz="2400" dirty="0"/>
              <a:t>p</a:t>
            </a:r>
            <a:r>
              <a:rPr lang="en-US" altLang="zh-CN" sz="2400" dirty="0" smtClean="0"/>
              <a:t>eople</a:t>
            </a:r>
            <a:r>
              <a:rPr lang="zh-CN" altLang="en-US" sz="2400" dirty="0" smtClean="0"/>
              <a:t> </a:t>
            </a:r>
            <a:r>
              <a:rPr lang="en-US" altLang="zh-CN" sz="2400" dirty="0" smtClean="0"/>
              <a:t>hesitate</a:t>
            </a:r>
            <a:r>
              <a:rPr lang="zh-CN" altLang="en-US" sz="2400" dirty="0" smtClean="0"/>
              <a:t> </a:t>
            </a:r>
            <a:r>
              <a:rPr lang="en-US" altLang="zh-CN" sz="2400" dirty="0" smtClean="0"/>
              <a:t>to</a:t>
            </a:r>
            <a:r>
              <a:rPr lang="zh-CN" altLang="en-US" sz="2400" dirty="0" smtClean="0"/>
              <a:t> </a:t>
            </a:r>
            <a:r>
              <a:rPr lang="en-US" altLang="zh-CN" sz="2400" dirty="0" smtClean="0"/>
              <a:t>buy</a:t>
            </a:r>
            <a:r>
              <a:rPr lang="zh-CN" altLang="en-US" sz="2400" dirty="0" smtClean="0"/>
              <a:t> </a:t>
            </a:r>
            <a:r>
              <a:rPr lang="en-US" altLang="zh-CN" sz="2400" dirty="0" smtClean="0"/>
              <a:t>while</a:t>
            </a:r>
            <a:r>
              <a:rPr lang="zh-CN" altLang="en-US" sz="2400" dirty="0" smtClean="0"/>
              <a:t> </a:t>
            </a:r>
            <a:r>
              <a:rPr lang="en-US" altLang="zh-CN" sz="2400" dirty="0" smtClean="0"/>
              <a:t>eager</a:t>
            </a:r>
            <a:r>
              <a:rPr lang="zh-CN" altLang="en-US" sz="2400" dirty="0" smtClean="0"/>
              <a:t> </a:t>
            </a:r>
            <a:r>
              <a:rPr lang="en-US" altLang="zh-CN" sz="2400" dirty="0" smtClean="0"/>
              <a:t>to</a:t>
            </a:r>
            <a:r>
              <a:rPr lang="zh-CN" altLang="en-US" sz="2400" dirty="0" smtClean="0"/>
              <a:t> </a:t>
            </a:r>
            <a:r>
              <a:rPr lang="en-US" altLang="zh-CN" sz="2400" dirty="0" smtClean="0"/>
              <a:t>sell</a:t>
            </a:r>
            <a:r>
              <a:rPr lang="zh-CN" altLang="en-US" sz="2400" dirty="0" smtClean="0"/>
              <a:t> </a:t>
            </a:r>
            <a:r>
              <a:rPr lang="zh-CN" altLang="en-US" sz="2400" dirty="0" smtClean="0">
                <a:sym typeface="Wingdings"/>
              </a:rPr>
              <a:t></a:t>
            </a:r>
          </a:p>
          <a:p>
            <a:r>
              <a:rPr lang="en-US" altLang="zh-CN" sz="2400" dirty="0" smtClean="0">
                <a:sym typeface="Wingdings"/>
              </a:rPr>
              <a:t>Price</a:t>
            </a:r>
            <a:r>
              <a:rPr lang="zh-CN" altLang="en-US" sz="2400" dirty="0" smtClean="0">
                <a:sym typeface="Wingdings"/>
              </a:rPr>
              <a:t> </a:t>
            </a:r>
            <a:r>
              <a:rPr lang="en-US" altLang="zh-CN" sz="2400" dirty="0" smtClean="0">
                <a:sym typeface="Wingdings"/>
              </a:rPr>
              <a:t>of</a:t>
            </a:r>
            <a:r>
              <a:rPr lang="zh-CN" altLang="en-US" sz="2400" dirty="0" smtClean="0">
                <a:sym typeface="Wingdings"/>
              </a:rPr>
              <a:t> </a:t>
            </a:r>
            <a:r>
              <a:rPr lang="en-US" altLang="zh-CN" sz="2400" dirty="0" smtClean="0">
                <a:sym typeface="Wingdings"/>
              </a:rPr>
              <a:t>Smart</a:t>
            </a:r>
            <a:r>
              <a:rPr lang="zh-CN" altLang="en-US" sz="2400" dirty="0" smtClean="0">
                <a:sym typeface="Wingdings"/>
              </a:rPr>
              <a:t> </a:t>
            </a:r>
            <a:r>
              <a:rPr lang="en-US" altLang="zh-CN" sz="2400" dirty="0" smtClean="0">
                <a:sym typeface="Wingdings"/>
              </a:rPr>
              <a:t>Tokens</a:t>
            </a:r>
            <a:r>
              <a:rPr lang="zh-CN" altLang="en-US" sz="2400" dirty="0" smtClean="0">
                <a:sym typeface="Wingdings"/>
              </a:rPr>
              <a:t> </a:t>
            </a:r>
            <a:r>
              <a:rPr lang="en-US" altLang="zh-CN" sz="2400" dirty="0" smtClean="0">
                <a:sym typeface="Wingdings"/>
              </a:rPr>
              <a:t>decreases,</a:t>
            </a:r>
            <a:r>
              <a:rPr lang="zh-CN" altLang="en-US" sz="2400" dirty="0" smtClean="0">
                <a:sym typeface="Wingdings"/>
              </a:rPr>
              <a:t> </a:t>
            </a:r>
            <a:r>
              <a:rPr lang="en-US" altLang="zh-CN" sz="2400" dirty="0" smtClean="0">
                <a:sym typeface="Wingdings"/>
              </a:rPr>
              <a:t>balance</a:t>
            </a:r>
            <a:r>
              <a:rPr lang="zh-CN" altLang="en-US" sz="2400" dirty="0" smtClean="0">
                <a:sym typeface="Wingdings"/>
              </a:rPr>
              <a:t> </a:t>
            </a:r>
            <a:r>
              <a:rPr lang="en-US" altLang="zh-CN" sz="2400" dirty="0" smtClean="0">
                <a:sym typeface="Wingdings"/>
              </a:rPr>
              <a:t>of</a:t>
            </a:r>
            <a:r>
              <a:rPr lang="zh-CN" altLang="en-US" sz="2400" dirty="0" smtClean="0">
                <a:sym typeface="Wingdings"/>
              </a:rPr>
              <a:t> </a:t>
            </a:r>
            <a:r>
              <a:rPr lang="en-US" altLang="zh-CN" sz="2400" dirty="0" smtClean="0">
                <a:sym typeface="Wingdings"/>
              </a:rPr>
              <a:t>Reserve</a:t>
            </a:r>
            <a:r>
              <a:rPr lang="zh-CN" altLang="en-US" sz="2400" dirty="0" smtClean="0">
                <a:sym typeface="Wingdings"/>
              </a:rPr>
              <a:t> </a:t>
            </a:r>
            <a:r>
              <a:rPr lang="en-US" altLang="zh-CN" sz="2400" dirty="0" smtClean="0">
                <a:sym typeface="Wingdings"/>
              </a:rPr>
              <a:t>Tokens</a:t>
            </a:r>
            <a:r>
              <a:rPr lang="zh-CN" altLang="en-US" sz="2400" dirty="0" smtClean="0">
                <a:sym typeface="Wingdings"/>
              </a:rPr>
              <a:t> </a:t>
            </a:r>
            <a:r>
              <a:rPr lang="en-US" altLang="zh-CN" sz="2400" dirty="0" smtClean="0">
                <a:sym typeface="Wingdings"/>
              </a:rPr>
              <a:t>decreases</a:t>
            </a:r>
            <a:endParaRPr lang="zh-CN" altLang="en-US" sz="2400" dirty="0" smtClean="0">
              <a:sym typeface="Wingdings"/>
            </a:endParaRPr>
          </a:p>
          <a:p>
            <a:endParaRPr lang="zh-CN" altLang="en-US" sz="2400" dirty="0">
              <a:sym typeface="Wingdings"/>
            </a:endParaRPr>
          </a:p>
          <a:p>
            <a:r>
              <a:rPr lang="en-US" altLang="zh-CN" sz="2400" dirty="0" smtClean="0">
                <a:sym typeface="Wingdings"/>
              </a:rPr>
              <a:t>Ditto</a:t>
            </a:r>
            <a:r>
              <a:rPr lang="zh-CN" altLang="en-US" sz="2400" dirty="0" smtClean="0">
                <a:sym typeface="Wingdings"/>
              </a:rPr>
              <a:t> </a:t>
            </a:r>
            <a:r>
              <a:rPr lang="en-US" altLang="zh-CN" sz="2400" dirty="0" smtClean="0">
                <a:sym typeface="Wingdings"/>
              </a:rPr>
              <a:t>for</a:t>
            </a:r>
            <a:r>
              <a:rPr lang="zh-CN" altLang="en-US" sz="2400" dirty="0" smtClean="0">
                <a:sym typeface="Wingdings"/>
              </a:rPr>
              <a:t> </a:t>
            </a:r>
            <a:r>
              <a:rPr lang="en-US" altLang="zh-CN" sz="2400" dirty="0" smtClean="0">
                <a:sym typeface="Wingdings"/>
              </a:rPr>
              <a:t>sell</a:t>
            </a:r>
            <a:r>
              <a:rPr lang="zh-CN" altLang="en-US" sz="2400" dirty="0" smtClean="0">
                <a:sym typeface="Wingdings"/>
              </a:rPr>
              <a:t> </a:t>
            </a:r>
            <a:r>
              <a:rPr lang="en-US" altLang="zh-CN" sz="2400" dirty="0" smtClean="0">
                <a:sym typeface="Wingdings"/>
              </a:rPr>
              <a:t>Smart</a:t>
            </a:r>
            <a:r>
              <a:rPr lang="zh-CN" altLang="en-US" sz="2400" dirty="0" smtClean="0">
                <a:sym typeface="Wingdings"/>
              </a:rPr>
              <a:t> </a:t>
            </a:r>
            <a:r>
              <a:rPr lang="en-US" altLang="zh-CN" sz="2400" dirty="0" smtClean="0">
                <a:sym typeface="Wingdings"/>
              </a:rPr>
              <a:t>Tokens.</a:t>
            </a:r>
            <a:endParaRPr lang="zh-CN" altLang="en-US" sz="2400" dirty="0" smtClean="0"/>
          </a:p>
          <a:p>
            <a:endParaRPr lang="zh-CN" altLang="en-US" dirty="0"/>
          </a:p>
          <a:p>
            <a:endParaRPr lang="en-US" dirty="0"/>
          </a:p>
        </p:txBody>
      </p:sp>
      <p:sp>
        <p:nvSpPr>
          <p:cNvPr id="7" name="TextBox 6"/>
          <p:cNvSpPr txBox="1"/>
          <p:nvPr/>
        </p:nvSpPr>
        <p:spPr>
          <a:xfrm>
            <a:off x="10668000" y="6025241"/>
            <a:ext cx="1148862" cy="369332"/>
          </a:xfrm>
          <a:prstGeom prst="rect">
            <a:avLst/>
          </a:prstGeom>
          <a:noFill/>
        </p:spPr>
        <p:txBody>
          <a:bodyPr wrap="square" rtlCol="0">
            <a:spAutoFit/>
          </a:bodyPr>
          <a:lstStyle/>
          <a:p>
            <a:r>
              <a:rPr lang="en-US" altLang="zh-CN" dirty="0" smtClean="0"/>
              <a:t>2/23</a:t>
            </a:r>
            <a:endParaRPr lang="en-US" dirty="0"/>
          </a:p>
        </p:txBody>
      </p:sp>
    </p:spTree>
    <p:extLst>
      <p:ext uri="{BB962C8B-B14F-4D97-AF65-F5344CB8AC3E}">
        <p14:creationId xmlns:p14="http://schemas.microsoft.com/office/powerpoint/2010/main" val="1540383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73529"/>
            <a:ext cx="9144000" cy="636134"/>
          </a:xfrm>
        </p:spPr>
        <p:txBody>
          <a:bodyPr>
            <a:normAutofit/>
          </a:bodyPr>
          <a:lstStyle/>
          <a:p>
            <a:pPr algn="l"/>
            <a:r>
              <a:rPr lang="en-US" altLang="zh-CN" sz="3600" dirty="0" smtClean="0"/>
              <a:t>Flawed</a:t>
            </a:r>
            <a:r>
              <a:rPr lang="zh-CN" altLang="en-US" sz="3600" dirty="0" smtClean="0"/>
              <a:t> </a:t>
            </a:r>
            <a:r>
              <a:rPr lang="en-US" altLang="zh-CN" sz="3600" dirty="0" smtClean="0"/>
              <a:t>Design</a:t>
            </a:r>
            <a:r>
              <a:rPr lang="zh-CN" altLang="en-US" sz="3600" dirty="0" smtClean="0"/>
              <a:t> </a:t>
            </a:r>
            <a:r>
              <a:rPr lang="en-US" altLang="zh-CN" sz="3600" dirty="0" smtClean="0"/>
              <a:t>of</a:t>
            </a:r>
            <a:r>
              <a:rPr lang="zh-CN" altLang="en-US" sz="3600" dirty="0" smtClean="0"/>
              <a:t> </a:t>
            </a:r>
            <a:r>
              <a:rPr lang="en-US" altLang="zh-CN" sz="3600" dirty="0" err="1" smtClean="0"/>
              <a:t>Bancor</a:t>
            </a:r>
            <a:r>
              <a:rPr lang="zh-CN" altLang="en-US" sz="3600" dirty="0" smtClean="0"/>
              <a:t> </a:t>
            </a:r>
            <a:r>
              <a:rPr lang="en-US" altLang="zh-CN" sz="3600" dirty="0" smtClean="0"/>
              <a:t>Protocol</a:t>
            </a:r>
            <a:endParaRPr lang="en-US" sz="3600" dirty="0"/>
          </a:p>
        </p:txBody>
      </p:sp>
      <p:sp>
        <p:nvSpPr>
          <p:cNvPr id="3" name="Subtitle 2"/>
          <p:cNvSpPr>
            <a:spLocks noGrp="1"/>
          </p:cNvSpPr>
          <p:nvPr>
            <p:ph type="subTitle" idx="1"/>
          </p:nvPr>
        </p:nvSpPr>
        <p:spPr>
          <a:xfrm>
            <a:off x="1524000" y="1562573"/>
            <a:ext cx="9144000" cy="3902529"/>
          </a:xfrm>
        </p:spPr>
        <p:txBody>
          <a:bodyPr>
            <a:normAutofit lnSpcReduction="10000"/>
          </a:bodyPr>
          <a:lstStyle/>
          <a:p>
            <a:pPr marL="457200" indent="-457200" algn="l">
              <a:buAutoNum type="arabicParenBoth"/>
            </a:pPr>
            <a:r>
              <a:rPr lang="en-US" dirty="0" smtClean="0"/>
              <a:t>One </a:t>
            </a:r>
            <a:r>
              <a:rPr lang="en-US" dirty="0"/>
              <a:t>thoughtlessness stems from </a:t>
            </a:r>
            <a:r>
              <a:rPr lang="en-US" b="1" dirty="0"/>
              <a:t>the frequent price fluctuation </a:t>
            </a:r>
            <a:r>
              <a:rPr lang="en-US" b="1" dirty="0" err="1"/>
              <a:t>advo</a:t>
            </a:r>
            <a:r>
              <a:rPr lang="en-US" b="1" dirty="0"/>
              <a:t>- </a:t>
            </a:r>
            <a:r>
              <a:rPr lang="en-US" b="1" dirty="0" err="1"/>
              <a:t>cated</a:t>
            </a:r>
            <a:r>
              <a:rPr lang="en-US" b="1" dirty="0"/>
              <a:t> by </a:t>
            </a:r>
            <a:r>
              <a:rPr lang="en-US" b="1" dirty="0" err="1"/>
              <a:t>Bancor</a:t>
            </a:r>
            <a:r>
              <a:rPr lang="en-US" b="1" dirty="0"/>
              <a:t> protocol</a:t>
            </a:r>
            <a:r>
              <a:rPr lang="en-US" dirty="0"/>
              <a:t>, which might obstruct transactions in the market</a:t>
            </a:r>
            <a:r>
              <a:rPr lang="en-US" dirty="0" smtClean="0"/>
              <a:t>.</a:t>
            </a:r>
            <a:endParaRPr lang="zh-CN" altLang="en-US" dirty="0" smtClean="0"/>
          </a:p>
          <a:p>
            <a:pPr marL="457200" indent="-457200" algn="l">
              <a:buAutoNum type="arabicParenBoth"/>
            </a:pPr>
            <a:endParaRPr lang="zh-CN" altLang="en-US" dirty="0"/>
          </a:p>
          <a:p>
            <a:pPr marL="457200" indent="-457200" algn="l">
              <a:buAutoNum type="arabicParenBoth"/>
            </a:pPr>
            <a:r>
              <a:rPr lang="en-US" dirty="0"/>
              <a:t>The second flaw of </a:t>
            </a:r>
            <a:r>
              <a:rPr lang="en-US" dirty="0" err="1"/>
              <a:t>Bancor</a:t>
            </a:r>
            <a:r>
              <a:rPr lang="en-US" dirty="0"/>
              <a:t> protocol is </a:t>
            </a:r>
            <a:r>
              <a:rPr lang="en-US" b="1" dirty="0"/>
              <a:t>that it neglects the potential </a:t>
            </a:r>
            <a:r>
              <a:rPr lang="en-US" b="1" dirty="0" smtClean="0"/>
              <a:t>abnormal </a:t>
            </a:r>
            <a:r>
              <a:rPr lang="en-US" b="1" dirty="0"/>
              <a:t>marketing behaviors of customers</a:t>
            </a:r>
            <a:r>
              <a:rPr lang="en-US" dirty="0" smtClean="0"/>
              <a:t>, </a:t>
            </a:r>
            <a:r>
              <a:rPr lang="en-US" dirty="0"/>
              <a:t>which might bleed market’s reserve</a:t>
            </a:r>
            <a:r>
              <a:rPr lang="en-US" dirty="0" smtClean="0"/>
              <a:t>.</a:t>
            </a:r>
            <a:endParaRPr lang="zh-CN" altLang="en-US" dirty="0" smtClean="0"/>
          </a:p>
          <a:p>
            <a:pPr marL="457200" indent="-457200" algn="l">
              <a:buAutoNum type="arabicParenBoth"/>
            </a:pPr>
            <a:endParaRPr lang="zh-CN" altLang="en-US" dirty="0"/>
          </a:p>
          <a:p>
            <a:pPr marL="457200" indent="-457200" algn="l">
              <a:buAutoNum type="arabicParenBoth"/>
            </a:pPr>
            <a:r>
              <a:rPr lang="en-US" dirty="0" err="1"/>
              <a:t>Bancor</a:t>
            </a:r>
            <a:r>
              <a:rPr lang="en-US" dirty="0"/>
              <a:t> protocol aims to solve </a:t>
            </a:r>
            <a:r>
              <a:rPr lang="en-US" b="1" dirty="0"/>
              <a:t>“Double Coincidence of Wants” problem, which actually might not be a problem in real-world market </a:t>
            </a:r>
            <a:r>
              <a:rPr lang="en-US" dirty="0"/>
              <a:t>as no previous study evidence this problem’s existence. </a:t>
            </a:r>
          </a:p>
        </p:txBody>
      </p:sp>
      <p:sp>
        <p:nvSpPr>
          <p:cNvPr id="4" name="TextBox 3"/>
          <p:cNvSpPr txBox="1"/>
          <p:nvPr/>
        </p:nvSpPr>
        <p:spPr>
          <a:xfrm>
            <a:off x="10668000" y="6025241"/>
            <a:ext cx="1148862" cy="369332"/>
          </a:xfrm>
          <a:prstGeom prst="rect">
            <a:avLst/>
          </a:prstGeom>
          <a:noFill/>
        </p:spPr>
        <p:txBody>
          <a:bodyPr wrap="square" rtlCol="0">
            <a:spAutoFit/>
          </a:bodyPr>
          <a:lstStyle/>
          <a:p>
            <a:r>
              <a:rPr lang="en-US" altLang="zh-CN" dirty="0" smtClean="0"/>
              <a:t>3/23</a:t>
            </a:r>
            <a:endParaRPr lang="en-US" dirty="0"/>
          </a:p>
        </p:txBody>
      </p:sp>
    </p:spTree>
    <p:extLst>
      <p:ext uri="{BB962C8B-B14F-4D97-AF65-F5344CB8AC3E}">
        <p14:creationId xmlns:p14="http://schemas.microsoft.com/office/powerpoint/2010/main" val="1303455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718" y="1427163"/>
            <a:ext cx="9144000" cy="2387600"/>
          </a:xfrm>
        </p:spPr>
        <p:txBody>
          <a:bodyPr/>
          <a:lstStyle/>
          <a:p>
            <a:r>
              <a:rPr lang="en-US" altLang="zh-CN" dirty="0" smtClean="0"/>
              <a:t>Simulating</a:t>
            </a:r>
            <a:r>
              <a:rPr lang="zh-CN" altLang="en-US" dirty="0" smtClean="0"/>
              <a:t> </a:t>
            </a:r>
            <a:r>
              <a:rPr lang="en-US" altLang="zh-CN" dirty="0" smtClean="0"/>
              <a:t>Details</a:t>
            </a:r>
            <a:endParaRPr lang="en-US" dirty="0"/>
          </a:p>
        </p:txBody>
      </p:sp>
    </p:spTree>
    <p:extLst>
      <p:ext uri="{BB962C8B-B14F-4D97-AF65-F5344CB8AC3E}">
        <p14:creationId xmlns:p14="http://schemas.microsoft.com/office/powerpoint/2010/main" val="1372668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644" y="397565"/>
            <a:ext cx="11718947" cy="5960499"/>
          </a:xfrm>
          <a:prstGeom prst="rect">
            <a:avLst/>
          </a:prstGeom>
        </p:spPr>
      </p:pic>
      <p:sp>
        <p:nvSpPr>
          <p:cNvPr id="5" name="TextBox 4"/>
          <p:cNvSpPr txBox="1"/>
          <p:nvPr/>
        </p:nvSpPr>
        <p:spPr>
          <a:xfrm>
            <a:off x="10668000" y="6025241"/>
            <a:ext cx="1148862" cy="369332"/>
          </a:xfrm>
          <a:prstGeom prst="rect">
            <a:avLst/>
          </a:prstGeom>
          <a:noFill/>
        </p:spPr>
        <p:txBody>
          <a:bodyPr wrap="square" rtlCol="0">
            <a:spAutoFit/>
          </a:bodyPr>
          <a:lstStyle/>
          <a:p>
            <a:r>
              <a:rPr lang="en-US" altLang="zh-CN" dirty="0" smtClean="0"/>
              <a:t>4/23</a:t>
            </a:r>
            <a:endParaRPr lang="en-US" dirty="0"/>
          </a:p>
        </p:txBody>
      </p:sp>
      <p:sp>
        <p:nvSpPr>
          <p:cNvPr id="2" name="Oval 1"/>
          <p:cNvSpPr/>
          <p:nvPr/>
        </p:nvSpPr>
        <p:spPr>
          <a:xfrm>
            <a:off x="1542196" y="2361063"/>
            <a:ext cx="8570794" cy="832513"/>
          </a:xfrm>
          <a:prstGeom prst="ellipse">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159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524000" y="473529"/>
            <a:ext cx="9144000" cy="636134"/>
          </a:xfrm>
        </p:spPr>
        <p:txBody>
          <a:bodyPr>
            <a:normAutofit/>
          </a:bodyPr>
          <a:lstStyle/>
          <a:p>
            <a:pPr algn="l"/>
            <a:r>
              <a:rPr lang="en-US" altLang="zh-CN" sz="3600" dirty="0" smtClean="0"/>
              <a:t>Classic</a:t>
            </a:r>
            <a:r>
              <a:rPr lang="zh-CN" altLang="en-US" sz="3600" dirty="0" smtClean="0"/>
              <a:t> </a:t>
            </a:r>
            <a:r>
              <a:rPr lang="en-US" altLang="zh-CN" sz="3600" dirty="0" smtClean="0"/>
              <a:t>Market</a:t>
            </a:r>
            <a:r>
              <a:rPr lang="zh-CN" altLang="en-US" sz="3600" dirty="0" smtClean="0"/>
              <a:t> </a:t>
            </a:r>
            <a:r>
              <a:rPr lang="en-US" altLang="zh-CN" sz="3600" dirty="0" smtClean="0"/>
              <a:t>Rules</a:t>
            </a:r>
            <a:endParaRPr lang="en-US" sz="3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2940" y="4208583"/>
            <a:ext cx="2844800" cy="24384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5255" y="4208583"/>
            <a:ext cx="2692400" cy="24384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7015" y="1377461"/>
            <a:ext cx="2743200" cy="24384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9884" y="1377461"/>
            <a:ext cx="2921000" cy="24384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5901" y="1377461"/>
            <a:ext cx="2641600" cy="2438400"/>
          </a:xfrm>
          <a:prstGeom prst="rect">
            <a:avLst/>
          </a:prstGeom>
        </p:spPr>
      </p:pic>
      <p:sp>
        <p:nvSpPr>
          <p:cNvPr id="11" name="TextBox 10"/>
          <p:cNvSpPr txBox="1"/>
          <p:nvPr/>
        </p:nvSpPr>
        <p:spPr>
          <a:xfrm>
            <a:off x="10668000" y="6025241"/>
            <a:ext cx="1148862" cy="369332"/>
          </a:xfrm>
          <a:prstGeom prst="rect">
            <a:avLst/>
          </a:prstGeom>
          <a:noFill/>
        </p:spPr>
        <p:txBody>
          <a:bodyPr wrap="square" rtlCol="0">
            <a:spAutoFit/>
          </a:bodyPr>
          <a:lstStyle/>
          <a:p>
            <a:r>
              <a:rPr lang="en-US" altLang="zh-CN" dirty="0" smtClean="0"/>
              <a:t>5/23</a:t>
            </a:r>
            <a:endParaRPr lang="en-US" dirty="0"/>
          </a:p>
        </p:txBody>
      </p:sp>
    </p:spTree>
    <p:extLst>
      <p:ext uri="{BB962C8B-B14F-4D97-AF65-F5344CB8AC3E}">
        <p14:creationId xmlns:p14="http://schemas.microsoft.com/office/powerpoint/2010/main" val="35005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5980"/>
            <a:ext cx="9144000" cy="906248"/>
          </a:xfrm>
        </p:spPr>
        <p:txBody>
          <a:bodyPr>
            <a:normAutofit fontScale="90000"/>
          </a:bodyPr>
          <a:lstStyle/>
          <a:p>
            <a:pPr algn="l"/>
            <a:r>
              <a:rPr lang="en-US" altLang="zh-CN" baseline="30000" dirty="0"/>
              <a:t>3</a:t>
            </a:r>
            <a:r>
              <a:rPr lang="en-US" baseline="30000" dirty="0" smtClean="0"/>
              <a:t> </a:t>
            </a:r>
            <a:r>
              <a:rPr lang="en-US" baseline="30000" dirty="0"/>
              <a:t>stipulations in our </a:t>
            </a:r>
            <a:r>
              <a:rPr lang="en-US" altLang="zh-CN" baseline="30000" dirty="0" smtClean="0"/>
              <a:t>simulating:</a:t>
            </a:r>
            <a:endParaRPr lang="en-US" dirty="0"/>
          </a:p>
        </p:txBody>
      </p:sp>
      <p:sp>
        <p:nvSpPr>
          <p:cNvPr id="3" name="Subtitle 2"/>
          <p:cNvSpPr>
            <a:spLocks noGrp="1"/>
          </p:cNvSpPr>
          <p:nvPr>
            <p:ph type="subTitle" idx="1"/>
          </p:nvPr>
        </p:nvSpPr>
        <p:spPr>
          <a:xfrm>
            <a:off x="1524000" y="1092228"/>
            <a:ext cx="9144000" cy="4502660"/>
          </a:xfrm>
        </p:spPr>
        <p:txBody>
          <a:bodyPr>
            <a:normAutofit/>
          </a:bodyPr>
          <a:lstStyle/>
          <a:p>
            <a:pPr marL="457200" indent="-457200" algn="l">
              <a:buFont typeface="Arial"/>
              <a:buAutoNum type="arabicParenBoth"/>
            </a:pPr>
            <a:r>
              <a:rPr lang="en-US" altLang="zh-CN" b="1" dirty="0" smtClean="0"/>
              <a:t>One </a:t>
            </a:r>
            <a:r>
              <a:rPr lang="en-US" altLang="zh-CN" b="1" dirty="0"/>
              <a:t>time one </a:t>
            </a:r>
            <a:r>
              <a:rPr lang="en-US" altLang="zh-CN" b="1" dirty="0" smtClean="0"/>
              <a:t>order</a:t>
            </a:r>
            <a:r>
              <a:rPr lang="en-US" altLang="zh-CN" dirty="0" smtClean="0"/>
              <a:t>:</a:t>
            </a:r>
            <a:r>
              <a:rPr lang="zh-CN" altLang="en-US" dirty="0" smtClean="0"/>
              <a:t> </a:t>
            </a:r>
            <a:r>
              <a:rPr lang="en-US" altLang="zh-CN" dirty="0"/>
              <a:t>for simplicity, we </a:t>
            </a:r>
            <a:r>
              <a:rPr lang="en-US" altLang="zh-CN" dirty="0" smtClean="0"/>
              <a:t>set </a:t>
            </a:r>
            <a:r>
              <a:rPr lang="en-US" altLang="zh-CN" dirty="0"/>
              <a:t>that one customer at </a:t>
            </a:r>
            <a:r>
              <a:rPr lang="en-US" altLang="zh-CN" dirty="0" smtClean="0"/>
              <a:t>one</a:t>
            </a:r>
            <a:r>
              <a:rPr lang="zh-CN" altLang="en-US" dirty="0" smtClean="0"/>
              <a:t> </a:t>
            </a:r>
            <a:r>
              <a:rPr lang="en-US" altLang="zh-CN" dirty="0" smtClean="0"/>
              <a:t>certain </a:t>
            </a:r>
            <a:r>
              <a:rPr lang="en-US" altLang="zh-CN" dirty="0"/>
              <a:t>time slot, can only </a:t>
            </a:r>
            <a:r>
              <a:rPr lang="en-US" altLang="zh-CN" dirty="0" smtClean="0"/>
              <a:t>launch </a:t>
            </a:r>
            <a:r>
              <a:rPr lang="en-US" altLang="zh-CN" dirty="0"/>
              <a:t>one order in </a:t>
            </a:r>
            <a:r>
              <a:rPr lang="en-US" altLang="zh-CN" dirty="0" smtClean="0"/>
              <a:t>the</a:t>
            </a:r>
            <a:r>
              <a:rPr lang="zh-CN" altLang="en-US" dirty="0" smtClean="0"/>
              <a:t> </a:t>
            </a:r>
            <a:r>
              <a:rPr lang="en-US" altLang="zh-CN" dirty="0" smtClean="0"/>
              <a:t>market.</a:t>
            </a:r>
            <a:endParaRPr lang="zh-CN" altLang="en-US" dirty="0" smtClean="0"/>
          </a:p>
          <a:p>
            <a:pPr marL="457200" indent="-457200" algn="l">
              <a:buAutoNum type="arabicParenBoth"/>
            </a:pPr>
            <a:endParaRPr lang="zh-CN" altLang="en-US" dirty="0"/>
          </a:p>
          <a:p>
            <a:pPr marL="457200" indent="-457200" algn="l">
              <a:buFont typeface="Arial"/>
              <a:buAutoNum type="arabicParenBoth"/>
            </a:pPr>
            <a:r>
              <a:rPr lang="en-US" b="1" dirty="0"/>
              <a:t>Gaussian-like distributed number of </a:t>
            </a:r>
            <a:r>
              <a:rPr lang="en-US" b="1" dirty="0" smtClean="0"/>
              <a:t>customers</a:t>
            </a:r>
            <a:r>
              <a:rPr lang="en-US" altLang="zh-CN" b="1" dirty="0" smtClean="0"/>
              <a:t>:</a:t>
            </a:r>
            <a:r>
              <a:rPr lang="zh-CN" altLang="en-US" b="1" dirty="0" smtClean="0"/>
              <a:t> </a:t>
            </a:r>
            <a:r>
              <a:rPr lang="en-US" altLang="zh-CN" dirty="0"/>
              <a:t>the number of customers approaching market is Gaussian-like distributed with their valuations of </a:t>
            </a:r>
            <a:r>
              <a:rPr lang="en-US" altLang="zh-CN" dirty="0" smtClean="0"/>
              <a:t>commodities’</a:t>
            </a:r>
            <a:r>
              <a:rPr lang="zh-CN" altLang="en-US" dirty="0" smtClean="0"/>
              <a:t> </a:t>
            </a:r>
            <a:r>
              <a:rPr lang="en-US" altLang="zh-CN" dirty="0" smtClean="0"/>
              <a:t>price</a:t>
            </a:r>
            <a:r>
              <a:rPr lang="zh-CN" altLang="en-US" dirty="0" smtClean="0"/>
              <a:t> </a:t>
            </a:r>
            <a:r>
              <a:rPr lang="en-US" altLang="zh-CN" dirty="0" smtClean="0"/>
              <a:t>(smart</a:t>
            </a:r>
            <a:r>
              <a:rPr lang="zh-CN" altLang="en-US" dirty="0" smtClean="0"/>
              <a:t> </a:t>
            </a:r>
            <a:r>
              <a:rPr lang="en-US" altLang="zh-CN" dirty="0" smtClean="0"/>
              <a:t>tokens</a:t>
            </a:r>
            <a:r>
              <a:rPr lang="zh-CN" altLang="en-US" dirty="0" smtClean="0"/>
              <a:t> </a:t>
            </a:r>
            <a:r>
              <a:rPr lang="en-US" altLang="zh-CN" dirty="0" smtClean="0"/>
              <a:t>in</a:t>
            </a:r>
            <a:r>
              <a:rPr lang="zh-CN" altLang="en-US" dirty="0" smtClean="0"/>
              <a:t> </a:t>
            </a:r>
            <a:r>
              <a:rPr lang="en-US" altLang="zh-CN" dirty="0" err="1" smtClean="0"/>
              <a:t>Bancor</a:t>
            </a:r>
            <a:r>
              <a:rPr lang="zh-CN" altLang="en-US" dirty="0" smtClean="0"/>
              <a:t> </a:t>
            </a:r>
            <a:r>
              <a:rPr lang="en-US" altLang="zh-CN" dirty="0" smtClean="0"/>
              <a:t>Market).</a:t>
            </a:r>
            <a:endParaRPr lang="zh-CN" altLang="en-US" dirty="0" smtClean="0"/>
          </a:p>
          <a:p>
            <a:pPr marL="457200" indent="-457200" algn="l">
              <a:buFont typeface="Arial"/>
              <a:buAutoNum type="arabicParenBoth"/>
            </a:pPr>
            <a:endParaRPr lang="zh-CN" altLang="en-US" dirty="0"/>
          </a:p>
          <a:p>
            <a:pPr marL="457200" indent="-457200" algn="l">
              <a:buFont typeface="Arial"/>
              <a:buAutoNum type="arabicParenBoth"/>
            </a:pPr>
            <a:r>
              <a:rPr lang="en-US" b="1" dirty="0"/>
              <a:t>All-in and </a:t>
            </a:r>
            <a:r>
              <a:rPr lang="en-US" b="1" dirty="0" smtClean="0"/>
              <a:t>Half-in</a:t>
            </a:r>
            <a:r>
              <a:rPr lang="en-US" altLang="zh-CN" b="1" dirty="0" smtClean="0"/>
              <a:t>:</a:t>
            </a:r>
            <a:r>
              <a:rPr lang="zh-CN" altLang="en-US" b="1" dirty="0" smtClean="0"/>
              <a:t> </a:t>
            </a:r>
            <a:r>
              <a:rPr lang="en-US" altLang="zh-CN" dirty="0"/>
              <a:t>two policies to determine the transaction value of </a:t>
            </a:r>
            <a:r>
              <a:rPr lang="en-US" altLang="zh-CN" dirty="0" smtClean="0"/>
              <a:t>orders.</a:t>
            </a:r>
            <a:r>
              <a:rPr lang="zh-CN" altLang="en-US" dirty="0" smtClean="0"/>
              <a:t> </a:t>
            </a:r>
            <a:r>
              <a:rPr lang="en-US" altLang="zh-CN" dirty="0" smtClean="0">
                <a:solidFill>
                  <a:srgbClr val="0070C0"/>
                </a:solidFill>
              </a:rPr>
              <a:t>All-in</a:t>
            </a:r>
            <a:r>
              <a:rPr lang="zh-CN" altLang="en-US" dirty="0" smtClean="0">
                <a:solidFill>
                  <a:srgbClr val="002060"/>
                </a:solidFill>
              </a:rPr>
              <a:t> </a:t>
            </a:r>
            <a:r>
              <a:rPr lang="en-US" altLang="zh-CN" dirty="0" smtClean="0"/>
              <a:t>is</a:t>
            </a:r>
            <a:r>
              <a:rPr lang="zh-CN" altLang="en-US" dirty="0" smtClean="0"/>
              <a:t> </a:t>
            </a:r>
            <a:r>
              <a:rPr lang="en-US" altLang="zh-CN" dirty="0"/>
              <a:t>customers use </a:t>
            </a:r>
            <a:r>
              <a:rPr lang="en-US" altLang="zh-CN" dirty="0">
                <a:solidFill>
                  <a:srgbClr val="0070C0"/>
                </a:solidFill>
              </a:rPr>
              <a:t>all of their </a:t>
            </a:r>
            <a:r>
              <a:rPr lang="en-US" altLang="zh-CN" dirty="0"/>
              <a:t>smart tokens or reserve tokens to sell or to </a:t>
            </a:r>
            <a:r>
              <a:rPr lang="en-US" altLang="zh-CN" dirty="0" smtClean="0"/>
              <a:t>buy.</a:t>
            </a:r>
            <a:r>
              <a:rPr lang="zh-CN" altLang="en-US" dirty="0" smtClean="0"/>
              <a:t> </a:t>
            </a:r>
            <a:r>
              <a:rPr lang="en-US" altLang="zh-CN" dirty="0" smtClean="0">
                <a:solidFill>
                  <a:srgbClr val="0070C0"/>
                </a:solidFill>
              </a:rPr>
              <a:t>Half-in</a:t>
            </a:r>
            <a:r>
              <a:rPr lang="zh-CN" altLang="en-US" dirty="0" smtClean="0">
                <a:solidFill>
                  <a:srgbClr val="0070C0"/>
                </a:solidFill>
              </a:rPr>
              <a:t> </a:t>
            </a:r>
            <a:r>
              <a:rPr lang="en-US" altLang="zh-CN" dirty="0" smtClean="0"/>
              <a:t>is</a:t>
            </a:r>
            <a:r>
              <a:rPr lang="zh-CN" altLang="en-US" dirty="0" smtClean="0"/>
              <a:t> </a:t>
            </a:r>
            <a:r>
              <a:rPr lang="en-US" altLang="zh-CN" dirty="0"/>
              <a:t>customers leverage</a:t>
            </a:r>
            <a:r>
              <a:rPr lang="en-US" altLang="zh-CN" dirty="0">
                <a:solidFill>
                  <a:srgbClr val="0070C0"/>
                </a:solidFill>
              </a:rPr>
              <a:t> half of their assets</a:t>
            </a:r>
            <a:r>
              <a:rPr lang="en-US" altLang="zh-CN" dirty="0"/>
              <a:t> to </a:t>
            </a:r>
            <a:r>
              <a:rPr lang="en-US" altLang="zh-CN" dirty="0" smtClean="0"/>
              <a:t>make</a:t>
            </a:r>
            <a:r>
              <a:rPr lang="zh-CN" altLang="en-US" dirty="0" smtClean="0"/>
              <a:t> </a:t>
            </a:r>
            <a:r>
              <a:rPr lang="en-US" altLang="zh-CN" dirty="0" smtClean="0"/>
              <a:t>a</a:t>
            </a:r>
            <a:r>
              <a:rPr lang="zh-CN" altLang="en-US" dirty="0" smtClean="0"/>
              <a:t> </a:t>
            </a:r>
            <a:r>
              <a:rPr lang="en-US" altLang="zh-CN" dirty="0" smtClean="0"/>
              <a:t>deal.</a:t>
            </a:r>
            <a:r>
              <a:rPr lang="zh-CN" altLang="en-US" dirty="0"/>
              <a:t> </a:t>
            </a:r>
            <a:r>
              <a:rPr lang="zh-CN" altLang="en-US" dirty="0" smtClean="0"/>
              <a:t> </a:t>
            </a:r>
            <a:endParaRPr lang="zh-CN" altLang="en-US" dirty="0"/>
          </a:p>
        </p:txBody>
      </p:sp>
      <p:sp>
        <p:nvSpPr>
          <p:cNvPr id="4" name="TextBox 3"/>
          <p:cNvSpPr txBox="1"/>
          <p:nvPr/>
        </p:nvSpPr>
        <p:spPr>
          <a:xfrm>
            <a:off x="10668000" y="6025241"/>
            <a:ext cx="1148862" cy="369332"/>
          </a:xfrm>
          <a:prstGeom prst="rect">
            <a:avLst/>
          </a:prstGeom>
          <a:noFill/>
        </p:spPr>
        <p:txBody>
          <a:bodyPr wrap="square" rtlCol="0">
            <a:spAutoFit/>
          </a:bodyPr>
          <a:lstStyle/>
          <a:p>
            <a:r>
              <a:rPr lang="en-US" altLang="zh-CN" dirty="0" smtClean="0"/>
              <a:t>6/23</a:t>
            </a:r>
            <a:endParaRPr lang="en-US" dirty="0"/>
          </a:p>
        </p:txBody>
      </p:sp>
    </p:spTree>
    <p:extLst>
      <p:ext uri="{BB962C8B-B14F-4D97-AF65-F5344CB8AC3E}">
        <p14:creationId xmlns:p14="http://schemas.microsoft.com/office/powerpoint/2010/main" val="294702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1229533" y="185980"/>
            <a:ext cx="9144000" cy="906248"/>
          </a:xfrm>
        </p:spPr>
        <p:txBody>
          <a:bodyPr>
            <a:normAutofit/>
          </a:bodyPr>
          <a:lstStyle/>
          <a:p>
            <a:pPr algn="l"/>
            <a:r>
              <a:rPr lang="en-US" altLang="zh-CN" sz="4000" baseline="30000" dirty="0" smtClean="0"/>
              <a:t>Gaussian</a:t>
            </a:r>
            <a:r>
              <a:rPr lang="zh-CN" altLang="en-US" sz="4000" baseline="30000" dirty="0" smtClean="0"/>
              <a:t> </a:t>
            </a:r>
            <a:r>
              <a:rPr lang="en-US" altLang="zh-CN" sz="4000" baseline="30000" dirty="0" smtClean="0"/>
              <a:t>Distribution</a:t>
            </a:r>
            <a:r>
              <a:rPr lang="zh-CN" altLang="en-US" sz="4000" baseline="30000" dirty="0" smtClean="0"/>
              <a:t> </a:t>
            </a:r>
            <a:r>
              <a:rPr lang="en-US" altLang="zh-CN" sz="4000" baseline="30000" dirty="0" smtClean="0"/>
              <a:t>&amp;</a:t>
            </a:r>
            <a:r>
              <a:rPr lang="zh-CN" altLang="en-US" sz="4000" dirty="0" smtClean="0"/>
              <a:t> </a:t>
            </a:r>
            <a:r>
              <a:rPr lang="en-US" altLang="zh-CN" sz="4000" baseline="30000" dirty="0" smtClean="0"/>
              <a:t>Market</a:t>
            </a:r>
            <a:r>
              <a:rPr lang="zh-CN" altLang="en-US" sz="4000" baseline="30000" dirty="0" smtClean="0"/>
              <a:t> </a:t>
            </a:r>
            <a:r>
              <a:rPr lang="en-US" altLang="zh-CN" sz="4000" baseline="30000" dirty="0" smtClean="0"/>
              <a:t>Craze</a:t>
            </a:r>
            <a:r>
              <a:rPr lang="zh-CN" altLang="en-US" sz="4000" baseline="30000" dirty="0" smtClean="0"/>
              <a:t> </a:t>
            </a:r>
            <a:r>
              <a:rPr lang="en-US" altLang="zh-CN" sz="4000" baseline="30000" dirty="0" smtClean="0"/>
              <a:t>Simulating:</a:t>
            </a:r>
            <a:endParaRPr lang="en-US" sz="4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533" y="1092228"/>
            <a:ext cx="9539763" cy="5147982"/>
          </a:xfrm>
          <a:prstGeom prst="rect">
            <a:avLst/>
          </a:prstGeom>
        </p:spPr>
      </p:pic>
      <p:sp>
        <p:nvSpPr>
          <p:cNvPr id="9" name="TextBox 8"/>
          <p:cNvSpPr txBox="1"/>
          <p:nvPr/>
        </p:nvSpPr>
        <p:spPr>
          <a:xfrm>
            <a:off x="10668000" y="6025241"/>
            <a:ext cx="1148862" cy="369332"/>
          </a:xfrm>
          <a:prstGeom prst="rect">
            <a:avLst/>
          </a:prstGeom>
          <a:noFill/>
        </p:spPr>
        <p:txBody>
          <a:bodyPr wrap="square" rtlCol="0">
            <a:spAutoFit/>
          </a:bodyPr>
          <a:lstStyle/>
          <a:p>
            <a:r>
              <a:rPr lang="en-US" altLang="zh-CN" dirty="0" smtClean="0"/>
              <a:t>7/23</a:t>
            </a:r>
            <a:endParaRPr lang="en-US" dirty="0"/>
          </a:p>
        </p:txBody>
      </p:sp>
      <p:pic>
        <p:nvPicPr>
          <p:cNvPr id="2" name="Picture 1"/>
          <p:cNvPicPr>
            <a:picLocks noChangeAspect="1"/>
          </p:cNvPicPr>
          <p:nvPr/>
        </p:nvPicPr>
        <p:blipFill>
          <a:blip r:embed="rId3"/>
          <a:stretch>
            <a:fillRect/>
          </a:stretch>
        </p:blipFill>
        <p:spPr>
          <a:xfrm>
            <a:off x="7748013" y="937865"/>
            <a:ext cx="2757142" cy="617980"/>
          </a:xfrm>
          <a:prstGeom prst="rect">
            <a:avLst/>
          </a:prstGeom>
        </p:spPr>
      </p:pic>
    </p:spTree>
    <p:extLst>
      <p:ext uri="{BB962C8B-B14F-4D97-AF65-F5344CB8AC3E}">
        <p14:creationId xmlns:p14="http://schemas.microsoft.com/office/powerpoint/2010/main" val="1726956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TotalTime>
  <Words>1667</Words>
  <Application>Microsoft Macintosh PowerPoint</Application>
  <PresentationFormat>Widescreen</PresentationFormat>
  <Paragraphs>130</Paragraphs>
  <Slides>28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Wingdings</vt:lpstr>
      <vt:lpstr>宋体</vt:lpstr>
      <vt:lpstr>Office Theme</vt:lpstr>
      <vt:lpstr>The Result of  Bancor Protocol Analysis</vt:lpstr>
      <vt:lpstr>Bancor is flawed</vt:lpstr>
      <vt:lpstr>Quick Review of Bancor Protocol</vt:lpstr>
      <vt:lpstr>Flawed Design of Bancor Protocol</vt:lpstr>
      <vt:lpstr>Simulating Details</vt:lpstr>
      <vt:lpstr>PowerPoint Presentation</vt:lpstr>
      <vt:lpstr>Classic Market Rules</vt:lpstr>
      <vt:lpstr>3 stipulations in our simulating:</vt:lpstr>
      <vt:lpstr>Gaussian Distribution &amp; Market Craze Simulating:</vt:lpstr>
      <vt:lpstr>Parameters for Simulating Experiments :</vt:lpstr>
      <vt:lpstr>Analysis of  Experimental Result</vt:lpstr>
      <vt:lpstr>Indexes for Measuring Market Performance:</vt:lpstr>
      <vt:lpstr>1. Analysis Based on Price</vt:lpstr>
      <vt:lpstr>PowerPoint Presentation</vt:lpstr>
      <vt:lpstr>PowerPoint Presentation</vt:lpstr>
      <vt:lpstr>2. Analysis Based on Transaction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Bancor is flawed</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Result of  Bancor Protocol Analysis</dc:title>
  <dc:creator>Microsoft Office User</dc:creator>
  <cp:lastModifiedBy>Microsoft Office User</cp:lastModifiedBy>
  <cp:revision>53</cp:revision>
  <dcterms:created xsi:type="dcterms:W3CDTF">2017-09-15T02:14:30Z</dcterms:created>
  <dcterms:modified xsi:type="dcterms:W3CDTF">2017-09-19T15:42:02Z</dcterms:modified>
</cp:coreProperties>
</file>