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260" r:id="rId6"/>
    <p:sldId id="264" r:id="rId7"/>
    <p:sldId id="268" r:id="rId8"/>
    <p:sldId id="269" r:id="rId9"/>
    <p:sldId id="270" r:id="rId10"/>
    <p:sldId id="265" r:id="rId11"/>
    <p:sldId id="284" r:id="rId12"/>
    <p:sldId id="276" r:id="rId13"/>
    <p:sldId id="271" r:id="rId14"/>
    <p:sldId id="272" r:id="rId15"/>
    <p:sldId id="285" r:id="rId16"/>
    <p:sldId id="278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09"/>
    <p:restoredTop sz="50071"/>
  </p:normalViewPr>
  <p:slideViewPr>
    <p:cSldViewPr snapToGrid="0" snapToObjects="1">
      <p:cViewPr>
        <p:scale>
          <a:sx n="71" d="100"/>
          <a:sy n="71" d="100"/>
        </p:scale>
        <p:origin x="1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A779C-B6BB-9947-8158-695F66DFFCE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CDAA9-851B-9447-A49B-515EAF4D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even assuming the “Double Coincidence of Wants” does exist, it is unsubstantiated to say it will cause damage to market order and customers’ benefits as </a:t>
            </a:r>
            <a:r>
              <a:rPr lang="en-US" altLang="zh-CN" sz="2400" dirty="0" err="1" smtClean="0"/>
              <a:t>Bancor</a:t>
            </a:r>
            <a:r>
              <a:rPr lang="en-US" altLang="zh-CN" sz="2400" dirty="0" smtClean="0"/>
              <a:t> does not show its superiority compared with normal market laws by solid experimental results.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DAA9-851B-9447-A49B-515EAF4D4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synchronize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step,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simulator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token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current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step.</a:t>
            </a:r>
            <a:endParaRPr lang="zh-CN" altLang="en-US" baseline="0" dirty="0" smtClean="0"/>
          </a:p>
          <a:p>
            <a:endParaRPr lang="zh-CN" altLang="en-US" baseline="0" dirty="0" smtClean="0"/>
          </a:p>
          <a:p>
            <a:r>
              <a:rPr lang="en-US" altLang="zh-CN" baseline="0" dirty="0" smtClean="0"/>
              <a:t>Last,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argued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circle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pipelined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Bancor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Market.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market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order.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failed,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second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slot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finish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transaction.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DAA9-851B-9447-A49B-515EAF4D4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plus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cancel</a:t>
            </a:r>
            <a:endParaRPr lang="zh-CN" altLang="en-US" baseline="0" dirty="0" smtClean="0"/>
          </a:p>
          <a:p>
            <a:r>
              <a:rPr lang="en-US" altLang="zh-CN" baseline="0" dirty="0" smtClean="0"/>
              <a:t>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fail</a:t>
            </a:r>
            <a:r>
              <a:rPr lang="zh-CN" alt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DAA9-851B-9447-A49B-515EAF4D4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DAA9-851B-9447-A49B-515EAF4D4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1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doesn’t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climb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50%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because:</a:t>
            </a:r>
            <a:r>
              <a:rPr lang="zh-CN" altLang="en-US" baseline="0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Gaussian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creates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discrete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valuations.</a:t>
            </a:r>
            <a:endParaRPr lang="zh-CN" alt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Market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considerably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large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reserve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pool.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instance,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valuation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$1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$1.1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(though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close,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same)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After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buying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$0.99,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climbs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$1.05,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second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valuation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$1.1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product.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Bancor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policy,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second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step,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therefore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cancel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rates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increase.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DAA9-851B-9447-A49B-515EAF4D4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4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DAA9-851B-9447-A49B-515EAF4D4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DAA9-851B-9447-A49B-515EAF4D4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3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DAA9-851B-9447-A49B-515EAF4D4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6A4B-04EC-E64D-ACCD-AE4246C7C6F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B94D-EAAA-9442-88F6-FA4E643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en-US" altLang="zh-CN" dirty="0" err="1" smtClean="0"/>
              <a:t>Bancor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1895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Kenny,</a:t>
            </a:r>
            <a:r>
              <a:rPr lang="zh-CN" altLang="en-US" dirty="0" smtClean="0"/>
              <a:t> </a:t>
            </a:r>
            <a:r>
              <a:rPr lang="en-US" altLang="zh-CN" dirty="0" smtClean="0"/>
              <a:t>Oct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en-US" altLang="zh-CN" dirty="0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7/18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2" y="681636"/>
            <a:ext cx="11504428" cy="5144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1402" y="5948297"/>
            <a:ext cx="646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Cancel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Rates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increases,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50%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8/18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7" y="1173989"/>
            <a:ext cx="11672495" cy="4440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1821" y="409433"/>
            <a:ext cx="646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medium </a:t>
            </a:r>
            <a:r>
              <a:rPr lang="en-US" sz="2800" dirty="0" smtClean="0"/>
              <a:t>slip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506" y="1516810"/>
            <a:ext cx="9144000" cy="23876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Something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altLang="zh-CN" dirty="0" smtClean="0"/>
              <a:t>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737" y="263515"/>
            <a:ext cx="1128719" cy="611374"/>
          </a:xfrm>
        </p:spPr>
        <p:txBody>
          <a:bodyPr/>
          <a:lstStyle/>
          <a:p>
            <a:pPr algn="l"/>
            <a:r>
              <a:rPr lang="en-US" altLang="zh-CN" smtClean="0"/>
              <a:t>Old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9/18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66921" y="261411"/>
            <a:ext cx="1128719" cy="61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New</a:t>
            </a:r>
            <a:endParaRPr lang="zh-CN" altLang="en-US" dirty="0" smtClean="0"/>
          </a:p>
          <a:p>
            <a:pPr algn="l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4763" y="960804"/>
            <a:ext cx="42430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Create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market;</a:t>
            </a:r>
            <a:r>
              <a:rPr lang="zh-CN" altLang="en-US" sz="1400" dirty="0" smtClean="0"/>
              <a:t> </a:t>
            </a:r>
          </a:p>
          <a:p>
            <a:r>
              <a:rPr lang="en-US" altLang="zh-CN" sz="1400" dirty="0" smtClean="0"/>
              <a:t>Initialize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SmartToken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Market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Pools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Order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Stack;</a:t>
            </a:r>
            <a:endParaRPr lang="zh-CN" altLang="en-US" sz="1400" dirty="0" smtClean="0"/>
          </a:p>
          <a:p>
            <a:r>
              <a:rPr lang="en-US" altLang="zh-CN" sz="1400" dirty="0" smtClean="0"/>
              <a:t>For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randomseeds</a:t>
            </a:r>
            <a:r>
              <a:rPr lang="en-US" altLang="zh-CN" sz="1400" dirty="0" smtClean="0"/>
              <a:t>]:</a:t>
            </a:r>
            <a:endParaRPr lang="zh-CN" altLang="en-US" sz="1400" dirty="0" smtClean="0"/>
          </a:p>
          <a:p>
            <a:r>
              <a:rPr lang="zh-CN" altLang="en-US" sz="1400" dirty="0"/>
              <a:t>	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simulate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customers’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coming</a:t>
            </a:r>
            <a:endParaRPr lang="zh-CN" altLang="en-US" sz="1400" dirty="0" smtClean="0"/>
          </a:p>
          <a:p>
            <a:r>
              <a:rPr lang="zh-CN" altLang="en-US" sz="1400" dirty="0"/>
              <a:t>	</a:t>
            </a:r>
            <a:r>
              <a:rPr lang="is-IS" altLang="zh-CN" sz="1400" dirty="0" smtClean="0"/>
              <a:t>…</a:t>
            </a:r>
            <a:r>
              <a:rPr lang="zh-CN" altLang="en-US" sz="1400" dirty="0" smtClean="0"/>
              <a:t>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09774" y="960804"/>
            <a:ext cx="42430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For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randomseeds</a:t>
            </a:r>
            <a:r>
              <a:rPr lang="en-US" altLang="zh-CN" sz="1400" dirty="0" smtClean="0"/>
              <a:t>]:</a:t>
            </a:r>
            <a:endParaRPr lang="zh-CN" altLang="en-US" sz="1400" dirty="0" smtClean="0"/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Create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market;</a:t>
            </a:r>
            <a:r>
              <a:rPr lang="zh-CN" altLang="en-US" sz="1400" dirty="0"/>
              <a:t> </a:t>
            </a:r>
          </a:p>
          <a:p>
            <a:r>
              <a:rPr lang="zh-CN" altLang="en-US" sz="1400" dirty="0" smtClean="0"/>
              <a:t>	</a:t>
            </a:r>
            <a:r>
              <a:rPr lang="en-US" altLang="zh-CN" sz="1400" dirty="0" smtClean="0"/>
              <a:t>Initialize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 err="1"/>
              <a:t>SmartToken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Market</a:t>
            </a:r>
            <a:r>
              <a:rPr lang="zh-CN" altLang="en-US" sz="1400" dirty="0"/>
              <a:t> </a:t>
            </a:r>
            <a:r>
              <a:rPr lang="en-US" altLang="zh-CN" sz="1400" dirty="0"/>
              <a:t>Pools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	</a:t>
            </a:r>
            <a:r>
              <a:rPr lang="en-US" altLang="zh-CN" sz="1400" dirty="0" smtClean="0"/>
              <a:t>Order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Stack</a:t>
            </a:r>
            <a:r>
              <a:rPr lang="en-US" altLang="zh-CN" sz="1400" dirty="0" smtClean="0"/>
              <a:t>;</a:t>
            </a:r>
            <a:endParaRPr lang="zh-CN" altLang="en-US" sz="1400" dirty="0" smtClean="0"/>
          </a:p>
          <a:p>
            <a:r>
              <a:rPr lang="zh-CN" altLang="en-US" sz="1400" dirty="0"/>
              <a:t>	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simulate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customers’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coming</a:t>
            </a:r>
            <a:endParaRPr lang="zh-CN" altLang="en-US" sz="1400" dirty="0" smtClean="0"/>
          </a:p>
          <a:p>
            <a:r>
              <a:rPr lang="zh-CN" altLang="en-US" sz="1400" dirty="0"/>
              <a:t>	</a:t>
            </a:r>
            <a:r>
              <a:rPr lang="is-IS" altLang="zh-CN" sz="1400" dirty="0" smtClean="0"/>
              <a:t>…</a:t>
            </a:r>
            <a:r>
              <a:rPr lang="zh-CN" altLang="en-US" sz="1400" dirty="0" smtClean="0"/>
              <a:t>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60270" y="3131820"/>
            <a:ext cx="8343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ld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one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wrong!!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seed’s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refreshed.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Therefore,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beginning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seed’s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turn.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extremely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all-in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case.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money,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unfinished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dirty="0" smtClean="0"/>
              <a:t>inherited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380565" y="798457"/>
            <a:ext cx="9144000" cy="61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Wrong!!!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10/18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3" y="2036537"/>
            <a:ext cx="11289184" cy="227786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12439" y="2036537"/>
            <a:ext cx="3035728" cy="583833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678663">
            <a:off x="4098732" y="2103056"/>
            <a:ext cx="3411940" cy="3398294"/>
          </a:xfrm>
          <a:prstGeom prst="plus">
            <a:avLst>
              <a:gd name="adj" fmla="val 50000"/>
            </a:avLst>
          </a:prstGeom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506" y="1402080"/>
            <a:ext cx="9144000" cy="3396410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Bancor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en-US" altLang="zh-CN" i="1" dirty="0" smtClean="0"/>
              <a:t>vs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Correct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Classic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en-US" altLang="zh-CN" sz="1800" dirty="0" smtClean="0"/>
              <a:t>(Customers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cancel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their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unfinished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orders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launch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new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orders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every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time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step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39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927" y="5766634"/>
            <a:ext cx="9378462" cy="207779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/>
              <a:t>Transaction’s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Number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decreases.</a:t>
            </a:r>
            <a:endParaRPr lang="zh-CN" altLang="en-US" sz="2000" dirty="0" smtClean="0"/>
          </a:p>
          <a:p>
            <a:pPr algn="l"/>
            <a:r>
              <a:rPr lang="en-US" altLang="zh-CN" sz="2000" dirty="0" smtClean="0"/>
              <a:t>Reason: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customers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their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money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cannot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launch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orders.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11/18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3" y="280517"/>
            <a:ext cx="10258425" cy="54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927" y="5766634"/>
            <a:ext cx="9378462" cy="207779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err="1" smtClean="0"/>
              <a:t>Bancor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performs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time.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“Double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coincidence</a:t>
            </a:r>
            <a:r>
              <a:rPr lang="is-IS" altLang="zh-CN" sz="2000" dirty="0" smtClean="0"/>
              <a:t>…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might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exist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solved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Bancor</a:t>
            </a:r>
            <a:endParaRPr lang="zh-CN" altLang="en-US" sz="2000" dirty="0" smtClean="0"/>
          </a:p>
          <a:p>
            <a:pPr algn="l"/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customer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number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500(small),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sigma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1(less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closer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valuation).</a:t>
            </a:r>
            <a:endParaRPr lang="zh-CN" alt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454958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12/18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60" y="482921"/>
            <a:ext cx="10345271" cy="51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506" y="1402080"/>
            <a:ext cx="9144000" cy="3396410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Bancor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en-US" altLang="zh-CN" i="1" dirty="0" smtClean="0"/>
              <a:t>vs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Classic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en-US" altLang="zh-CN" sz="1800" dirty="0" smtClean="0"/>
              <a:t>(Customers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wait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their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unfinished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orders,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even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end)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927" y="5766634"/>
            <a:ext cx="9378462" cy="207779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/>
              <a:t>Transaction’s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Number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decreases.</a:t>
            </a:r>
            <a:endParaRPr lang="zh-CN" altLang="en-US" sz="2000" dirty="0" smtClean="0"/>
          </a:p>
          <a:p>
            <a:pPr algn="l"/>
            <a:r>
              <a:rPr lang="en-US" altLang="zh-CN" sz="2000" dirty="0" smtClean="0"/>
              <a:t>Reason: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customers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their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money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cannot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launch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orders.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13/18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3" y="627529"/>
            <a:ext cx="10271312" cy="51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1249"/>
            <a:ext cx="5415643" cy="65745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Bancor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flawed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18064"/>
            <a:ext cx="9144000" cy="4807177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arenBoth"/>
            </a:pPr>
            <a:r>
              <a:rPr lang="en-US" altLang="zh-CN" b="1" dirty="0" smtClean="0"/>
              <a:t>The problem of “Double Coincidence of Wants” </a:t>
            </a:r>
            <a:r>
              <a:rPr lang="en-US" altLang="zh-CN" b="1" dirty="0" err="1" smtClean="0"/>
              <a:t>Bancor</a:t>
            </a:r>
            <a:r>
              <a:rPr lang="en-US" altLang="zh-CN" b="1" dirty="0" smtClean="0"/>
              <a:t> wants to solve might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not exist in real world</a:t>
            </a:r>
            <a:r>
              <a:rPr lang="en-US" altLang="zh-CN" dirty="0" smtClean="0"/>
              <a:t>. Even assuming this problem does exist, </a:t>
            </a:r>
            <a:r>
              <a:rPr lang="en-US" altLang="zh-CN" dirty="0" err="1" smtClean="0"/>
              <a:t>Bancor</a:t>
            </a:r>
            <a:r>
              <a:rPr lang="en-US" altLang="zh-CN" dirty="0" smtClean="0"/>
              <a:t> protocol fails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ensure its superiority compared with normal market.</a:t>
            </a:r>
            <a:endParaRPr lang="zh-CN" altLang="en-US" dirty="0" smtClean="0"/>
          </a:p>
          <a:p>
            <a:pPr algn="l"/>
            <a:endParaRPr lang="zh-CN" altLang="en-US" dirty="0"/>
          </a:p>
          <a:p>
            <a:pPr marL="457200" indent="-457200" algn="l">
              <a:buAutoNum type="arabicParenBoth" startAt="2"/>
            </a:pPr>
            <a:r>
              <a:rPr lang="en-US" b="1" dirty="0" smtClean="0"/>
              <a:t>The price of smart token, i.e. currency in </a:t>
            </a:r>
            <a:r>
              <a:rPr lang="en-US" b="1" dirty="0" err="1" smtClean="0"/>
              <a:t>Bancor</a:t>
            </a:r>
            <a:r>
              <a:rPr lang="en-US" b="1" dirty="0" smtClean="0"/>
              <a:t> protocol could fluctuate significantly</a:t>
            </a:r>
            <a:r>
              <a:rPr lang="en-US" dirty="0" smtClean="0"/>
              <a:t>, especially when customers generate close valuations of smart token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dirty="0" smtClean="0"/>
              <a:t>destructive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market.</a:t>
            </a:r>
            <a:endParaRPr lang="zh-CN" altLang="en-US" dirty="0"/>
          </a:p>
          <a:p>
            <a:pPr marL="457200" indent="-457200" algn="l">
              <a:buAutoNum type="arabicParenBoth" startAt="2"/>
            </a:pPr>
            <a:endParaRPr lang="zh-CN" altLang="en-US" dirty="0" smtClean="0"/>
          </a:p>
          <a:p>
            <a:pPr marL="457200" indent="-457200" algn="l">
              <a:buAutoNum type="arabicParenBoth" startAt="2"/>
            </a:pPr>
            <a:r>
              <a:rPr lang="en-US" altLang="zh-CN" b="1" dirty="0" err="1" smtClean="0"/>
              <a:t>Bancor</a:t>
            </a:r>
            <a:r>
              <a:rPr lang="en-US" altLang="zh-CN" b="1" dirty="0" smtClean="0"/>
              <a:t> protocol cannot fully process multiple transaction orders that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launched simultaneously</a:t>
            </a:r>
            <a:r>
              <a:rPr lang="en-US" altLang="zh-CN" dirty="0" smtClean="0"/>
              <a:t>, especially 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market size is small.</a:t>
            </a:r>
            <a:endParaRPr lang="zh-CN" altLang="en-US" dirty="0" smtClean="0"/>
          </a:p>
          <a:p>
            <a:pPr marL="457200" indent="-457200" algn="l">
              <a:buAutoNum type="arabicParenBoth" startAt="2"/>
            </a:pPr>
            <a:endParaRPr lang="zh-CN" altLang="en-US" dirty="0"/>
          </a:p>
          <a:p>
            <a:pPr marL="457200" indent="-457200" algn="l">
              <a:buAutoNum type="arabicParenBoth" startAt="2"/>
            </a:pP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927" y="5730776"/>
            <a:ext cx="9378462" cy="849319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err="1" smtClean="0"/>
              <a:t>Bancor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performs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much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worse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time!</a:t>
            </a:r>
            <a:endParaRPr lang="zh-CN" altLang="en-US" sz="2000" dirty="0" smtClean="0"/>
          </a:p>
          <a:p>
            <a:pPr algn="l"/>
            <a:r>
              <a:rPr lang="en-US" altLang="zh-CN" sz="2000" dirty="0" smtClean="0"/>
              <a:t>“Double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coincidence</a:t>
            </a:r>
            <a:r>
              <a:rPr lang="is-IS" altLang="zh-CN" sz="2000" dirty="0" smtClean="0"/>
              <a:t>…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might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exist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solved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Bancor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454958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14/18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32" y="442919"/>
            <a:ext cx="10721788" cy="52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506" y="1402080"/>
            <a:ext cx="9144000" cy="3396410"/>
          </a:xfrm>
        </p:spPr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i="1" dirty="0" smtClean="0"/>
              <a:t>vs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Classic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en-US" altLang="zh-CN" sz="1800" dirty="0" smtClean="0"/>
              <a:t>(Customers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wait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their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unfinished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orders,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even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end)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43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926" y="5903842"/>
            <a:ext cx="9805967" cy="954157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might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about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decrease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transaction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numbers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customers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choose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wait.</a:t>
            </a:r>
            <a:endParaRPr lang="zh-CN" altLang="en-US" sz="2000" dirty="0" smtClean="0"/>
          </a:p>
          <a:p>
            <a:pPr algn="l"/>
            <a:r>
              <a:rPr lang="en-US" altLang="zh-CN" sz="2000" dirty="0" smtClean="0"/>
              <a:t>But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result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shows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t</a:t>
            </a:r>
            <a:r>
              <a:rPr lang="en-US" altLang="zh-CN" sz="2000" dirty="0" smtClean="0"/>
              <a:t>otal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transaction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number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almost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same.</a:t>
            </a:r>
            <a:endParaRPr lang="zh-CN" alt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562535" y="6196254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15/18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3" y="939267"/>
            <a:ext cx="11456893" cy="46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8855" y="6040758"/>
            <a:ext cx="9805967" cy="954157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/>
              <a:t>While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policy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offers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much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smaller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cancel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fail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orders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62535" y="6196254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16/18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60" y="431588"/>
            <a:ext cx="6024282" cy="2743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31" y="3208473"/>
            <a:ext cx="7073845" cy="27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1249"/>
            <a:ext cx="5415643" cy="65745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Bancor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flawed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18064"/>
            <a:ext cx="9144000" cy="4807177"/>
          </a:xfrm>
        </p:spPr>
        <p:txBody>
          <a:bodyPr/>
          <a:lstStyle/>
          <a:p>
            <a:pPr marL="457200" indent="-457200" algn="l">
              <a:buAutoNum type="arabicParenBoth"/>
            </a:pPr>
            <a:r>
              <a:rPr lang="en-US" altLang="zh-CN" b="1" dirty="0" smtClean="0"/>
              <a:t>The problem of “Double Coincidence of Wants” </a:t>
            </a:r>
            <a:r>
              <a:rPr lang="en-US" altLang="zh-CN" b="1" dirty="0" err="1" smtClean="0"/>
              <a:t>Bancor</a:t>
            </a:r>
            <a:r>
              <a:rPr lang="en-US" altLang="zh-CN" b="1" dirty="0" smtClean="0"/>
              <a:t> wants to solve might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not exist in real world. </a:t>
            </a:r>
            <a:r>
              <a:rPr lang="en-US" altLang="zh-CN" dirty="0" smtClean="0"/>
              <a:t>Even assuming this problem does exist, </a:t>
            </a:r>
            <a:r>
              <a:rPr lang="en-US" altLang="zh-CN" dirty="0" err="1" smtClean="0"/>
              <a:t>Bancor</a:t>
            </a:r>
            <a:r>
              <a:rPr lang="en-US" altLang="zh-CN" dirty="0" smtClean="0"/>
              <a:t> protocol fails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ensure its superiority compared with normal market.</a:t>
            </a:r>
            <a:endParaRPr lang="zh-CN" altLang="en-US" dirty="0" smtClean="0"/>
          </a:p>
          <a:p>
            <a:pPr algn="l"/>
            <a:endParaRPr lang="zh-CN" altLang="en-US" dirty="0"/>
          </a:p>
          <a:p>
            <a:pPr marL="457200" indent="-457200" algn="l">
              <a:buAutoNum type="arabicParenBoth" startAt="2"/>
            </a:pPr>
            <a:r>
              <a:rPr lang="en-US" b="1" dirty="0" smtClean="0"/>
              <a:t>The price of smart token, i.e. currency in </a:t>
            </a:r>
            <a:r>
              <a:rPr lang="en-US" b="1" dirty="0" err="1" smtClean="0"/>
              <a:t>Bancor</a:t>
            </a:r>
            <a:r>
              <a:rPr lang="en-US" b="1" dirty="0" smtClean="0"/>
              <a:t> protocol could fluctuate significantly, </a:t>
            </a:r>
            <a:r>
              <a:rPr lang="en-US" dirty="0" smtClean="0"/>
              <a:t>especially when customers generate close valuations of smart token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dirty="0" smtClean="0"/>
              <a:t>destructive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market.</a:t>
            </a:r>
            <a:endParaRPr lang="zh-CN" altLang="en-US" dirty="0"/>
          </a:p>
          <a:p>
            <a:pPr marL="457200" indent="-457200" algn="l">
              <a:buAutoNum type="arabicParenBoth" startAt="2"/>
            </a:pPr>
            <a:endParaRPr lang="zh-CN" altLang="en-US" dirty="0" smtClean="0"/>
          </a:p>
          <a:p>
            <a:pPr marL="457200" indent="-457200" algn="l">
              <a:buAutoNum type="arabicParenBoth" startAt="2"/>
            </a:pPr>
            <a:r>
              <a:rPr lang="en-US" altLang="zh-CN" b="1" dirty="0" err="1" smtClean="0"/>
              <a:t>Bancor</a:t>
            </a:r>
            <a:r>
              <a:rPr lang="en-US" altLang="zh-CN" b="1" dirty="0" smtClean="0"/>
              <a:t> protocol cannot fully process multiple transaction orders launched simultaneously</a:t>
            </a:r>
            <a:r>
              <a:rPr lang="en-US" altLang="zh-CN" dirty="0" smtClean="0"/>
              <a:t>, especially when market size is small.</a:t>
            </a:r>
            <a:endParaRPr lang="zh-CN" altLang="en-US" dirty="0" smtClean="0"/>
          </a:p>
          <a:p>
            <a:pPr marL="457200" indent="-457200" algn="l">
              <a:buAutoNum type="arabicParenBoth" startAt="2"/>
            </a:pPr>
            <a:endParaRPr lang="zh-CN" altLang="en-US" dirty="0"/>
          </a:p>
          <a:p>
            <a:pPr marL="457200" indent="-457200" algn="l">
              <a:buAutoNum type="arabicParenBoth" startAt="2"/>
            </a:pP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10" y="1544389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3529"/>
            <a:ext cx="9144000" cy="63613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Flawed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Design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of</a:t>
            </a:r>
            <a:r>
              <a:rPr lang="zh-CN" altLang="en-US" sz="3600" dirty="0" smtClean="0"/>
              <a:t> </a:t>
            </a:r>
            <a:r>
              <a:rPr lang="en-US" altLang="zh-CN" sz="3600" dirty="0" err="1" smtClean="0"/>
              <a:t>Bancor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Protocol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573"/>
            <a:ext cx="9144000" cy="3902529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arenBoth"/>
            </a:pPr>
            <a:r>
              <a:rPr lang="en-US" dirty="0" smtClean="0"/>
              <a:t>One </a:t>
            </a:r>
            <a:r>
              <a:rPr lang="en-US" dirty="0"/>
              <a:t>thoughtlessness stems from </a:t>
            </a:r>
            <a:r>
              <a:rPr lang="en-US" b="1" dirty="0"/>
              <a:t>the frequent price fluctuation </a:t>
            </a:r>
            <a:r>
              <a:rPr lang="en-US" b="1" dirty="0" err="1"/>
              <a:t>advo</a:t>
            </a:r>
            <a:r>
              <a:rPr lang="en-US" b="1" dirty="0"/>
              <a:t>- </a:t>
            </a:r>
            <a:r>
              <a:rPr lang="en-US" b="1" dirty="0" err="1"/>
              <a:t>cated</a:t>
            </a:r>
            <a:r>
              <a:rPr lang="en-US" b="1" dirty="0"/>
              <a:t> by </a:t>
            </a:r>
            <a:r>
              <a:rPr lang="en-US" b="1" dirty="0" err="1"/>
              <a:t>Bancor</a:t>
            </a:r>
            <a:r>
              <a:rPr lang="en-US" b="1" dirty="0"/>
              <a:t> protocol</a:t>
            </a:r>
            <a:r>
              <a:rPr lang="en-US" dirty="0"/>
              <a:t>, which might obstruct transactions in the market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marL="457200" indent="-457200" algn="l">
              <a:buAutoNum type="arabicParenBoth"/>
            </a:pPr>
            <a:endParaRPr lang="zh-CN" altLang="en-US" dirty="0"/>
          </a:p>
          <a:p>
            <a:pPr marL="457200" indent="-457200" algn="l">
              <a:buAutoNum type="arabicParenBoth"/>
            </a:pPr>
            <a:r>
              <a:rPr lang="en-US" dirty="0"/>
              <a:t>The second flaw of </a:t>
            </a:r>
            <a:r>
              <a:rPr lang="en-US" dirty="0" err="1"/>
              <a:t>Bancor</a:t>
            </a:r>
            <a:r>
              <a:rPr lang="en-US" dirty="0"/>
              <a:t> protocol is </a:t>
            </a:r>
            <a:r>
              <a:rPr lang="en-US" b="1" dirty="0"/>
              <a:t>that it neglects the potential </a:t>
            </a:r>
            <a:r>
              <a:rPr lang="en-US" b="1" dirty="0" smtClean="0"/>
              <a:t>abnormal </a:t>
            </a:r>
            <a:r>
              <a:rPr lang="en-US" b="1" dirty="0"/>
              <a:t>marketing behaviors of customers</a:t>
            </a:r>
            <a:r>
              <a:rPr lang="en-US" dirty="0" smtClean="0"/>
              <a:t>, </a:t>
            </a:r>
            <a:r>
              <a:rPr lang="en-US" dirty="0"/>
              <a:t>which might bleed market’s reserve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marL="457200" indent="-457200" algn="l">
              <a:buAutoNum type="arabicParenBoth"/>
            </a:pPr>
            <a:endParaRPr lang="zh-CN" altLang="en-US" dirty="0"/>
          </a:p>
          <a:p>
            <a:pPr marL="457200" indent="-457200" algn="l">
              <a:buAutoNum type="arabicParenBoth"/>
            </a:pPr>
            <a:r>
              <a:rPr lang="en-US" dirty="0" err="1"/>
              <a:t>Bancor</a:t>
            </a:r>
            <a:r>
              <a:rPr lang="en-US" dirty="0"/>
              <a:t> protocol aims to solve </a:t>
            </a:r>
            <a:r>
              <a:rPr lang="en-US" b="1" dirty="0"/>
              <a:t>“Double Coincidence of Wants” problem, which actually might not be a problem in real-world market </a:t>
            </a:r>
            <a:r>
              <a:rPr lang="en-US" dirty="0"/>
              <a:t>as no previous study evidence this problem’s existence.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4" y="397565"/>
            <a:ext cx="11718947" cy="5960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3/18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542196" y="2361063"/>
            <a:ext cx="8570794" cy="83251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154476" y="3093368"/>
            <a:ext cx="1052187" cy="2280298"/>
          </a:xfrm>
          <a:prstGeom prst="ellipse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473529"/>
            <a:ext cx="9144000" cy="63613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Classic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Market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Rules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40" y="4208583"/>
            <a:ext cx="28448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55" y="4208583"/>
            <a:ext cx="2692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15" y="1377461"/>
            <a:ext cx="27432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84" y="1377461"/>
            <a:ext cx="2921000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01" y="1377461"/>
            <a:ext cx="26416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29533" y="185980"/>
            <a:ext cx="9144000" cy="906248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aseline="30000" dirty="0"/>
              <a:t>Parameters for Simulating Experiments :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6" y="3332643"/>
            <a:ext cx="5937003" cy="3525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0209" y="4125825"/>
            <a:ext cx="4500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curve becomes smoother, i.e., has lower steepness with the growth of </a:t>
            </a:r>
            <a:r>
              <a:rPr lang="en-US" sz="2400" dirty="0" smtClean="0"/>
              <a:t>sigma; </a:t>
            </a:r>
            <a:r>
              <a:rPr lang="en-US" sz="2400" dirty="0"/>
              <a:t>while in contrast, the peak of Gaussian curve is steeper when </a:t>
            </a:r>
            <a:r>
              <a:rPr lang="en-US" sz="2400" dirty="0" smtClean="0"/>
              <a:t>sigma </a:t>
            </a:r>
            <a:r>
              <a:rPr lang="en-US" sz="2400" dirty="0"/>
              <a:t>being smaller.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6" y="980611"/>
            <a:ext cx="10883900" cy="2273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506" y="1516810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980"/>
            <a:ext cx="9144000" cy="906248"/>
          </a:xfrm>
        </p:spPr>
        <p:txBody>
          <a:bodyPr>
            <a:normAutofit fontScale="90000"/>
          </a:bodyPr>
          <a:lstStyle/>
          <a:p>
            <a:pPr algn="l"/>
            <a:r>
              <a:rPr lang="en-US" baseline="30000" dirty="0"/>
              <a:t>Indexes for Measuring Market Performance</a:t>
            </a:r>
            <a:r>
              <a:rPr lang="en-US" altLang="zh-CN" baseline="30000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2228"/>
            <a:ext cx="9144000" cy="450266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/>
              <a:buAutoNum type="arabicParenBoth"/>
            </a:pPr>
            <a:r>
              <a:rPr lang="en-US" altLang="zh-CN" b="1" dirty="0"/>
              <a:t>Price-oriented Indexes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Under most circumstances, a healthy market is supposed to possess </a:t>
            </a:r>
            <a:r>
              <a:rPr lang="en-US" altLang="zh-CN" dirty="0" smtClean="0"/>
              <a:t>currency </a:t>
            </a:r>
            <a:r>
              <a:rPr lang="en-US" altLang="zh-CN" dirty="0"/>
              <a:t>with considerably stable price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	</a:t>
            </a:r>
            <a:r>
              <a:rPr lang="en-US" altLang="zh-CN" i="1" dirty="0">
                <a:solidFill>
                  <a:srgbClr val="0070C0"/>
                </a:solidFill>
              </a:rPr>
              <a:t>P</a:t>
            </a:r>
            <a:r>
              <a:rPr lang="en-US" altLang="zh-CN" i="1" dirty="0" smtClean="0">
                <a:solidFill>
                  <a:srgbClr val="0070C0"/>
                </a:solidFill>
              </a:rPr>
              <a:t>rice Slipping Ratio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ratio of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 </a:t>
            </a:r>
            <a:r>
              <a:rPr lang="en-US" altLang="zh-CN" dirty="0"/>
              <a:t>of time slots in which </a:t>
            </a:r>
            <a:r>
              <a:rPr lang="zh-CN" altLang="en-US" dirty="0" smtClean="0"/>
              <a:t>	</a:t>
            </a:r>
            <a:r>
              <a:rPr lang="en-US" altLang="zh-CN" dirty="0" smtClean="0"/>
              <a:t>price drops </a:t>
            </a:r>
            <a:r>
              <a:rPr lang="en-US" altLang="zh-CN" dirty="0"/>
              <a:t>at a certain rate to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 </a:t>
            </a:r>
            <a:r>
              <a:rPr lang="en-US" altLang="zh-CN" dirty="0"/>
              <a:t>of all time </a:t>
            </a:r>
            <a:r>
              <a:rPr lang="en-US" altLang="zh-CN" dirty="0" smtClean="0"/>
              <a:t>slots.</a:t>
            </a:r>
            <a:endParaRPr lang="zh-CN" altLang="en-US" dirty="0" smtClean="0"/>
          </a:p>
          <a:p>
            <a:pPr algn="l"/>
            <a:endParaRPr lang="zh-CN" altLang="en-US" dirty="0"/>
          </a:p>
          <a:p>
            <a:pPr algn="l"/>
            <a:r>
              <a:rPr lang="en-US" altLang="zh-CN" b="1" dirty="0" smtClean="0"/>
              <a:t>(2)</a:t>
            </a:r>
            <a:r>
              <a:rPr lang="zh-CN" altLang="en-US" b="1" dirty="0" smtClean="0"/>
              <a:t> </a:t>
            </a:r>
            <a:r>
              <a:rPr lang="en-US" b="1" dirty="0" smtClean="0"/>
              <a:t>Transaction-oriented </a:t>
            </a:r>
            <a:r>
              <a:rPr lang="en-US" b="1" dirty="0"/>
              <a:t>Indexes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see whether </a:t>
            </a:r>
            <a:r>
              <a:rPr lang="en-US" altLang="zh-CN" dirty="0" err="1"/>
              <a:t>Bancor</a:t>
            </a:r>
            <a:r>
              <a:rPr lang="en-US" altLang="zh-CN" dirty="0"/>
              <a:t> protocol efficiently handle the problem of </a:t>
            </a:r>
            <a:r>
              <a:rPr lang="en-US" altLang="zh-CN" dirty="0" smtClean="0"/>
              <a:t>“Double </a:t>
            </a:r>
            <a:r>
              <a:rPr lang="en-US" altLang="zh-CN" dirty="0"/>
              <a:t>Coincidence of </a:t>
            </a:r>
            <a:r>
              <a:rPr lang="en-US" altLang="zh-CN" dirty="0" smtClean="0"/>
              <a:t>Wants” </a:t>
            </a:r>
            <a:r>
              <a:rPr lang="en-US" altLang="zh-CN" dirty="0"/>
              <a:t>and largely improve the </a:t>
            </a:r>
            <a:r>
              <a:rPr lang="en-US" altLang="zh-CN" dirty="0" smtClean="0"/>
              <a:t>market‘s </a:t>
            </a:r>
            <a:r>
              <a:rPr lang="en-US" altLang="zh-CN" dirty="0"/>
              <a:t>liquidity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algn="l"/>
            <a:r>
              <a:rPr lang="zh-CN" altLang="en-US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Total Transactions</a:t>
            </a:r>
            <a:r>
              <a:rPr lang="en-US" altLang="zh-CN" i="1" dirty="0">
                <a:solidFill>
                  <a:srgbClr val="0070C0"/>
                </a:solidFill>
              </a:rPr>
              <a:t>’ N</a:t>
            </a:r>
            <a:r>
              <a:rPr lang="en-US" altLang="zh-CN" i="1" dirty="0" smtClean="0">
                <a:solidFill>
                  <a:srgbClr val="0070C0"/>
                </a:solidFill>
              </a:rPr>
              <a:t>umber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aunched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transactions’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total.</a:t>
            </a:r>
            <a:endParaRPr lang="zh-CN" altLang="en-US" dirty="0" smtClean="0"/>
          </a:p>
          <a:p>
            <a:pPr algn="l"/>
            <a:r>
              <a:rPr lang="zh-CN" altLang="en-US" dirty="0"/>
              <a:t>	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i="1" dirty="0" smtClean="0">
                <a:solidFill>
                  <a:srgbClr val="0070C0"/>
                </a:solidFill>
              </a:rPr>
              <a:t>ransactions</a:t>
            </a:r>
            <a:r>
              <a:rPr lang="en-US" altLang="zh-CN" i="1" dirty="0">
                <a:solidFill>
                  <a:srgbClr val="0070C0"/>
                </a:solidFill>
              </a:rPr>
              <a:t>’ </a:t>
            </a:r>
            <a:r>
              <a:rPr lang="en-US" altLang="zh-CN" i="1" dirty="0" smtClean="0">
                <a:solidFill>
                  <a:srgbClr val="0070C0"/>
                </a:solidFill>
              </a:rPr>
              <a:t>Cancel Ratio</a:t>
            </a:r>
            <a:r>
              <a:rPr lang="en-US" altLang="zh-CN" dirty="0" smtClean="0"/>
              <a:t>: Simulator </a:t>
            </a:r>
            <a:r>
              <a:rPr lang="en-US" altLang="zh-CN" dirty="0"/>
              <a:t>requires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	</a:t>
            </a:r>
            <a:r>
              <a:rPr lang="en-US" altLang="zh-CN" dirty="0" smtClean="0"/>
              <a:t>slot,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 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cancel </a:t>
            </a:r>
            <a:r>
              <a:rPr lang="en-US" altLang="zh-CN" dirty="0"/>
              <a:t>the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 </a:t>
            </a:r>
            <a:r>
              <a:rPr lang="en-US" altLang="zh-CN" dirty="0"/>
              <a:t>order if it </a:t>
            </a:r>
            <a:r>
              <a:rPr lang="en-US" altLang="zh-CN" dirty="0" smtClean="0"/>
              <a:t>has not</a:t>
            </a:r>
            <a:r>
              <a:rPr lang="zh-CN" altLang="en-US" dirty="0" smtClean="0"/>
              <a:t> 	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finished.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ratio.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506" y="1516810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Bancor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910</Words>
  <Application>Microsoft Macintosh PowerPoint</Application>
  <PresentationFormat>Widescreen</PresentationFormat>
  <Paragraphs>107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宋体</vt:lpstr>
      <vt:lpstr>Office Theme</vt:lpstr>
      <vt:lpstr>The Result of  Bancor Protocol Analysis</vt:lpstr>
      <vt:lpstr>Bancor is flawed</vt:lpstr>
      <vt:lpstr>Flawed Design of Bancor Protocol</vt:lpstr>
      <vt:lpstr>PowerPoint Presentation</vt:lpstr>
      <vt:lpstr>Classic Market Rules</vt:lpstr>
      <vt:lpstr>Parameters for Simulating Experiments :</vt:lpstr>
      <vt:lpstr>New Analysis of Experimental Result</vt:lpstr>
      <vt:lpstr>Indexes for Measuring Market Performance:</vt:lpstr>
      <vt:lpstr>1. New Bancor Policy vs Old</vt:lpstr>
      <vt:lpstr>PowerPoint Presentation</vt:lpstr>
      <vt:lpstr>PowerPoint Presentation</vt:lpstr>
      <vt:lpstr>2. Something Wrong with the old Classic Market’s Code</vt:lpstr>
      <vt:lpstr>PowerPoint Presentation</vt:lpstr>
      <vt:lpstr>PowerPoint Presentation</vt:lpstr>
      <vt:lpstr>3. New Bancor  vs Correct Old Classic  (Customers cancel their unfinished orders and launch new orders in every time step )</vt:lpstr>
      <vt:lpstr>PowerPoint Presentation</vt:lpstr>
      <vt:lpstr>PowerPoint Presentation</vt:lpstr>
      <vt:lpstr>4. New Bancor  vs New Classic  (Customers wait for their unfinished orders, even to the end)</vt:lpstr>
      <vt:lpstr>PowerPoint Presentation</vt:lpstr>
      <vt:lpstr>PowerPoint Presentation</vt:lpstr>
      <vt:lpstr>5. Old Classic vs New Classic  (Customers wait for their unfinished orders, even to the end)</vt:lpstr>
      <vt:lpstr>PowerPoint Presentation</vt:lpstr>
      <vt:lpstr>PowerPoint Presentation</vt:lpstr>
      <vt:lpstr>Bancor is flawed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Result of  Bancor Protocol Analysis</dc:title>
  <dc:creator>Microsoft Office User</dc:creator>
  <cp:lastModifiedBy>Microsoft Office User</cp:lastModifiedBy>
  <cp:revision>74</cp:revision>
  <dcterms:created xsi:type="dcterms:W3CDTF">2017-09-15T02:14:30Z</dcterms:created>
  <dcterms:modified xsi:type="dcterms:W3CDTF">2017-10-05T01:43:44Z</dcterms:modified>
</cp:coreProperties>
</file>