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8"/>
    <p:sldMasterId id="2147483804" r:id="rId9"/>
    <p:sldMasterId id="2147483813" r:id="rId10"/>
    <p:sldMasterId id="2147483844" r:id="rId11"/>
  </p:sldMasterIdLst>
  <p:notesMasterIdLst>
    <p:notesMasterId r:id="rId43"/>
  </p:notesMasterIdLst>
  <p:handoutMasterIdLst>
    <p:handoutMasterId r:id="rId44"/>
  </p:handoutMasterIdLst>
  <p:sldIdLst>
    <p:sldId id="380" r:id="rId12"/>
    <p:sldId id="381" r:id="rId13"/>
    <p:sldId id="379" r:id="rId14"/>
    <p:sldId id="407" r:id="rId15"/>
    <p:sldId id="411" r:id="rId16"/>
    <p:sldId id="382" r:id="rId17"/>
    <p:sldId id="378" r:id="rId18"/>
    <p:sldId id="383" r:id="rId19"/>
    <p:sldId id="385" r:id="rId20"/>
    <p:sldId id="384" r:id="rId21"/>
    <p:sldId id="386" r:id="rId22"/>
    <p:sldId id="387" r:id="rId23"/>
    <p:sldId id="396" r:id="rId24"/>
    <p:sldId id="388" r:id="rId25"/>
    <p:sldId id="391" r:id="rId26"/>
    <p:sldId id="403" r:id="rId27"/>
    <p:sldId id="399" r:id="rId28"/>
    <p:sldId id="397" r:id="rId29"/>
    <p:sldId id="402" r:id="rId30"/>
    <p:sldId id="405" r:id="rId31"/>
    <p:sldId id="404" r:id="rId32"/>
    <p:sldId id="393" r:id="rId33"/>
    <p:sldId id="395" r:id="rId34"/>
    <p:sldId id="389" r:id="rId35"/>
    <p:sldId id="406" r:id="rId36"/>
    <p:sldId id="392" r:id="rId37"/>
    <p:sldId id="408" r:id="rId38"/>
    <p:sldId id="409" r:id="rId39"/>
    <p:sldId id="410" r:id="rId40"/>
    <p:sldId id="394" r:id="rId41"/>
    <p:sldId id="3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236AD7"/>
    <a:srgbClr val="ABABAB"/>
    <a:srgbClr val="6CC300"/>
    <a:srgbClr val="226AD7"/>
    <a:srgbClr val="4E8C02"/>
    <a:srgbClr val="0195FF"/>
    <a:srgbClr val="444444"/>
    <a:srgbClr val="226AD6"/>
    <a:srgbClr val="094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3219" autoAdjust="0"/>
  </p:normalViewPr>
  <p:slideViewPr>
    <p:cSldViewPr snapToGrid="0">
      <p:cViewPr varScale="1">
        <p:scale>
          <a:sx n="50" d="100"/>
          <a:sy n="50" d="100"/>
        </p:scale>
        <p:origin x="12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4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3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viewProps" Target="view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7C457-EC00-40BA-B1CA-6AD79016B84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8872-E1E8-4DEB-989E-0847E613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CE26-6D42-4D4E-855A-BE7D2AB25EA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8D97-4F1A-45AD-9456-56694CFC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Diagramming –implementation of Video Store, components that are needed, how they fit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back to the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2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think about how to string pieces of azure together to accomplish</a:t>
            </a:r>
            <a:r>
              <a:rPr lang="en-US" baseline="0" dirty="0"/>
              <a:t> complex tasks – i.e. connect event hub to stream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1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</a:t>
            </a:r>
            <a:r>
              <a:rPr lang="en-US" baseline="0"/>
              <a:t>t from event hub supports HTTPS/</a:t>
            </a:r>
            <a:r>
              <a:rPr lang="en-US" baseline="0" err="1"/>
              <a:t>AMQP</a:t>
            </a:r>
            <a:endParaRPr lang="en-US" baseline="0"/>
          </a:p>
          <a:p>
            <a:r>
              <a:rPr lang="en-US" baseline="0"/>
              <a:t>Talk about Shared Access Signatures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798D97-4F1A-45AD-9456-56694CFCDF4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603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Inputs from Event</a:t>
            </a:r>
            <a:r>
              <a:rPr lang="en-US" baseline="0"/>
              <a:t> Hub, </a:t>
            </a:r>
            <a:r>
              <a:rPr lang="en-US" baseline="0" err="1"/>
              <a:t>IOT</a:t>
            </a:r>
            <a:r>
              <a:rPr lang="en-US" baseline="0"/>
              <a:t> Hub (quickly talk about differences), local storage</a:t>
            </a:r>
          </a:p>
          <a:p>
            <a:r>
              <a:rPr lang="en-US" baseline="0"/>
              <a:t>Outputs to SQL, event hub, service bus, Data Lake, </a:t>
            </a:r>
            <a:r>
              <a:rPr lang="en-US" baseline="0" err="1"/>
              <a:t>etc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3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7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</a:t>
            </a:r>
            <a:r>
              <a:rPr lang="en-US" baseline="0" dirty="0"/>
              <a:t> usage – what we’ve done in the past – fingerprint </a:t>
            </a:r>
            <a:r>
              <a:rPr lang="en-US" baseline="0" dirty="0" err="1"/>
              <a:t>POC</a:t>
            </a:r>
            <a:r>
              <a:rPr lang="en-US" baseline="0" dirty="0"/>
              <a:t>, Fielding systems, </a:t>
            </a:r>
            <a:r>
              <a:rPr lang="en-US" baseline="0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9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9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6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</a:t>
            </a:r>
            <a:r>
              <a:rPr lang="en-US" baseline="0"/>
              <a:t> App Services – next step from Cloud Services – more managed, easy to develop on and deploy to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0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6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</a:t>
            </a:r>
            <a:r>
              <a:rPr lang="en-US" baseline="0" dirty="0"/>
              <a:t>to </a:t>
            </a:r>
            <a:r>
              <a:rPr lang="EN-US" baseline="0" dirty="0"/>
              <a:t>Logic Apps, running within the aegis of App Services</a:t>
            </a:r>
            <a:endParaRPr lang="en-US" baseline="0" dirty="0"/>
          </a:p>
          <a:p>
            <a:r>
              <a:rPr lang="EN-US" dirty="0"/>
              <a:t>Logic Apps are </a:t>
            </a:r>
            <a:r>
              <a:rPr lang="EN-US" i="1" dirty="0"/>
              <a:t>configuration-first – </a:t>
            </a:r>
            <a:r>
              <a:rPr lang="EN-US" dirty="0"/>
              <a:t>good for building orchestrations with other </a:t>
            </a:r>
            <a:r>
              <a:rPr lang="EN-US" dirty="0" err="1"/>
              <a:t>services,workflows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 (Microsoft Flow is built on top of Logic Apps, is more user-friendly, don't need developer support)</a:t>
            </a:r>
            <a:endParaRPr lang="en-US" dirty="0"/>
          </a:p>
          <a:p>
            <a:r>
              <a:rPr lang="EN-US" dirty="0"/>
              <a:t>Functions is </a:t>
            </a:r>
            <a:r>
              <a:rPr lang="EN-US" i="1" dirty="0"/>
              <a:t>code first – </a:t>
            </a:r>
            <a:r>
              <a:rPr lang="EN-US" dirty="0"/>
              <a:t>you write and deploy code to Azure App Services, which runs it on-demand (Functions are an evolution on </a:t>
            </a:r>
            <a:r>
              <a:rPr lang="EN-US" dirty="0" err="1"/>
              <a:t>WebJobs</a:t>
            </a:r>
            <a:r>
              <a:rPr lang="EN-US" dirty="0"/>
              <a:t> and improve upon them)</a:t>
            </a:r>
            <a:endParaRPr lang="en-US" dirty="0"/>
          </a:p>
          <a:p>
            <a:r>
              <a:rPr lang="EN-US" dirty="0"/>
              <a:t>Functions support many different languages and technologies – </a:t>
            </a:r>
            <a:r>
              <a:rPr lang="EN-US" dirty="0" err="1"/>
              <a:t>NuGet</a:t>
            </a:r>
            <a:r>
              <a:rPr lang="EN-US" dirty="0"/>
              <a:t> and </a:t>
            </a:r>
            <a:r>
              <a:rPr lang="EN-US" dirty="0" err="1"/>
              <a:t>NPM</a:t>
            </a:r>
            <a:r>
              <a:rPr lang="EN-US" dirty="0"/>
              <a:t> are supported</a:t>
            </a:r>
            <a:endParaRPr lang="en-US" dirty="0"/>
          </a:p>
          <a:p>
            <a:r>
              <a:rPr lang="EN-US" dirty="0"/>
              <a:t>Pay-per-use – can either pay dynamically, or include them on an existing App Service plan for little to no extra </a:t>
            </a:r>
            <a:r>
              <a:rPr lang="EN-US" dirty="0" err="1"/>
              <a:t>cost.Even</a:t>
            </a:r>
            <a:r>
              <a:rPr lang="EN-US" dirty="0"/>
              <a:t> the dynamic pricing grants you a million executions free per month.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7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39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Twitter, fix </a:t>
            </a:r>
            <a:r>
              <a:rPr lang="en-US" dirty="0" err="1"/>
              <a:t>Twilio</a:t>
            </a:r>
            <a:r>
              <a:rPr lang="en-US" dirty="0"/>
              <a:t> 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5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 quick primer on .NET Core</a:t>
            </a:r>
            <a:r>
              <a:rPr lang="en-US" baseline="0" dirty="0"/>
              <a:t> – it’s the latest and greatest from Microsoft and the path for new development moving forward</a:t>
            </a:r>
            <a:endParaRPr lang="en-US" dirty="0"/>
          </a:p>
          <a:p>
            <a:r>
              <a:rPr lang="en-US" dirty="0"/>
              <a:t>I shamelessly ripped that quote from Scott</a:t>
            </a:r>
            <a:r>
              <a:rPr lang="en-US" baseline="0" dirty="0"/>
              <a:t> </a:t>
            </a:r>
            <a:r>
              <a:rPr lang="en-US" baseline="0" dirty="0" err="1"/>
              <a:t>Hanselman’s</a:t>
            </a:r>
            <a:r>
              <a:rPr lang="en-US" baseline="0" dirty="0"/>
              <a:t> blog announcing .NET Core</a:t>
            </a:r>
          </a:p>
          <a:p>
            <a:r>
              <a:rPr lang="en-US" baseline="0" dirty="0"/>
              <a:t>.NET Core replaces .NET 5, ASP.NET Core replaces ASP.NET 5</a:t>
            </a:r>
          </a:p>
          <a:p>
            <a:r>
              <a:rPr lang="en-US" baseline="0" dirty="0"/>
              <a:t>.NET 4.6 still exists and has more functionality and is more stable than Core, but you can expect the functionality and stability gap to narrow over time</a:t>
            </a:r>
          </a:p>
          <a:p>
            <a:r>
              <a:rPr lang="en-US" baseline="0" dirty="0"/>
              <a:t>Cross-Platform: the .NET runtime runs on many different platforms – </a:t>
            </a:r>
            <a:r>
              <a:rPr lang="en-US" baseline="0" dirty="0" err="1"/>
              <a:t>RedHat</a:t>
            </a:r>
            <a:r>
              <a:rPr lang="en-US" baseline="0" dirty="0"/>
              <a:t>, Ubuntu,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Rebuilt for scalability, better support for dependency injection</a:t>
            </a:r>
          </a:p>
          <a:p>
            <a:r>
              <a:rPr lang="en-US" baseline="0" dirty="0"/>
              <a:t>IIS is no more; </a:t>
            </a:r>
            <a:r>
              <a:rPr lang="en-US" baseline="0" dirty="0" err="1"/>
              <a:t>OWIN</a:t>
            </a:r>
            <a:r>
              <a:rPr lang="en-US" baseline="0" dirty="0"/>
              <a:t> (Open Web Interface for .NET) is used now, with Microsoft’s implementation called Katana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So,</a:t>
            </a:r>
            <a:r>
              <a:rPr lang="en-US" baseline="0"/>
              <a:t> what’s the idea of Service Fabric? To be able to effectively compartmentalize different components of a complex application, so each isolated component can scale independently. </a:t>
            </a:r>
          </a:p>
          <a:p>
            <a:r>
              <a:rPr lang="en-US" baseline="0"/>
              <a:t>Service fabric provides a wealth of features built-in and abstracted away from the developer to allow for all of the things you see in this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Better still, you can host service</a:t>
            </a:r>
            <a:r>
              <a:rPr lang="en-US" baseline="0"/>
              <a:t> fabric on-</a:t>
            </a:r>
            <a:r>
              <a:rPr lang="en-US" baseline="0" err="1"/>
              <a:t>prem</a:t>
            </a:r>
            <a:r>
              <a:rPr lang="en-US" baseline="0"/>
              <a:t>, on windows or </a:t>
            </a:r>
            <a:r>
              <a:rPr lang="en-US" baseline="0" err="1"/>
              <a:t>linux</a:t>
            </a:r>
            <a:r>
              <a:rPr lang="en-US" baseline="0"/>
              <a:t> servers, or in the cloud. When you run it locally and debug on your machine, the local cluster that is installed and run is the same runtime that runs up in Azure.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So it’s </a:t>
            </a:r>
            <a:r>
              <a:rPr lang="en-US" baseline="0" err="1"/>
              <a:t>microservice</a:t>
            </a:r>
            <a:r>
              <a:rPr lang="en-US" baseline="0"/>
              <a:t>-based development. Instead of having one monolithic service, even one hosted in an Azure </a:t>
            </a:r>
            <a:r>
              <a:rPr lang="en-US" baseline="0" err="1"/>
              <a:t>WebApp</a:t>
            </a:r>
            <a:r>
              <a:rPr lang="en-US" baseline="0"/>
              <a:t>, it provides a framework for automatically handling large numbers of virtual containers of various types.</a:t>
            </a:r>
          </a:p>
          <a:p>
            <a:r>
              <a:rPr lang="en-US" baseline="0"/>
              <a:t>The basic idea here is that you have a cluster of virtual machines running the Service Fabric runtime. They all combine to provide an available pool of resources, and each </a:t>
            </a:r>
            <a:r>
              <a:rPr lang="en-US" baseline="0" err="1"/>
              <a:t>microservice</a:t>
            </a:r>
            <a:r>
              <a:rPr lang="en-US" baseline="0"/>
              <a:t>, compartmentalized as a virtual container, draws from that pool of resources for the duration that it’s needed.</a:t>
            </a:r>
          </a:p>
          <a:p>
            <a:r>
              <a:rPr lang="en-US" baseline="0"/>
              <a:t>I spun up a cluster in Azure that uses 5 virtual machines, but you can create a much larger cluster, with potentially dozens of high-power </a:t>
            </a:r>
            <a:r>
              <a:rPr lang="en-US" baseline="0" err="1"/>
              <a:t>VM’s</a:t>
            </a:r>
            <a:r>
              <a:rPr lang="en-US" baseline="0"/>
              <a:t>, providing a huge amount of scalability and especially resiliency.</a:t>
            </a:r>
          </a:p>
          <a:p>
            <a:r>
              <a:rPr lang="en-US" baseline="0"/>
              <a:t>It’s definitely telling that Microsoft is really eating their own dog food here; Service fabric is already used for a lot of their existing offerings, like </a:t>
            </a:r>
            <a:r>
              <a:rPr lang="en-US" baseline="0" err="1"/>
              <a:t>DocumentDB</a:t>
            </a:r>
            <a:r>
              <a:rPr lang="en-US" baseline="0"/>
              <a:t>, Azure SQL, Skype for Business, and quite a few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</a:t>
            </a:r>
            <a:r>
              <a:rPr lang="en-US" baseline="0" dirty="0"/>
              <a:t> – what would you use Stateless/</a:t>
            </a:r>
            <a:r>
              <a:rPr lang="en-US" baseline="0" dirty="0" err="1"/>
              <a:t>stateful</a:t>
            </a:r>
            <a:r>
              <a:rPr lang="en-US" baseline="0" dirty="0"/>
              <a:t> services for? Or a Reliable Actor? Talk about examples – where are they used in the industry? Good place to talk about or uses, or how the Halo 5 servers use reliable actor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</a:t>
            </a:r>
            <a:r>
              <a:rPr lang="en-US" baseline="0" dirty="0"/>
              <a:t> – service stays up even with sub-optimal conditions, because the Service Fabric runtime handles fault tolerance, bringing up and down services,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Available – the Service Fabric runtime guarantees a degree of availability, due to multiple nodes being available.</a:t>
            </a:r>
          </a:p>
          <a:p>
            <a:r>
              <a:rPr lang="en-US" baseline="0" dirty="0"/>
              <a:t>Scalable – services are decoupled from hardware, and can be grown or shrunk as necessary – they’re easily partitioned to respond to demand and independently scale and respond to demand</a:t>
            </a:r>
          </a:p>
          <a:p>
            <a:r>
              <a:rPr lang="en-US" baseline="0" dirty="0"/>
              <a:t>Consistent – </a:t>
            </a:r>
            <a:r>
              <a:rPr lang="en-US" baseline="0" dirty="0" err="1"/>
              <a:t>Stateful</a:t>
            </a:r>
            <a:r>
              <a:rPr lang="en-US" baseline="0" dirty="0"/>
              <a:t> service storage is guaranteed to be consistent</a:t>
            </a:r>
          </a:p>
          <a:p>
            <a:r>
              <a:rPr lang="en-US" baseline="0" dirty="0"/>
              <a:t>Stateless vs </a:t>
            </a:r>
            <a:r>
              <a:rPr lang="en-US" baseline="0" dirty="0" err="1"/>
              <a:t>Stateful</a:t>
            </a:r>
            <a:r>
              <a:rPr lang="en-US" baseline="0" dirty="0"/>
              <a:t> – main difference is that </a:t>
            </a:r>
            <a:r>
              <a:rPr lang="en-US" baseline="0" dirty="0" err="1"/>
              <a:t>Stateful</a:t>
            </a:r>
            <a:r>
              <a:rPr lang="en-US" baseline="0" dirty="0"/>
              <a:t> has state available to it in the form of reliable collections – persisted across all instances of the service, because it’s transaction-based – I’ll show some code demonstrating that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over Reliable</a:t>
            </a:r>
            <a:r>
              <a:rPr lang="en-US" baseline="0"/>
              <a:t> Services – most things hosted in Service fabric can be broken down into one of those two services</a:t>
            </a:r>
          </a:p>
          <a:p>
            <a:r>
              <a:rPr lang="en-US" baseline="0"/>
              <a:t>If you deploy a Web API, it’s created in service fabric as a stateless reliable service. Reliable Actors are </a:t>
            </a:r>
            <a:r>
              <a:rPr lang="en-US" baseline="0" err="1"/>
              <a:t>stateful</a:t>
            </a:r>
            <a:endParaRPr lang="en-US"/>
          </a:p>
          <a:p>
            <a:r>
              <a:rPr lang="en-US"/>
              <a:t>Look up Orleans – code is on GitHub</a:t>
            </a:r>
          </a:p>
          <a:p>
            <a:r>
              <a:rPr lang="en-US"/>
              <a:t>Pattern is used</a:t>
            </a:r>
            <a:r>
              <a:rPr lang="en-US" baseline="0"/>
              <a:t> for Halo 5 servers</a:t>
            </a:r>
          </a:p>
          <a:p>
            <a:r>
              <a:rPr lang="en-US" baseline="0"/>
              <a:t>Talk about how actors are started and garbage-collected virtually – when one stays inactive it’s closed down; when a new one is needed, one is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98D97-4F1A-45AD-9456-56694CFCDF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_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8835" y="5073446"/>
            <a:ext cx="7053456" cy="720058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8835" y="5821318"/>
            <a:ext cx="3868024" cy="3680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6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52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1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65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305232"/>
            <a:ext cx="10515600" cy="4638368"/>
          </a:xfrm>
        </p:spPr>
        <p:txBody>
          <a:bodyPr anchor="ctr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75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Imag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1392071"/>
            <a:ext cx="10515600" cy="45720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51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lin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1"/>
          </p:nvPr>
        </p:nvSpPr>
        <p:spPr>
          <a:xfrm>
            <a:off x="838200" y="1400636"/>
            <a:ext cx="10515600" cy="4562642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8334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Para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23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Para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378424"/>
            <a:ext cx="10515600" cy="4496938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290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Bullets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59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Bullets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378424"/>
            <a:ext cx="10515600" cy="4496938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0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_Image_Client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686" y="4919350"/>
            <a:ext cx="4250162" cy="1146998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78686" y="6094162"/>
            <a:ext cx="3868024" cy="3680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588" y="4742618"/>
            <a:ext cx="1780066" cy="1819580"/>
          </a:xfrm>
        </p:spPr>
        <p:txBody>
          <a:bodyPr anchor="ctr"/>
          <a:lstStyle/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4742618"/>
            <a:ext cx="6824" cy="1819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2743200" y="4742618"/>
            <a:ext cx="6824" cy="1819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18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SubHead_2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933576"/>
            <a:ext cx="4572000" cy="424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933576"/>
            <a:ext cx="4572000" cy="424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87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2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756610"/>
            <a:ext cx="4572000" cy="425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756610"/>
            <a:ext cx="4572000" cy="425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874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3_Ico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099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64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444444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57257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2487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17099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484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9484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8186988" y="4208019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8186988" y="3891653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4604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_Ico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09988" y="3779100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64228" y="2606779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5725728" y="2606779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2487228" y="2606779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1709988" y="3462734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48488" y="3779100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948488" y="3462734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8186988" y="3776697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8186988" y="3460331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92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SubHead_2col_grey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6C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2139784"/>
            <a:ext cx="4572000" cy="388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2139784"/>
            <a:ext cx="4572000" cy="388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8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2col_grey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15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752599"/>
            <a:ext cx="4572000" cy="426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752599"/>
            <a:ext cx="4572000" cy="426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401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Icon_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44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859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629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655189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903214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132189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43675" y="4885372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7512939" y="4413465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95650" y="4885372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64914" y="4413465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444444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96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con_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115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563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178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948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687088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935113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164088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75574" y="4396274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7544838" y="3924367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327549" y="4396274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96813" y="3924367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31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82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838200" y="4426000"/>
            <a:ext cx="5212080" cy="14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457200" indent="0">
              <a:lnSpc>
                <a:spcPct val="100000"/>
              </a:lnSpc>
              <a:buNone/>
              <a:defRPr sz="1100"/>
            </a:lvl2pPr>
            <a:lvl3pPr marL="914400" indent="0">
              <a:lnSpc>
                <a:spcPct val="100000"/>
              </a:lnSpc>
              <a:buNone/>
              <a:defRPr sz="1100"/>
            </a:lvl3pPr>
            <a:lvl4pPr marL="1371600" indent="0">
              <a:lnSpc>
                <a:spcPct val="100000"/>
              </a:lnSpc>
              <a:buNone/>
              <a:defRPr sz="1100"/>
            </a:lvl4pPr>
            <a:lvl5pPr marL="1828800" indent="0">
              <a:lnSpc>
                <a:spcPct val="100000"/>
              </a:lnSpc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141402" y="4426000"/>
            <a:ext cx="5212080" cy="14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457200" indent="0">
              <a:lnSpc>
                <a:spcPct val="100000"/>
              </a:lnSpc>
              <a:buNone/>
              <a:defRPr sz="1100"/>
            </a:lvl2pPr>
            <a:lvl3pPr marL="914400" indent="0">
              <a:lnSpc>
                <a:spcPct val="100000"/>
              </a:lnSpc>
              <a:buNone/>
              <a:defRPr sz="1100"/>
            </a:lvl3pPr>
            <a:lvl4pPr marL="1371600" indent="0">
              <a:lnSpc>
                <a:spcPct val="100000"/>
              </a:lnSpc>
              <a:buNone/>
              <a:defRPr sz="1100"/>
            </a:lvl4pPr>
            <a:lvl5pPr marL="1828800" indent="0">
              <a:lnSpc>
                <a:spcPct val="100000"/>
              </a:lnSpc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442411" y="2862594"/>
            <a:ext cx="7327231" cy="7312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57575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261644" y="1381883"/>
            <a:ext cx="3668712" cy="12509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838200" y="4080084"/>
            <a:ext cx="521208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6141402" y="4072737"/>
            <a:ext cx="5212080" cy="31591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35"/>
          </p:nvPr>
        </p:nvSpPr>
        <p:spPr>
          <a:xfrm>
            <a:off x="6141402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2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7048056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7"/>
          </p:nvPr>
        </p:nvSpPr>
        <p:spPr>
          <a:xfrm>
            <a:off x="7954710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4" name="Picture Placeholder 9"/>
          <p:cNvSpPr>
            <a:spLocks noGrp="1"/>
          </p:cNvSpPr>
          <p:nvPr>
            <p:ph type="pic" sz="quarter" idx="38"/>
          </p:nvPr>
        </p:nvSpPr>
        <p:spPr>
          <a:xfrm>
            <a:off x="8861364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39"/>
          </p:nvPr>
        </p:nvSpPr>
        <p:spPr>
          <a:xfrm>
            <a:off x="9768018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05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ractice or Product_Overvie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400800" y="4923827"/>
            <a:ext cx="1491510" cy="700796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96812" y="4923827"/>
            <a:ext cx="1497931" cy="700796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38200" y="1605516"/>
            <a:ext cx="10515600" cy="401910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1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_Client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10900" y="3443030"/>
            <a:ext cx="4775751" cy="1146998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10900" y="4617842"/>
            <a:ext cx="3417797" cy="64476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10901" y="1382885"/>
            <a:ext cx="2249798" cy="1369995"/>
          </a:xfrm>
        </p:spPr>
        <p:txBody>
          <a:bodyPr anchor="b"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71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3309" y="776177"/>
            <a:ext cx="7590840" cy="712382"/>
          </a:xfrm>
        </p:spPr>
        <p:txBody>
          <a:bodyPr anchor="t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3309" y="2353108"/>
            <a:ext cx="3417797" cy="33693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Tallan</a:t>
            </a:r>
            <a:r>
              <a:rPr lang="en-US"/>
              <a:t> Contacts: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650" y="3062177"/>
            <a:ext cx="3418456" cy="30302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572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ortfolio_Lar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9320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ortfolio_Large_Gre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350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ortfolio_2col_Blu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7432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6248400" y="365125"/>
            <a:ext cx="5105400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23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ortfolio_2col_Blu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36104" y="365125"/>
            <a:ext cx="5217695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5105400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8950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ortfolio_2col_Blue_1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7432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6248400" y="365125"/>
            <a:ext cx="5105400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518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ortfolio_2col_Blue_2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36104" y="365125"/>
            <a:ext cx="5217695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5105400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941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line_SubHead_Para tx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855788"/>
            <a:ext cx="10515600" cy="401957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5855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053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_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8835" y="5073446"/>
            <a:ext cx="7053456" cy="720058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8835" y="5821318"/>
            <a:ext cx="3868024" cy="3680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49000" y="2585780"/>
            <a:ext cx="4775751" cy="1146998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49000" y="3760592"/>
            <a:ext cx="3417797" cy="64476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9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_Image_Client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686" y="4919350"/>
            <a:ext cx="4250162" cy="1146998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78686" y="6094162"/>
            <a:ext cx="3868024" cy="3680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588" y="4742618"/>
            <a:ext cx="1780066" cy="1819580"/>
          </a:xfrm>
        </p:spPr>
        <p:txBody>
          <a:bodyPr anchor="ctr"/>
          <a:lstStyle/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4742618"/>
            <a:ext cx="6824" cy="1819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2743200" y="4742618"/>
            <a:ext cx="6824" cy="1819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76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_Client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10900" y="3443030"/>
            <a:ext cx="4775751" cy="1146998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10900" y="4617842"/>
            <a:ext cx="3417797" cy="64476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10901" y="1382885"/>
            <a:ext cx="2249798" cy="1369995"/>
          </a:xfrm>
        </p:spPr>
        <p:txBody>
          <a:bodyPr anchor="b"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0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49000" y="2585780"/>
            <a:ext cx="4775751" cy="1146998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49000" y="3760592"/>
            <a:ext cx="3417797" cy="64476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25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arallelogram 5"/>
          <p:cNvSpPr/>
          <p:nvPr userDrawn="1"/>
        </p:nvSpPr>
        <p:spPr>
          <a:xfrm>
            <a:off x="7172398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lvl="0" algn="ctr"/>
            <a:endParaRPr lang="en-US"/>
          </a:p>
        </p:txBody>
      </p:sp>
      <p:sp>
        <p:nvSpPr>
          <p:cNvPr id="5" name="Parallelogram 5"/>
          <p:cNvSpPr/>
          <p:nvPr userDrawn="1"/>
        </p:nvSpPr>
        <p:spPr>
          <a:xfrm>
            <a:off x="3957613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742828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236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42827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957612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172398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tabLst>
                <a:tab pos="1489075" algn="l"/>
              </a:tabLst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</a:t>
            </a:r>
          </a:p>
          <a:p>
            <a:pPr lvl="0"/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6216264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5"/>
          <p:cNvSpPr/>
          <p:nvPr/>
        </p:nvSpPr>
        <p:spPr>
          <a:xfrm>
            <a:off x="-16939" y="1513148"/>
            <a:ext cx="4907619" cy="578403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7419" h="261441">
                <a:moveTo>
                  <a:pt x="920" y="256809"/>
                </a:moveTo>
                <a:cubicBezTo>
                  <a:pt x="4875" y="258074"/>
                  <a:pt x="5922" y="10764"/>
                  <a:pt x="0" y="3871"/>
                </a:cubicBezTo>
                <a:lnTo>
                  <a:pt x="5687419" y="0"/>
                </a:lnTo>
                <a:lnTo>
                  <a:pt x="5260469" y="261441"/>
                </a:lnTo>
                <a:lnTo>
                  <a:pt x="920" y="2568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5"/>
          <p:cNvSpPr/>
          <p:nvPr/>
        </p:nvSpPr>
        <p:spPr>
          <a:xfrm>
            <a:off x="-5563" y="2416422"/>
            <a:ext cx="4334041" cy="582310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665637 w 5687419"/>
              <a:gd name="connsiteY0" fmla="*/ 260566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665637 w 5687419"/>
              <a:gd name="connsiteY4" fmla="*/ 260566 h 261441"/>
              <a:gd name="connsiteX0" fmla="*/ 670455 w 5692237"/>
              <a:gd name="connsiteY0" fmla="*/ 260566 h 261441"/>
              <a:gd name="connsiteX1" fmla="*/ 0 w 5692237"/>
              <a:gd name="connsiteY1" fmla="*/ 5750 h 261441"/>
              <a:gd name="connsiteX2" fmla="*/ 5692237 w 5692237"/>
              <a:gd name="connsiteY2" fmla="*/ 0 h 261441"/>
              <a:gd name="connsiteX3" fmla="*/ 5265287 w 5692237"/>
              <a:gd name="connsiteY3" fmla="*/ 261441 h 261441"/>
              <a:gd name="connsiteX4" fmla="*/ 670455 w 5692237"/>
              <a:gd name="connsiteY4" fmla="*/ 260566 h 261441"/>
              <a:gd name="connsiteX0" fmla="*/ 920 w 5022702"/>
              <a:gd name="connsiteY0" fmla="*/ 260566 h 261441"/>
              <a:gd name="connsiteX1" fmla="*/ 0 w 5022702"/>
              <a:gd name="connsiteY1" fmla="*/ 1992 h 261441"/>
              <a:gd name="connsiteX2" fmla="*/ 5022702 w 5022702"/>
              <a:gd name="connsiteY2" fmla="*/ 0 h 261441"/>
              <a:gd name="connsiteX3" fmla="*/ 4595752 w 5022702"/>
              <a:gd name="connsiteY3" fmla="*/ 261441 h 261441"/>
              <a:gd name="connsiteX4" fmla="*/ 920 w 5022702"/>
              <a:gd name="connsiteY4" fmla="*/ 260566 h 261441"/>
              <a:gd name="connsiteX0" fmla="*/ 920 w 5022702"/>
              <a:gd name="connsiteY0" fmla="*/ 262332 h 263207"/>
              <a:gd name="connsiteX1" fmla="*/ 0 w 5022702"/>
              <a:gd name="connsiteY1" fmla="*/ 0 h 263207"/>
              <a:gd name="connsiteX2" fmla="*/ 5022702 w 5022702"/>
              <a:gd name="connsiteY2" fmla="*/ 1766 h 263207"/>
              <a:gd name="connsiteX3" fmla="*/ 4595752 w 5022702"/>
              <a:gd name="connsiteY3" fmla="*/ 263207 h 263207"/>
              <a:gd name="connsiteX4" fmla="*/ 920 w 5022702"/>
              <a:gd name="connsiteY4" fmla="*/ 262332 h 26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702" h="263207">
                <a:moveTo>
                  <a:pt x="920" y="262332"/>
                </a:moveTo>
                <a:cubicBezTo>
                  <a:pt x="4875" y="263597"/>
                  <a:pt x="5922" y="6893"/>
                  <a:pt x="0" y="0"/>
                </a:cubicBezTo>
                <a:lnTo>
                  <a:pt x="5022702" y="1766"/>
                </a:lnTo>
                <a:lnTo>
                  <a:pt x="4595752" y="263207"/>
                </a:lnTo>
                <a:lnTo>
                  <a:pt x="920" y="262332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5"/>
          <p:cNvSpPr/>
          <p:nvPr/>
        </p:nvSpPr>
        <p:spPr>
          <a:xfrm>
            <a:off x="-7816" y="3327407"/>
            <a:ext cx="3785204" cy="581266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1306705 w 5687419"/>
              <a:gd name="connsiteY0" fmla="*/ 260727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1306705 w 5687419"/>
              <a:gd name="connsiteY4" fmla="*/ 260727 h 261441"/>
              <a:gd name="connsiteX0" fmla="*/ 920 w 4381634"/>
              <a:gd name="connsiteY0" fmla="*/ 260727 h 261441"/>
              <a:gd name="connsiteX1" fmla="*/ 0 w 4381634"/>
              <a:gd name="connsiteY1" fmla="*/ 1912 h 261441"/>
              <a:gd name="connsiteX2" fmla="*/ 4381634 w 4381634"/>
              <a:gd name="connsiteY2" fmla="*/ 0 h 261441"/>
              <a:gd name="connsiteX3" fmla="*/ 3954684 w 4381634"/>
              <a:gd name="connsiteY3" fmla="*/ 261441 h 261441"/>
              <a:gd name="connsiteX4" fmla="*/ 920 w 4381634"/>
              <a:gd name="connsiteY4" fmla="*/ 260727 h 261441"/>
              <a:gd name="connsiteX0" fmla="*/ 920 w 4381634"/>
              <a:gd name="connsiteY0" fmla="*/ 264644 h 264648"/>
              <a:gd name="connsiteX1" fmla="*/ 0 w 4381634"/>
              <a:gd name="connsiteY1" fmla="*/ 1912 h 264648"/>
              <a:gd name="connsiteX2" fmla="*/ 4381634 w 4381634"/>
              <a:gd name="connsiteY2" fmla="*/ 0 h 264648"/>
              <a:gd name="connsiteX3" fmla="*/ 3954684 w 4381634"/>
              <a:gd name="connsiteY3" fmla="*/ 261441 h 264648"/>
              <a:gd name="connsiteX4" fmla="*/ 920 w 4381634"/>
              <a:gd name="connsiteY4" fmla="*/ 264644 h 264648"/>
              <a:gd name="connsiteX0" fmla="*/ 920 w 4381634"/>
              <a:gd name="connsiteY0" fmla="*/ 256808 h 261441"/>
              <a:gd name="connsiteX1" fmla="*/ 0 w 4381634"/>
              <a:gd name="connsiteY1" fmla="*/ 1912 h 261441"/>
              <a:gd name="connsiteX2" fmla="*/ 4381634 w 4381634"/>
              <a:gd name="connsiteY2" fmla="*/ 0 h 261441"/>
              <a:gd name="connsiteX3" fmla="*/ 3954684 w 4381634"/>
              <a:gd name="connsiteY3" fmla="*/ 261441 h 261441"/>
              <a:gd name="connsiteX4" fmla="*/ 920 w 4381634"/>
              <a:gd name="connsiteY4" fmla="*/ 256808 h 261441"/>
              <a:gd name="connsiteX0" fmla="*/ 5943 w 4381634"/>
              <a:gd name="connsiteY0" fmla="*/ 262684 h 262688"/>
              <a:gd name="connsiteX1" fmla="*/ 0 w 4381634"/>
              <a:gd name="connsiteY1" fmla="*/ 1912 h 262688"/>
              <a:gd name="connsiteX2" fmla="*/ 4381634 w 4381634"/>
              <a:gd name="connsiteY2" fmla="*/ 0 h 262688"/>
              <a:gd name="connsiteX3" fmla="*/ 3954684 w 4381634"/>
              <a:gd name="connsiteY3" fmla="*/ 261441 h 262688"/>
              <a:gd name="connsiteX4" fmla="*/ 5943 w 4381634"/>
              <a:gd name="connsiteY4" fmla="*/ 262684 h 262688"/>
              <a:gd name="connsiteX0" fmla="*/ 0 w 4375691"/>
              <a:gd name="connsiteY0" fmla="*/ 266649 h 266653"/>
              <a:gd name="connsiteX1" fmla="*/ 39257 w 4375691"/>
              <a:gd name="connsiteY1" fmla="*/ 0 h 266653"/>
              <a:gd name="connsiteX2" fmla="*/ 4375691 w 4375691"/>
              <a:gd name="connsiteY2" fmla="*/ 3965 h 266653"/>
              <a:gd name="connsiteX3" fmla="*/ 3948741 w 4375691"/>
              <a:gd name="connsiteY3" fmla="*/ 265406 h 266653"/>
              <a:gd name="connsiteX4" fmla="*/ 0 w 4375691"/>
              <a:gd name="connsiteY4" fmla="*/ 266649 h 266653"/>
              <a:gd name="connsiteX0" fmla="*/ 10965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10965 w 4386656"/>
              <a:gd name="connsiteY4" fmla="*/ 262731 h 262735"/>
              <a:gd name="connsiteX0" fmla="*/ 1333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1333 w 4386656"/>
              <a:gd name="connsiteY4" fmla="*/ 262731 h 262735"/>
              <a:gd name="connsiteX0" fmla="*/ 1333 w 4386656"/>
              <a:gd name="connsiteY0" fmla="*/ 257095 h 261488"/>
              <a:gd name="connsiteX1" fmla="*/ 0 w 4386656"/>
              <a:gd name="connsiteY1" fmla="*/ 0 h 261488"/>
              <a:gd name="connsiteX2" fmla="*/ 4386656 w 4386656"/>
              <a:gd name="connsiteY2" fmla="*/ 47 h 261488"/>
              <a:gd name="connsiteX3" fmla="*/ 3959706 w 4386656"/>
              <a:gd name="connsiteY3" fmla="*/ 261488 h 261488"/>
              <a:gd name="connsiteX4" fmla="*/ 1333 w 4386656"/>
              <a:gd name="connsiteY4" fmla="*/ 257095 h 261488"/>
              <a:gd name="connsiteX0" fmla="*/ 6150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6150 w 4386656"/>
              <a:gd name="connsiteY4" fmla="*/ 262731 h 26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656" h="262735">
                <a:moveTo>
                  <a:pt x="6150" y="262731"/>
                </a:moveTo>
                <a:cubicBezTo>
                  <a:pt x="10105" y="263996"/>
                  <a:pt x="5922" y="6893"/>
                  <a:pt x="0" y="0"/>
                </a:cubicBezTo>
                <a:lnTo>
                  <a:pt x="4386656" y="47"/>
                </a:lnTo>
                <a:lnTo>
                  <a:pt x="3959706" y="261488"/>
                </a:lnTo>
                <a:lnTo>
                  <a:pt x="6150" y="262731"/>
                </a:lnTo>
                <a:close/>
              </a:path>
            </a:pathLst>
          </a:custGeom>
          <a:solidFill>
            <a:srgbClr val="226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5"/>
          <p:cNvSpPr/>
          <p:nvPr/>
        </p:nvSpPr>
        <p:spPr>
          <a:xfrm>
            <a:off x="-10726" y="4234587"/>
            <a:ext cx="3221829" cy="578507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1954575 w 5687419"/>
              <a:gd name="connsiteY0" fmla="*/ 260726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1954575 w 5687419"/>
              <a:gd name="connsiteY4" fmla="*/ 260726 h 261441"/>
              <a:gd name="connsiteX0" fmla="*/ 5943 w 3738787"/>
              <a:gd name="connsiteY0" fmla="*/ 260726 h 261441"/>
              <a:gd name="connsiteX1" fmla="*/ 0 w 3738787"/>
              <a:gd name="connsiteY1" fmla="*/ 1912 h 261441"/>
              <a:gd name="connsiteX2" fmla="*/ 3738787 w 3738787"/>
              <a:gd name="connsiteY2" fmla="*/ 0 h 261441"/>
              <a:gd name="connsiteX3" fmla="*/ 3311837 w 3738787"/>
              <a:gd name="connsiteY3" fmla="*/ 261441 h 261441"/>
              <a:gd name="connsiteX4" fmla="*/ 5943 w 3738787"/>
              <a:gd name="connsiteY4" fmla="*/ 260726 h 261441"/>
              <a:gd name="connsiteX0" fmla="*/ 920 w 3733764"/>
              <a:gd name="connsiteY0" fmla="*/ 260726 h 261441"/>
              <a:gd name="connsiteX1" fmla="*/ 0 w 3733764"/>
              <a:gd name="connsiteY1" fmla="*/ 1912 h 261441"/>
              <a:gd name="connsiteX2" fmla="*/ 3733764 w 3733764"/>
              <a:gd name="connsiteY2" fmla="*/ 0 h 261441"/>
              <a:gd name="connsiteX3" fmla="*/ 3306814 w 3733764"/>
              <a:gd name="connsiteY3" fmla="*/ 261441 h 261441"/>
              <a:gd name="connsiteX4" fmla="*/ 920 w 3733764"/>
              <a:gd name="connsiteY4" fmla="*/ 260726 h 261441"/>
              <a:gd name="connsiteX0" fmla="*/ 920 w 3733764"/>
              <a:gd name="connsiteY0" fmla="*/ 260773 h 261488"/>
              <a:gd name="connsiteX1" fmla="*/ 0 w 3733764"/>
              <a:gd name="connsiteY1" fmla="*/ 0 h 261488"/>
              <a:gd name="connsiteX2" fmla="*/ 3733764 w 3733764"/>
              <a:gd name="connsiteY2" fmla="*/ 47 h 261488"/>
              <a:gd name="connsiteX3" fmla="*/ 3306814 w 3733764"/>
              <a:gd name="connsiteY3" fmla="*/ 261488 h 261488"/>
              <a:gd name="connsiteX4" fmla="*/ 920 w 3733764"/>
              <a:gd name="connsiteY4" fmla="*/ 260773 h 26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64" h="261488">
                <a:moveTo>
                  <a:pt x="920" y="260773"/>
                </a:moveTo>
                <a:cubicBezTo>
                  <a:pt x="4875" y="262038"/>
                  <a:pt x="5922" y="6893"/>
                  <a:pt x="0" y="0"/>
                </a:cubicBezTo>
                <a:lnTo>
                  <a:pt x="3733764" y="47"/>
                </a:lnTo>
                <a:lnTo>
                  <a:pt x="3306814" y="261488"/>
                </a:lnTo>
                <a:lnTo>
                  <a:pt x="920" y="260773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5"/>
          <p:cNvSpPr/>
          <p:nvPr/>
        </p:nvSpPr>
        <p:spPr>
          <a:xfrm>
            <a:off x="-6753" y="5141873"/>
            <a:ext cx="2658832" cy="578403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0 w 5686499"/>
              <a:gd name="connsiteY0" fmla="*/ 257744 h 262376"/>
              <a:gd name="connsiteX1" fmla="*/ 2599027 w 5686499"/>
              <a:gd name="connsiteY1" fmla="*/ 0 h 262376"/>
              <a:gd name="connsiteX2" fmla="*/ 5686499 w 5686499"/>
              <a:gd name="connsiteY2" fmla="*/ 935 h 262376"/>
              <a:gd name="connsiteX3" fmla="*/ 5259549 w 5686499"/>
              <a:gd name="connsiteY3" fmla="*/ 262376 h 262376"/>
              <a:gd name="connsiteX4" fmla="*/ 0 w 5686499"/>
              <a:gd name="connsiteY4" fmla="*/ 257744 h 262376"/>
              <a:gd name="connsiteX0" fmla="*/ 0 w 5686499"/>
              <a:gd name="connsiteY0" fmla="*/ 256809 h 261441"/>
              <a:gd name="connsiteX1" fmla="*/ 2599027 w 5686499"/>
              <a:gd name="connsiteY1" fmla="*/ 3871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0 w 5686499"/>
              <a:gd name="connsiteY0" fmla="*/ 260147 h 264779"/>
              <a:gd name="connsiteX1" fmla="*/ 2599027 w 5686499"/>
              <a:gd name="connsiteY1" fmla="*/ 0 h 264779"/>
              <a:gd name="connsiteX2" fmla="*/ 5686499 w 5686499"/>
              <a:gd name="connsiteY2" fmla="*/ 3338 h 264779"/>
              <a:gd name="connsiteX3" fmla="*/ 5259549 w 5686499"/>
              <a:gd name="connsiteY3" fmla="*/ 264779 h 264779"/>
              <a:gd name="connsiteX4" fmla="*/ 0 w 5686499"/>
              <a:gd name="connsiteY4" fmla="*/ 260147 h 264779"/>
              <a:gd name="connsiteX0" fmla="*/ 0 w 5686499"/>
              <a:gd name="connsiteY0" fmla="*/ 256809 h 261441"/>
              <a:gd name="connsiteX1" fmla="*/ 2605189 w 5686499"/>
              <a:gd name="connsiteY1" fmla="*/ 6274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0 w 5686499"/>
              <a:gd name="connsiteY0" fmla="*/ 256809 h 261441"/>
              <a:gd name="connsiteX1" fmla="*/ 2605190 w 5686499"/>
              <a:gd name="connsiteY1" fmla="*/ 1468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13240 w 3081309"/>
              <a:gd name="connsiteY0" fmla="*/ 259212 h 261441"/>
              <a:gd name="connsiteX1" fmla="*/ 0 w 3081309"/>
              <a:gd name="connsiteY1" fmla="*/ 1468 h 261441"/>
              <a:gd name="connsiteX2" fmla="*/ 3081309 w 3081309"/>
              <a:gd name="connsiteY2" fmla="*/ 0 h 261441"/>
              <a:gd name="connsiteX3" fmla="*/ 2654359 w 3081309"/>
              <a:gd name="connsiteY3" fmla="*/ 261441 h 261441"/>
              <a:gd name="connsiteX4" fmla="*/ 13240 w 3081309"/>
              <a:gd name="connsiteY4" fmla="*/ 259212 h 261441"/>
              <a:gd name="connsiteX0" fmla="*/ 3196 w 3081309"/>
              <a:gd name="connsiteY0" fmla="*/ 261171 h 261441"/>
              <a:gd name="connsiteX1" fmla="*/ 0 w 3081309"/>
              <a:gd name="connsiteY1" fmla="*/ 1468 h 261441"/>
              <a:gd name="connsiteX2" fmla="*/ 3081309 w 3081309"/>
              <a:gd name="connsiteY2" fmla="*/ 0 h 261441"/>
              <a:gd name="connsiteX3" fmla="*/ 2654359 w 3081309"/>
              <a:gd name="connsiteY3" fmla="*/ 261441 h 261441"/>
              <a:gd name="connsiteX4" fmla="*/ 3196 w 3081309"/>
              <a:gd name="connsiteY4" fmla="*/ 261171 h 2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309" h="261441">
                <a:moveTo>
                  <a:pt x="3196" y="261171"/>
                </a:moveTo>
                <a:cubicBezTo>
                  <a:pt x="7151" y="262436"/>
                  <a:pt x="5922" y="8361"/>
                  <a:pt x="0" y="1468"/>
                </a:cubicBezTo>
                <a:lnTo>
                  <a:pt x="3081309" y="0"/>
                </a:lnTo>
                <a:lnTo>
                  <a:pt x="2654359" y="261441"/>
                </a:lnTo>
                <a:lnTo>
                  <a:pt x="3196" y="261171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49921" y="1581388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90680" y="2521336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2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28478" y="3423889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3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777387" y="4298303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4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211103" y="5210113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5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830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3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arallelogram 5"/>
          <p:cNvSpPr/>
          <p:nvPr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236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81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arallelogram 5"/>
          <p:cNvSpPr/>
          <p:nvPr userDrawn="1"/>
        </p:nvSpPr>
        <p:spPr>
          <a:xfrm>
            <a:off x="7172398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lvl="0" algn="ctr"/>
            <a:endParaRPr lang="en-US"/>
          </a:p>
        </p:txBody>
      </p:sp>
      <p:sp>
        <p:nvSpPr>
          <p:cNvPr id="5" name="Parallelogram 5"/>
          <p:cNvSpPr/>
          <p:nvPr userDrawn="1"/>
        </p:nvSpPr>
        <p:spPr>
          <a:xfrm>
            <a:off x="3957613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742828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236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42827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957612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172398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tabLst>
                <a:tab pos="1489075" algn="l"/>
              </a:tabLst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</a:t>
            </a:r>
          </a:p>
          <a:p>
            <a:pPr lvl="0"/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4272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3461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305232"/>
            <a:ext cx="10515600" cy="4638368"/>
          </a:xfrm>
        </p:spPr>
        <p:txBody>
          <a:bodyPr anchor="ctr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24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Imag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1392071"/>
            <a:ext cx="10515600" cy="45720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0978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lin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1"/>
          </p:nvPr>
        </p:nvSpPr>
        <p:spPr>
          <a:xfrm>
            <a:off x="838200" y="1400636"/>
            <a:ext cx="10515600" cy="4562642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85192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Para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260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Para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378424"/>
            <a:ext cx="10515600" cy="4496938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07770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Bullets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367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Bullets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378424"/>
            <a:ext cx="10515600" cy="4496938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9346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SubHead_2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933576"/>
            <a:ext cx="4572000" cy="424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933576"/>
            <a:ext cx="4572000" cy="424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7901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2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756610"/>
            <a:ext cx="4572000" cy="425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756610"/>
            <a:ext cx="4572000" cy="425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90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5"/>
          <p:cNvSpPr/>
          <p:nvPr/>
        </p:nvSpPr>
        <p:spPr>
          <a:xfrm>
            <a:off x="-16939" y="1513148"/>
            <a:ext cx="4907619" cy="578403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7419" h="261441">
                <a:moveTo>
                  <a:pt x="920" y="256809"/>
                </a:moveTo>
                <a:cubicBezTo>
                  <a:pt x="4875" y="258074"/>
                  <a:pt x="5922" y="10764"/>
                  <a:pt x="0" y="3871"/>
                </a:cubicBezTo>
                <a:lnTo>
                  <a:pt x="5687419" y="0"/>
                </a:lnTo>
                <a:lnTo>
                  <a:pt x="5260469" y="261441"/>
                </a:lnTo>
                <a:lnTo>
                  <a:pt x="920" y="2568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5"/>
          <p:cNvSpPr/>
          <p:nvPr/>
        </p:nvSpPr>
        <p:spPr>
          <a:xfrm>
            <a:off x="-5563" y="2416422"/>
            <a:ext cx="4334041" cy="582310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665637 w 5687419"/>
              <a:gd name="connsiteY0" fmla="*/ 260566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665637 w 5687419"/>
              <a:gd name="connsiteY4" fmla="*/ 260566 h 261441"/>
              <a:gd name="connsiteX0" fmla="*/ 670455 w 5692237"/>
              <a:gd name="connsiteY0" fmla="*/ 260566 h 261441"/>
              <a:gd name="connsiteX1" fmla="*/ 0 w 5692237"/>
              <a:gd name="connsiteY1" fmla="*/ 5750 h 261441"/>
              <a:gd name="connsiteX2" fmla="*/ 5692237 w 5692237"/>
              <a:gd name="connsiteY2" fmla="*/ 0 h 261441"/>
              <a:gd name="connsiteX3" fmla="*/ 5265287 w 5692237"/>
              <a:gd name="connsiteY3" fmla="*/ 261441 h 261441"/>
              <a:gd name="connsiteX4" fmla="*/ 670455 w 5692237"/>
              <a:gd name="connsiteY4" fmla="*/ 260566 h 261441"/>
              <a:gd name="connsiteX0" fmla="*/ 920 w 5022702"/>
              <a:gd name="connsiteY0" fmla="*/ 260566 h 261441"/>
              <a:gd name="connsiteX1" fmla="*/ 0 w 5022702"/>
              <a:gd name="connsiteY1" fmla="*/ 1992 h 261441"/>
              <a:gd name="connsiteX2" fmla="*/ 5022702 w 5022702"/>
              <a:gd name="connsiteY2" fmla="*/ 0 h 261441"/>
              <a:gd name="connsiteX3" fmla="*/ 4595752 w 5022702"/>
              <a:gd name="connsiteY3" fmla="*/ 261441 h 261441"/>
              <a:gd name="connsiteX4" fmla="*/ 920 w 5022702"/>
              <a:gd name="connsiteY4" fmla="*/ 260566 h 261441"/>
              <a:gd name="connsiteX0" fmla="*/ 920 w 5022702"/>
              <a:gd name="connsiteY0" fmla="*/ 262332 h 263207"/>
              <a:gd name="connsiteX1" fmla="*/ 0 w 5022702"/>
              <a:gd name="connsiteY1" fmla="*/ 0 h 263207"/>
              <a:gd name="connsiteX2" fmla="*/ 5022702 w 5022702"/>
              <a:gd name="connsiteY2" fmla="*/ 1766 h 263207"/>
              <a:gd name="connsiteX3" fmla="*/ 4595752 w 5022702"/>
              <a:gd name="connsiteY3" fmla="*/ 263207 h 263207"/>
              <a:gd name="connsiteX4" fmla="*/ 920 w 5022702"/>
              <a:gd name="connsiteY4" fmla="*/ 262332 h 26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702" h="263207">
                <a:moveTo>
                  <a:pt x="920" y="262332"/>
                </a:moveTo>
                <a:cubicBezTo>
                  <a:pt x="4875" y="263597"/>
                  <a:pt x="5922" y="6893"/>
                  <a:pt x="0" y="0"/>
                </a:cubicBezTo>
                <a:lnTo>
                  <a:pt x="5022702" y="1766"/>
                </a:lnTo>
                <a:lnTo>
                  <a:pt x="4595752" y="263207"/>
                </a:lnTo>
                <a:lnTo>
                  <a:pt x="920" y="262332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5"/>
          <p:cNvSpPr/>
          <p:nvPr/>
        </p:nvSpPr>
        <p:spPr>
          <a:xfrm>
            <a:off x="-7816" y="3327407"/>
            <a:ext cx="3785204" cy="581266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1306705 w 5687419"/>
              <a:gd name="connsiteY0" fmla="*/ 260727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1306705 w 5687419"/>
              <a:gd name="connsiteY4" fmla="*/ 260727 h 261441"/>
              <a:gd name="connsiteX0" fmla="*/ 920 w 4381634"/>
              <a:gd name="connsiteY0" fmla="*/ 260727 h 261441"/>
              <a:gd name="connsiteX1" fmla="*/ 0 w 4381634"/>
              <a:gd name="connsiteY1" fmla="*/ 1912 h 261441"/>
              <a:gd name="connsiteX2" fmla="*/ 4381634 w 4381634"/>
              <a:gd name="connsiteY2" fmla="*/ 0 h 261441"/>
              <a:gd name="connsiteX3" fmla="*/ 3954684 w 4381634"/>
              <a:gd name="connsiteY3" fmla="*/ 261441 h 261441"/>
              <a:gd name="connsiteX4" fmla="*/ 920 w 4381634"/>
              <a:gd name="connsiteY4" fmla="*/ 260727 h 261441"/>
              <a:gd name="connsiteX0" fmla="*/ 920 w 4381634"/>
              <a:gd name="connsiteY0" fmla="*/ 264644 h 264648"/>
              <a:gd name="connsiteX1" fmla="*/ 0 w 4381634"/>
              <a:gd name="connsiteY1" fmla="*/ 1912 h 264648"/>
              <a:gd name="connsiteX2" fmla="*/ 4381634 w 4381634"/>
              <a:gd name="connsiteY2" fmla="*/ 0 h 264648"/>
              <a:gd name="connsiteX3" fmla="*/ 3954684 w 4381634"/>
              <a:gd name="connsiteY3" fmla="*/ 261441 h 264648"/>
              <a:gd name="connsiteX4" fmla="*/ 920 w 4381634"/>
              <a:gd name="connsiteY4" fmla="*/ 264644 h 264648"/>
              <a:gd name="connsiteX0" fmla="*/ 920 w 4381634"/>
              <a:gd name="connsiteY0" fmla="*/ 256808 h 261441"/>
              <a:gd name="connsiteX1" fmla="*/ 0 w 4381634"/>
              <a:gd name="connsiteY1" fmla="*/ 1912 h 261441"/>
              <a:gd name="connsiteX2" fmla="*/ 4381634 w 4381634"/>
              <a:gd name="connsiteY2" fmla="*/ 0 h 261441"/>
              <a:gd name="connsiteX3" fmla="*/ 3954684 w 4381634"/>
              <a:gd name="connsiteY3" fmla="*/ 261441 h 261441"/>
              <a:gd name="connsiteX4" fmla="*/ 920 w 4381634"/>
              <a:gd name="connsiteY4" fmla="*/ 256808 h 261441"/>
              <a:gd name="connsiteX0" fmla="*/ 5943 w 4381634"/>
              <a:gd name="connsiteY0" fmla="*/ 262684 h 262688"/>
              <a:gd name="connsiteX1" fmla="*/ 0 w 4381634"/>
              <a:gd name="connsiteY1" fmla="*/ 1912 h 262688"/>
              <a:gd name="connsiteX2" fmla="*/ 4381634 w 4381634"/>
              <a:gd name="connsiteY2" fmla="*/ 0 h 262688"/>
              <a:gd name="connsiteX3" fmla="*/ 3954684 w 4381634"/>
              <a:gd name="connsiteY3" fmla="*/ 261441 h 262688"/>
              <a:gd name="connsiteX4" fmla="*/ 5943 w 4381634"/>
              <a:gd name="connsiteY4" fmla="*/ 262684 h 262688"/>
              <a:gd name="connsiteX0" fmla="*/ 0 w 4375691"/>
              <a:gd name="connsiteY0" fmla="*/ 266649 h 266653"/>
              <a:gd name="connsiteX1" fmla="*/ 39257 w 4375691"/>
              <a:gd name="connsiteY1" fmla="*/ 0 h 266653"/>
              <a:gd name="connsiteX2" fmla="*/ 4375691 w 4375691"/>
              <a:gd name="connsiteY2" fmla="*/ 3965 h 266653"/>
              <a:gd name="connsiteX3" fmla="*/ 3948741 w 4375691"/>
              <a:gd name="connsiteY3" fmla="*/ 265406 h 266653"/>
              <a:gd name="connsiteX4" fmla="*/ 0 w 4375691"/>
              <a:gd name="connsiteY4" fmla="*/ 266649 h 266653"/>
              <a:gd name="connsiteX0" fmla="*/ 10965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10965 w 4386656"/>
              <a:gd name="connsiteY4" fmla="*/ 262731 h 262735"/>
              <a:gd name="connsiteX0" fmla="*/ 1333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1333 w 4386656"/>
              <a:gd name="connsiteY4" fmla="*/ 262731 h 262735"/>
              <a:gd name="connsiteX0" fmla="*/ 1333 w 4386656"/>
              <a:gd name="connsiteY0" fmla="*/ 257095 h 261488"/>
              <a:gd name="connsiteX1" fmla="*/ 0 w 4386656"/>
              <a:gd name="connsiteY1" fmla="*/ 0 h 261488"/>
              <a:gd name="connsiteX2" fmla="*/ 4386656 w 4386656"/>
              <a:gd name="connsiteY2" fmla="*/ 47 h 261488"/>
              <a:gd name="connsiteX3" fmla="*/ 3959706 w 4386656"/>
              <a:gd name="connsiteY3" fmla="*/ 261488 h 261488"/>
              <a:gd name="connsiteX4" fmla="*/ 1333 w 4386656"/>
              <a:gd name="connsiteY4" fmla="*/ 257095 h 261488"/>
              <a:gd name="connsiteX0" fmla="*/ 6150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6150 w 4386656"/>
              <a:gd name="connsiteY4" fmla="*/ 262731 h 26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656" h="262735">
                <a:moveTo>
                  <a:pt x="6150" y="262731"/>
                </a:moveTo>
                <a:cubicBezTo>
                  <a:pt x="10105" y="263996"/>
                  <a:pt x="5922" y="6893"/>
                  <a:pt x="0" y="0"/>
                </a:cubicBezTo>
                <a:lnTo>
                  <a:pt x="4386656" y="47"/>
                </a:lnTo>
                <a:lnTo>
                  <a:pt x="3959706" y="261488"/>
                </a:lnTo>
                <a:lnTo>
                  <a:pt x="6150" y="262731"/>
                </a:lnTo>
                <a:close/>
              </a:path>
            </a:pathLst>
          </a:custGeom>
          <a:solidFill>
            <a:srgbClr val="226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5"/>
          <p:cNvSpPr/>
          <p:nvPr/>
        </p:nvSpPr>
        <p:spPr>
          <a:xfrm>
            <a:off x="-10726" y="4234587"/>
            <a:ext cx="3221829" cy="578507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1954575 w 5687419"/>
              <a:gd name="connsiteY0" fmla="*/ 260726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1954575 w 5687419"/>
              <a:gd name="connsiteY4" fmla="*/ 260726 h 261441"/>
              <a:gd name="connsiteX0" fmla="*/ 5943 w 3738787"/>
              <a:gd name="connsiteY0" fmla="*/ 260726 h 261441"/>
              <a:gd name="connsiteX1" fmla="*/ 0 w 3738787"/>
              <a:gd name="connsiteY1" fmla="*/ 1912 h 261441"/>
              <a:gd name="connsiteX2" fmla="*/ 3738787 w 3738787"/>
              <a:gd name="connsiteY2" fmla="*/ 0 h 261441"/>
              <a:gd name="connsiteX3" fmla="*/ 3311837 w 3738787"/>
              <a:gd name="connsiteY3" fmla="*/ 261441 h 261441"/>
              <a:gd name="connsiteX4" fmla="*/ 5943 w 3738787"/>
              <a:gd name="connsiteY4" fmla="*/ 260726 h 261441"/>
              <a:gd name="connsiteX0" fmla="*/ 920 w 3733764"/>
              <a:gd name="connsiteY0" fmla="*/ 260726 h 261441"/>
              <a:gd name="connsiteX1" fmla="*/ 0 w 3733764"/>
              <a:gd name="connsiteY1" fmla="*/ 1912 h 261441"/>
              <a:gd name="connsiteX2" fmla="*/ 3733764 w 3733764"/>
              <a:gd name="connsiteY2" fmla="*/ 0 h 261441"/>
              <a:gd name="connsiteX3" fmla="*/ 3306814 w 3733764"/>
              <a:gd name="connsiteY3" fmla="*/ 261441 h 261441"/>
              <a:gd name="connsiteX4" fmla="*/ 920 w 3733764"/>
              <a:gd name="connsiteY4" fmla="*/ 260726 h 261441"/>
              <a:gd name="connsiteX0" fmla="*/ 920 w 3733764"/>
              <a:gd name="connsiteY0" fmla="*/ 260773 h 261488"/>
              <a:gd name="connsiteX1" fmla="*/ 0 w 3733764"/>
              <a:gd name="connsiteY1" fmla="*/ 0 h 261488"/>
              <a:gd name="connsiteX2" fmla="*/ 3733764 w 3733764"/>
              <a:gd name="connsiteY2" fmla="*/ 47 h 261488"/>
              <a:gd name="connsiteX3" fmla="*/ 3306814 w 3733764"/>
              <a:gd name="connsiteY3" fmla="*/ 261488 h 261488"/>
              <a:gd name="connsiteX4" fmla="*/ 920 w 3733764"/>
              <a:gd name="connsiteY4" fmla="*/ 260773 h 26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64" h="261488">
                <a:moveTo>
                  <a:pt x="920" y="260773"/>
                </a:moveTo>
                <a:cubicBezTo>
                  <a:pt x="4875" y="262038"/>
                  <a:pt x="5922" y="6893"/>
                  <a:pt x="0" y="0"/>
                </a:cubicBezTo>
                <a:lnTo>
                  <a:pt x="3733764" y="47"/>
                </a:lnTo>
                <a:lnTo>
                  <a:pt x="3306814" y="261488"/>
                </a:lnTo>
                <a:lnTo>
                  <a:pt x="920" y="260773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5"/>
          <p:cNvSpPr/>
          <p:nvPr/>
        </p:nvSpPr>
        <p:spPr>
          <a:xfrm>
            <a:off x="-6753" y="5141873"/>
            <a:ext cx="2658832" cy="578403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0 w 5686499"/>
              <a:gd name="connsiteY0" fmla="*/ 257744 h 262376"/>
              <a:gd name="connsiteX1" fmla="*/ 2599027 w 5686499"/>
              <a:gd name="connsiteY1" fmla="*/ 0 h 262376"/>
              <a:gd name="connsiteX2" fmla="*/ 5686499 w 5686499"/>
              <a:gd name="connsiteY2" fmla="*/ 935 h 262376"/>
              <a:gd name="connsiteX3" fmla="*/ 5259549 w 5686499"/>
              <a:gd name="connsiteY3" fmla="*/ 262376 h 262376"/>
              <a:gd name="connsiteX4" fmla="*/ 0 w 5686499"/>
              <a:gd name="connsiteY4" fmla="*/ 257744 h 262376"/>
              <a:gd name="connsiteX0" fmla="*/ 0 w 5686499"/>
              <a:gd name="connsiteY0" fmla="*/ 256809 h 261441"/>
              <a:gd name="connsiteX1" fmla="*/ 2599027 w 5686499"/>
              <a:gd name="connsiteY1" fmla="*/ 3871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0 w 5686499"/>
              <a:gd name="connsiteY0" fmla="*/ 260147 h 264779"/>
              <a:gd name="connsiteX1" fmla="*/ 2599027 w 5686499"/>
              <a:gd name="connsiteY1" fmla="*/ 0 h 264779"/>
              <a:gd name="connsiteX2" fmla="*/ 5686499 w 5686499"/>
              <a:gd name="connsiteY2" fmla="*/ 3338 h 264779"/>
              <a:gd name="connsiteX3" fmla="*/ 5259549 w 5686499"/>
              <a:gd name="connsiteY3" fmla="*/ 264779 h 264779"/>
              <a:gd name="connsiteX4" fmla="*/ 0 w 5686499"/>
              <a:gd name="connsiteY4" fmla="*/ 260147 h 264779"/>
              <a:gd name="connsiteX0" fmla="*/ 0 w 5686499"/>
              <a:gd name="connsiteY0" fmla="*/ 256809 h 261441"/>
              <a:gd name="connsiteX1" fmla="*/ 2605189 w 5686499"/>
              <a:gd name="connsiteY1" fmla="*/ 6274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0 w 5686499"/>
              <a:gd name="connsiteY0" fmla="*/ 256809 h 261441"/>
              <a:gd name="connsiteX1" fmla="*/ 2605190 w 5686499"/>
              <a:gd name="connsiteY1" fmla="*/ 1468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13240 w 3081309"/>
              <a:gd name="connsiteY0" fmla="*/ 259212 h 261441"/>
              <a:gd name="connsiteX1" fmla="*/ 0 w 3081309"/>
              <a:gd name="connsiteY1" fmla="*/ 1468 h 261441"/>
              <a:gd name="connsiteX2" fmla="*/ 3081309 w 3081309"/>
              <a:gd name="connsiteY2" fmla="*/ 0 h 261441"/>
              <a:gd name="connsiteX3" fmla="*/ 2654359 w 3081309"/>
              <a:gd name="connsiteY3" fmla="*/ 261441 h 261441"/>
              <a:gd name="connsiteX4" fmla="*/ 13240 w 3081309"/>
              <a:gd name="connsiteY4" fmla="*/ 259212 h 261441"/>
              <a:gd name="connsiteX0" fmla="*/ 3196 w 3081309"/>
              <a:gd name="connsiteY0" fmla="*/ 261171 h 261441"/>
              <a:gd name="connsiteX1" fmla="*/ 0 w 3081309"/>
              <a:gd name="connsiteY1" fmla="*/ 1468 h 261441"/>
              <a:gd name="connsiteX2" fmla="*/ 3081309 w 3081309"/>
              <a:gd name="connsiteY2" fmla="*/ 0 h 261441"/>
              <a:gd name="connsiteX3" fmla="*/ 2654359 w 3081309"/>
              <a:gd name="connsiteY3" fmla="*/ 261441 h 261441"/>
              <a:gd name="connsiteX4" fmla="*/ 3196 w 3081309"/>
              <a:gd name="connsiteY4" fmla="*/ 261171 h 2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309" h="261441">
                <a:moveTo>
                  <a:pt x="3196" y="261171"/>
                </a:moveTo>
                <a:cubicBezTo>
                  <a:pt x="7151" y="262436"/>
                  <a:pt x="5922" y="8361"/>
                  <a:pt x="0" y="1468"/>
                </a:cubicBezTo>
                <a:lnTo>
                  <a:pt x="3081309" y="0"/>
                </a:lnTo>
                <a:lnTo>
                  <a:pt x="2654359" y="261441"/>
                </a:lnTo>
                <a:lnTo>
                  <a:pt x="3196" y="261171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49921" y="1581388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90680" y="2521336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2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28478" y="3423889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3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777387" y="4298303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4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211103" y="5210113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5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8173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3_Ico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099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64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444444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57257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2487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17099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484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9484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8186988" y="4208019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8186988" y="3891653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202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_Ico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099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64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57257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2487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17099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484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9484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8186988" y="4208019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8186988" y="3891653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2156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SubHead_2col_grey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6C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2139784"/>
            <a:ext cx="4572000" cy="388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2139784"/>
            <a:ext cx="4572000" cy="388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771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2col_grey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15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752599"/>
            <a:ext cx="4572000" cy="426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752599"/>
            <a:ext cx="4572000" cy="426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55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ubtitle_Icon_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44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859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629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655189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903214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132189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43675" y="4885372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7512939" y="4413465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95650" y="4885372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64914" y="4413465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444444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59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Icon_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115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563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178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948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687088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935113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164088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75574" y="4396274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7544838" y="3924367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327549" y="4396274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96813" y="3924367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69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Layou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82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838200" y="4426000"/>
            <a:ext cx="5212080" cy="14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457200" indent="0">
              <a:lnSpc>
                <a:spcPct val="100000"/>
              </a:lnSpc>
              <a:buNone/>
              <a:defRPr sz="1100"/>
            </a:lvl2pPr>
            <a:lvl3pPr marL="914400" indent="0">
              <a:lnSpc>
                <a:spcPct val="100000"/>
              </a:lnSpc>
              <a:buNone/>
              <a:defRPr sz="1100"/>
            </a:lvl3pPr>
            <a:lvl4pPr marL="1371600" indent="0">
              <a:lnSpc>
                <a:spcPct val="100000"/>
              </a:lnSpc>
              <a:buNone/>
              <a:defRPr sz="1100"/>
            </a:lvl4pPr>
            <a:lvl5pPr marL="1828800" indent="0">
              <a:lnSpc>
                <a:spcPct val="100000"/>
              </a:lnSpc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141402" y="4426000"/>
            <a:ext cx="5212080" cy="14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457200" indent="0">
              <a:lnSpc>
                <a:spcPct val="100000"/>
              </a:lnSpc>
              <a:buNone/>
              <a:defRPr sz="1100"/>
            </a:lvl2pPr>
            <a:lvl3pPr marL="914400" indent="0">
              <a:lnSpc>
                <a:spcPct val="100000"/>
              </a:lnSpc>
              <a:buNone/>
              <a:defRPr sz="1100"/>
            </a:lvl3pPr>
            <a:lvl4pPr marL="1371600" indent="0">
              <a:lnSpc>
                <a:spcPct val="100000"/>
              </a:lnSpc>
              <a:buNone/>
              <a:defRPr sz="1100"/>
            </a:lvl4pPr>
            <a:lvl5pPr marL="1828800" indent="0">
              <a:lnSpc>
                <a:spcPct val="100000"/>
              </a:lnSpc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442411" y="2862594"/>
            <a:ext cx="7327231" cy="7312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57575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261644" y="1381883"/>
            <a:ext cx="3668712" cy="12509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838200" y="4080084"/>
            <a:ext cx="521208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6141402" y="4072737"/>
            <a:ext cx="5212080" cy="31591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35"/>
          </p:nvPr>
        </p:nvSpPr>
        <p:spPr>
          <a:xfrm>
            <a:off x="6141402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2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7048056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7"/>
          </p:nvPr>
        </p:nvSpPr>
        <p:spPr>
          <a:xfrm>
            <a:off x="7954710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4" name="Picture Placeholder 9"/>
          <p:cNvSpPr>
            <a:spLocks noGrp="1"/>
          </p:cNvSpPr>
          <p:nvPr>
            <p:ph type="pic" sz="quarter" idx="38"/>
          </p:nvPr>
        </p:nvSpPr>
        <p:spPr>
          <a:xfrm>
            <a:off x="8861364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39"/>
          </p:nvPr>
        </p:nvSpPr>
        <p:spPr>
          <a:xfrm>
            <a:off x="9768018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14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actice or Product_Overvie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400800" y="4923827"/>
            <a:ext cx="1491510" cy="700796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96812" y="4923827"/>
            <a:ext cx="1497931" cy="700796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38200" y="1605516"/>
            <a:ext cx="10515600" cy="401910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40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3309" y="776177"/>
            <a:ext cx="7590840" cy="712382"/>
          </a:xfrm>
        </p:spPr>
        <p:txBody>
          <a:bodyPr anchor="t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3309" y="2353108"/>
            <a:ext cx="3417797" cy="33693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Tallan</a:t>
            </a:r>
            <a:r>
              <a:rPr lang="en-US"/>
              <a:t> Contacts: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650" y="3062177"/>
            <a:ext cx="3418456" cy="30302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995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_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8835" y="5073446"/>
            <a:ext cx="7053456" cy="720058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8835" y="5821318"/>
            <a:ext cx="3868024" cy="3680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22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_Image_Client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686" y="4919350"/>
            <a:ext cx="4250162" cy="1146998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78686" y="6094162"/>
            <a:ext cx="3868024" cy="3680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588" y="4742618"/>
            <a:ext cx="1780066" cy="1819580"/>
          </a:xfrm>
        </p:spPr>
        <p:txBody>
          <a:bodyPr anchor="ctr"/>
          <a:lstStyle/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4742618"/>
            <a:ext cx="6824" cy="1819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469" y="5288132"/>
            <a:ext cx="1302566" cy="72855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2743200" y="4742618"/>
            <a:ext cx="6824" cy="1819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312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_Client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10900" y="3443030"/>
            <a:ext cx="4775751" cy="1146998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10900" y="4617842"/>
            <a:ext cx="3417797" cy="64476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10901" y="1382885"/>
            <a:ext cx="2249798" cy="1369995"/>
          </a:xfrm>
        </p:spPr>
        <p:txBody>
          <a:bodyPr anchor="b"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14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49000" y="2585780"/>
            <a:ext cx="4775751" cy="1146998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49000" y="3760592"/>
            <a:ext cx="3417797" cy="64476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24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arallelogram 5"/>
          <p:cNvSpPr/>
          <p:nvPr userDrawn="1"/>
        </p:nvSpPr>
        <p:spPr>
          <a:xfrm>
            <a:off x="7172398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lvl="0" algn="ctr"/>
            <a:endParaRPr lang="en-US"/>
          </a:p>
        </p:txBody>
      </p:sp>
      <p:sp>
        <p:nvSpPr>
          <p:cNvPr id="5" name="Parallelogram 5"/>
          <p:cNvSpPr/>
          <p:nvPr userDrawn="1"/>
        </p:nvSpPr>
        <p:spPr>
          <a:xfrm>
            <a:off x="3957613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742828" y="2513176"/>
            <a:ext cx="4375431" cy="2388434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668" h="1079584">
                <a:moveTo>
                  <a:pt x="0" y="1079584"/>
                </a:moveTo>
                <a:lnTo>
                  <a:pt x="1481144" y="3871"/>
                </a:lnTo>
                <a:lnTo>
                  <a:pt x="5070668" y="0"/>
                </a:lnTo>
                <a:lnTo>
                  <a:pt x="3579812" y="1078834"/>
                </a:lnTo>
                <a:lnTo>
                  <a:pt x="0" y="1079584"/>
                </a:lnTo>
                <a:close/>
              </a:path>
            </a:pathLst>
          </a:custGeom>
          <a:solidFill>
            <a:srgbClr val="236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914400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42827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957612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172398" y="2513176"/>
            <a:ext cx="4375431" cy="2388434"/>
          </a:xfrm>
        </p:spPr>
        <p:txBody>
          <a:bodyPr lIns="1097280" rIns="1097280" anchor="ctr">
            <a:noAutofit/>
          </a:bodyPr>
          <a:lstStyle>
            <a:lvl1pPr marL="0" indent="0" algn="ctr">
              <a:buNone/>
              <a:tabLst>
                <a:tab pos="1489075" algn="l"/>
              </a:tabLst>
              <a:defRPr sz="2400">
                <a:solidFill>
                  <a:schemeClr val="bg1"/>
                </a:solidFill>
              </a:defRPr>
            </a:lvl1pPr>
            <a:lvl2pPr marL="457200" indent="0" algn="l">
              <a:buNone/>
              <a:defRPr sz="2400"/>
            </a:lvl2pPr>
            <a:lvl3pPr marL="914400" indent="0" algn="l">
              <a:buNone/>
              <a:defRPr sz="2400"/>
            </a:lvl3pPr>
            <a:lvl4pPr marL="1371600" indent="0" algn="l">
              <a:buNone/>
              <a:defRPr sz="2400"/>
            </a:lvl4pPr>
            <a:lvl5pPr marL="1828800" indent="0" algn="l">
              <a:buNone/>
              <a:defRPr sz="2400"/>
            </a:lvl5pPr>
          </a:lstStyle>
          <a:p>
            <a:pPr lvl="0"/>
            <a:r>
              <a:rPr lang="en-US"/>
              <a:t>Edit Master </a:t>
            </a:r>
          </a:p>
          <a:p>
            <a:pPr lvl="0"/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5444350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5"/>
          <p:cNvSpPr/>
          <p:nvPr/>
        </p:nvSpPr>
        <p:spPr>
          <a:xfrm>
            <a:off x="-16939" y="1513148"/>
            <a:ext cx="4907619" cy="578403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7419" h="261441">
                <a:moveTo>
                  <a:pt x="920" y="256809"/>
                </a:moveTo>
                <a:cubicBezTo>
                  <a:pt x="4875" y="258074"/>
                  <a:pt x="5922" y="10764"/>
                  <a:pt x="0" y="3871"/>
                </a:cubicBezTo>
                <a:lnTo>
                  <a:pt x="5687419" y="0"/>
                </a:lnTo>
                <a:lnTo>
                  <a:pt x="5260469" y="261441"/>
                </a:lnTo>
                <a:lnTo>
                  <a:pt x="920" y="2568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5"/>
          <p:cNvSpPr/>
          <p:nvPr/>
        </p:nvSpPr>
        <p:spPr>
          <a:xfrm>
            <a:off x="-5563" y="2416422"/>
            <a:ext cx="4334041" cy="582310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665637 w 5687419"/>
              <a:gd name="connsiteY0" fmla="*/ 260566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665637 w 5687419"/>
              <a:gd name="connsiteY4" fmla="*/ 260566 h 261441"/>
              <a:gd name="connsiteX0" fmla="*/ 670455 w 5692237"/>
              <a:gd name="connsiteY0" fmla="*/ 260566 h 261441"/>
              <a:gd name="connsiteX1" fmla="*/ 0 w 5692237"/>
              <a:gd name="connsiteY1" fmla="*/ 5750 h 261441"/>
              <a:gd name="connsiteX2" fmla="*/ 5692237 w 5692237"/>
              <a:gd name="connsiteY2" fmla="*/ 0 h 261441"/>
              <a:gd name="connsiteX3" fmla="*/ 5265287 w 5692237"/>
              <a:gd name="connsiteY3" fmla="*/ 261441 h 261441"/>
              <a:gd name="connsiteX4" fmla="*/ 670455 w 5692237"/>
              <a:gd name="connsiteY4" fmla="*/ 260566 h 261441"/>
              <a:gd name="connsiteX0" fmla="*/ 920 w 5022702"/>
              <a:gd name="connsiteY0" fmla="*/ 260566 h 261441"/>
              <a:gd name="connsiteX1" fmla="*/ 0 w 5022702"/>
              <a:gd name="connsiteY1" fmla="*/ 1992 h 261441"/>
              <a:gd name="connsiteX2" fmla="*/ 5022702 w 5022702"/>
              <a:gd name="connsiteY2" fmla="*/ 0 h 261441"/>
              <a:gd name="connsiteX3" fmla="*/ 4595752 w 5022702"/>
              <a:gd name="connsiteY3" fmla="*/ 261441 h 261441"/>
              <a:gd name="connsiteX4" fmla="*/ 920 w 5022702"/>
              <a:gd name="connsiteY4" fmla="*/ 260566 h 261441"/>
              <a:gd name="connsiteX0" fmla="*/ 920 w 5022702"/>
              <a:gd name="connsiteY0" fmla="*/ 262332 h 263207"/>
              <a:gd name="connsiteX1" fmla="*/ 0 w 5022702"/>
              <a:gd name="connsiteY1" fmla="*/ 0 h 263207"/>
              <a:gd name="connsiteX2" fmla="*/ 5022702 w 5022702"/>
              <a:gd name="connsiteY2" fmla="*/ 1766 h 263207"/>
              <a:gd name="connsiteX3" fmla="*/ 4595752 w 5022702"/>
              <a:gd name="connsiteY3" fmla="*/ 263207 h 263207"/>
              <a:gd name="connsiteX4" fmla="*/ 920 w 5022702"/>
              <a:gd name="connsiteY4" fmla="*/ 262332 h 26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2702" h="263207">
                <a:moveTo>
                  <a:pt x="920" y="262332"/>
                </a:moveTo>
                <a:cubicBezTo>
                  <a:pt x="4875" y="263597"/>
                  <a:pt x="5922" y="6893"/>
                  <a:pt x="0" y="0"/>
                </a:cubicBezTo>
                <a:lnTo>
                  <a:pt x="5022702" y="1766"/>
                </a:lnTo>
                <a:lnTo>
                  <a:pt x="4595752" y="263207"/>
                </a:lnTo>
                <a:lnTo>
                  <a:pt x="920" y="262332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5"/>
          <p:cNvSpPr/>
          <p:nvPr/>
        </p:nvSpPr>
        <p:spPr>
          <a:xfrm>
            <a:off x="-7816" y="3327407"/>
            <a:ext cx="3785204" cy="581266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1306705 w 5687419"/>
              <a:gd name="connsiteY0" fmla="*/ 260727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1306705 w 5687419"/>
              <a:gd name="connsiteY4" fmla="*/ 260727 h 261441"/>
              <a:gd name="connsiteX0" fmla="*/ 920 w 4381634"/>
              <a:gd name="connsiteY0" fmla="*/ 260727 h 261441"/>
              <a:gd name="connsiteX1" fmla="*/ 0 w 4381634"/>
              <a:gd name="connsiteY1" fmla="*/ 1912 h 261441"/>
              <a:gd name="connsiteX2" fmla="*/ 4381634 w 4381634"/>
              <a:gd name="connsiteY2" fmla="*/ 0 h 261441"/>
              <a:gd name="connsiteX3" fmla="*/ 3954684 w 4381634"/>
              <a:gd name="connsiteY3" fmla="*/ 261441 h 261441"/>
              <a:gd name="connsiteX4" fmla="*/ 920 w 4381634"/>
              <a:gd name="connsiteY4" fmla="*/ 260727 h 261441"/>
              <a:gd name="connsiteX0" fmla="*/ 920 w 4381634"/>
              <a:gd name="connsiteY0" fmla="*/ 264644 h 264648"/>
              <a:gd name="connsiteX1" fmla="*/ 0 w 4381634"/>
              <a:gd name="connsiteY1" fmla="*/ 1912 h 264648"/>
              <a:gd name="connsiteX2" fmla="*/ 4381634 w 4381634"/>
              <a:gd name="connsiteY2" fmla="*/ 0 h 264648"/>
              <a:gd name="connsiteX3" fmla="*/ 3954684 w 4381634"/>
              <a:gd name="connsiteY3" fmla="*/ 261441 h 264648"/>
              <a:gd name="connsiteX4" fmla="*/ 920 w 4381634"/>
              <a:gd name="connsiteY4" fmla="*/ 264644 h 264648"/>
              <a:gd name="connsiteX0" fmla="*/ 920 w 4381634"/>
              <a:gd name="connsiteY0" fmla="*/ 256808 h 261441"/>
              <a:gd name="connsiteX1" fmla="*/ 0 w 4381634"/>
              <a:gd name="connsiteY1" fmla="*/ 1912 h 261441"/>
              <a:gd name="connsiteX2" fmla="*/ 4381634 w 4381634"/>
              <a:gd name="connsiteY2" fmla="*/ 0 h 261441"/>
              <a:gd name="connsiteX3" fmla="*/ 3954684 w 4381634"/>
              <a:gd name="connsiteY3" fmla="*/ 261441 h 261441"/>
              <a:gd name="connsiteX4" fmla="*/ 920 w 4381634"/>
              <a:gd name="connsiteY4" fmla="*/ 256808 h 261441"/>
              <a:gd name="connsiteX0" fmla="*/ 5943 w 4381634"/>
              <a:gd name="connsiteY0" fmla="*/ 262684 h 262688"/>
              <a:gd name="connsiteX1" fmla="*/ 0 w 4381634"/>
              <a:gd name="connsiteY1" fmla="*/ 1912 h 262688"/>
              <a:gd name="connsiteX2" fmla="*/ 4381634 w 4381634"/>
              <a:gd name="connsiteY2" fmla="*/ 0 h 262688"/>
              <a:gd name="connsiteX3" fmla="*/ 3954684 w 4381634"/>
              <a:gd name="connsiteY3" fmla="*/ 261441 h 262688"/>
              <a:gd name="connsiteX4" fmla="*/ 5943 w 4381634"/>
              <a:gd name="connsiteY4" fmla="*/ 262684 h 262688"/>
              <a:gd name="connsiteX0" fmla="*/ 0 w 4375691"/>
              <a:gd name="connsiteY0" fmla="*/ 266649 h 266653"/>
              <a:gd name="connsiteX1" fmla="*/ 39257 w 4375691"/>
              <a:gd name="connsiteY1" fmla="*/ 0 h 266653"/>
              <a:gd name="connsiteX2" fmla="*/ 4375691 w 4375691"/>
              <a:gd name="connsiteY2" fmla="*/ 3965 h 266653"/>
              <a:gd name="connsiteX3" fmla="*/ 3948741 w 4375691"/>
              <a:gd name="connsiteY3" fmla="*/ 265406 h 266653"/>
              <a:gd name="connsiteX4" fmla="*/ 0 w 4375691"/>
              <a:gd name="connsiteY4" fmla="*/ 266649 h 266653"/>
              <a:gd name="connsiteX0" fmla="*/ 10965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10965 w 4386656"/>
              <a:gd name="connsiteY4" fmla="*/ 262731 h 262735"/>
              <a:gd name="connsiteX0" fmla="*/ 1333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1333 w 4386656"/>
              <a:gd name="connsiteY4" fmla="*/ 262731 h 262735"/>
              <a:gd name="connsiteX0" fmla="*/ 1333 w 4386656"/>
              <a:gd name="connsiteY0" fmla="*/ 257095 h 261488"/>
              <a:gd name="connsiteX1" fmla="*/ 0 w 4386656"/>
              <a:gd name="connsiteY1" fmla="*/ 0 h 261488"/>
              <a:gd name="connsiteX2" fmla="*/ 4386656 w 4386656"/>
              <a:gd name="connsiteY2" fmla="*/ 47 h 261488"/>
              <a:gd name="connsiteX3" fmla="*/ 3959706 w 4386656"/>
              <a:gd name="connsiteY3" fmla="*/ 261488 h 261488"/>
              <a:gd name="connsiteX4" fmla="*/ 1333 w 4386656"/>
              <a:gd name="connsiteY4" fmla="*/ 257095 h 261488"/>
              <a:gd name="connsiteX0" fmla="*/ 6150 w 4386656"/>
              <a:gd name="connsiteY0" fmla="*/ 262731 h 262735"/>
              <a:gd name="connsiteX1" fmla="*/ 0 w 4386656"/>
              <a:gd name="connsiteY1" fmla="*/ 0 h 262735"/>
              <a:gd name="connsiteX2" fmla="*/ 4386656 w 4386656"/>
              <a:gd name="connsiteY2" fmla="*/ 47 h 262735"/>
              <a:gd name="connsiteX3" fmla="*/ 3959706 w 4386656"/>
              <a:gd name="connsiteY3" fmla="*/ 261488 h 262735"/>
              <a:gd name="connsiteX4" fmla="*/ 6150 w 4386656"/>
              <a:gd name="connsiteY4" fmla="*/ 262731 h 26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656" h="262735">
                <a:moveTo>
                  <a:pt x="6150" y="262731"/>
                </a:moveTo>
                <a:cubicBezTo>
                  <a:pt x="10105" y="263996"/>
                  <a:pt x="5922" y="6893"/>
                  <a:pt x="0" y="0"/>
                </a:cubicBezTo>
                <a:lnTo>
                  <a:pt x="4386656" y="47"/>
                </a:lnTo>
                <a:lnTo>
                  <a:pt x="3959706" y="261488"/>
                </a:lnTo>
                <a:lnTo>
                  <a:pt x="6150" y="262731"/>
                </a:lnTo>
                <a:close/>
              </a:path>
            </a:pathLst>
          </a:custGeom>
          <a:solidFill>
            <a:srgbClr val="226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5"/>
          <p:cNvSpPr/>
          <p:nvPr/>
        </p:nvSpPr>
        <p:spPr>
          <a:xfrm>
            <a:off x="-10726" y="4234587"/>
            <a:ext cx="3221829" cy="578507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1954575 w 5687419"/>
              <a:gd name="connsiteY0" fmla="*/ 260726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1954575 w 5687419"/>
              <a:gd name="connsiteY4" fmla="*/ 260726 h 261441"/>
              <a:gd name="connsiteX0" fmla="*/ 5943 w 3738787"/>
              <a:gd name="connsiteY0" fmla="*/ 260726 h 261441"/>
              <a:gd name="connsiteX1" fmla="*/ 0 w 3738787"/>
              <a:gd name="connsiteY1" fmla="*/ 1912 h 261441"/>
              <a:gd name="connsiteX2" fmla="*/ 3738787 w 3738787"/>
              <a:gd name="connsiteY2" fmla="*/ 0 h 261441"/>
              <a:gd name="connsiteX3" fmla="*/ 3311837 w 3738787"/>
              <a:gd name="connsiteY3" fmla="*/ 261441 h 261441"/>
              <a:gd name="connsiteX4" fmla="*/ 5943 w 3738787"/>
              <a:gd name="connsiteY4" fmla="*/ 260726 h 261441"/>
              <a:gd name="connsiteX0" fmla="*/ 920 w 3733764"/>
              <a:gd name="connsiteY0" fmla="*/ 260726 h 261441"/>
              <a:gd name="connsiteX1" fmla="*/ 0 w 3733764"/>
              <a:gd name="connsiteY1" fmla="*/ 1912 h 261441"/>
              <a:gd name="connsiteX2" fmla="*/ 3733764 w 3733764"/>
              <a:gd name="connsiteY2" fmla="*/ 0 h 261441"/>
              <a:gd name="connsiteX3" fmla="*/ 3306814 w 3733764"/>
              <a:gd name="connsiteY3" fmla="*/ 261441 h 261441"/>
              <a:gd name="connsiteX4" fmla="*/ 920 w 3733764"/>
              <a:gd name="connsiteY4" fmla="*/ 260726 h 261441"/>
              <a:gd name="connsiteX0" fmla="*/ 920 w 3733764"/>
              <a:gd name="connsiteY0" fmla="*/ 260773 h 261488"/>
              <a:gd name="connsiteX1" fmla="*/ 0 w 3733764"/>
              <a:gd name="connsiteY1" fmla="*/ 0 h 261488"/>
              <a:gd name="connsiteX2" fmla="*/ 3733764 w 3733764"/>
              <a:gd name="connsiteY2" fmla="*/ 47 h 261488"/>
              <a:gd name="connsiteX3" fmla="*/ 3306814 w 3733764"/>
              <a:gd name="connsiteY3" fmla="*/ 261488 h 261488"/>
              <a:gd name="connsiteX4" fmla="*/ 920 w 3733764"/>
              <a:gd name="connsiteY4" fmla="*/ 260773 h 26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64" h="261488">
                <a:moveTo>
                  <a:pt x="920" y="260773"/>
                </a:moveTo>
                <a:cubicBezTo>
                  <a:pt x="4875" y="262038"/>
                  <a:pt x="5922" y="6893"/>
                  <a:pt x="0" y="0"/>
                </a:cubicBezTo>
                <a:lnTo>
                  <a:pt x="3733764" y="47"/>
                </a:lnTo>
                <a:lnTo>
                  <a:pt x="3306814" y="261488"/>
                </a:lnTo>
                <a:lnTo>
                  <a:pt x="920" y="260773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5"/>
          <p:cNvSpPr/>
          <p:nvPr/>
        </p:nvSpPr>
        <p:spPr>
          <a:xfrm>
            <a:off x="-6753" y="5141873"/>
            <a:ext cx="2658832" cy="578403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  <a:gd name="connsiteX0" fmla="*/ 2531 w 5108058"/>
              <a:gd name="connsiteY0" fmla="*/ 1419914 h 1420240"/>
              <a:gd name="connsiteX1" fmla="*/ 160 w 5108058"/>
              <a:gd name="connsiteY1" fmla="*/ 0 h 1420240"/>
              <a:gd name="connsiteX2" fmla="*/ 5108058 w 5108058"/>
              <a:gd name="connsiteY2" fmla="*/ 434 h 1420240"/>
              <a:gd name="connsiteX3" fmla="*/ 3391347 w 5108058"/>
              <a:gd name="connsiteY3" fmla="*/ 1420240 h 1420240"/>
              <a:gd name="connsiteX4" fmla="*/ 2531 w 5108058"/>
              <a:gd name="connsiteY4" fmla="*/ 1419914 h 1420240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451042 w 5108058"/>
              <a:gd name="connsiteY3" fmla="*/ 297224 h 1419914"/>
              <a:gd name="connsiteX4" fmla="*/ 2531 w 5108058"/>
              <a:gd name="connsiteY4" fmla="*/ 1419914 h 1419914"/>
              <a:gd name="connsiteX0" fmla="*/ 2531 w 5108058"/>
              <a:gd name="connsiteY0" fmla="*/ 1419914 h 1419914"/>
              <a:gd name="connsiteX1" fmla="*/ 160 w 5108058"/>
              <a:gd name="connsiteY1" fmla="*/ 0 h 1419914"/>
              <a:gd name="connsiteX2" fmla="*/ 5108058 w 5108058"/>
              <a:gd name="connsiteY2" fmla="*/ 434 h 1419914"/>
              <a:gd name="connsiteX3" fmla="*/ 4681108 w 5108058"/>
              <a:gd name="connsiteY3" fmla="*/ 261875 h 1419914"/>
              <a:gd name="connsiteX4" fmla="*/ 2531 w 5108058"/>
              <a:gd name="connsiteY4" fmla="*/ 1419914 h 1419914"/>
              <a:gd name="connsiteX0" fmla="*/ 16358 w 5107942"/>
              <a:gd name="connsiteY0" fmla="*/ 272426 h 272426"/>
              <a:gd name="connsiteX1" fmla="*/ 44 w 5107942"/>
              <a:gd name="connsiteY1" fmla="*/ 0 h 272426"/>
              <a:gd name="connsiteX2" fmla="*/ 5107942 w 5107942"/>
              <a:gd name="connsiteY2" fmla="*/ 434 h 272426"/>
              <a:gd name="connsiteX3" fmla="*/ 4680992 w 5107942"/>
              <a:gd name="connsiteY3" fmla="*/ 261875 h 272426"/>
              <a:gd name="connsiteX4" fmla="*/ 16358 w 5107942"/>
              <a:gd name="connsiteY4" fmla="*/ 272426 h 272426"/>
              <a:gd name="connsiteX0" fmla="*/ 0 w 5119471"/>
              <a:gd name="connsiteY0" fmla="*/ 261549 h 261875"/>
              <a:gd name="connsiteX1" fmla="*/ 11573 w 5119471"/>
              <a:gd name="connsiteY1" fmla="*/ 0 h 261875"/>
              <a:gd name="connsiteX2" fmla="*/ 5119471 w 5119471"/>
              <a:gd name="connsiteY2" fmla="*/ 434 h 261875"/>
              <a:gd name="connsiteX3" fmla="*/ 4692521 w 5119471"/>
              <a:gd name="connsiteY3" fmla="*/ 261875 h 261875"/>
              <a:gd name="connsiteX4" fmla="*/ 0 w 5119471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308766"/>
              <a:gd name="connsiteX1" fmla="*/ 4601 w 5112499"/>
              <a:gd name="connsiteY1" fmla="*/ 0 h 308766"/>
              <a:gd name="connsiteX2" fmla="*/ 5112499 w 5112499"/>
              <a:gd name="connsiteY2" fmla="*/ 434 h 308766"/>
              <a:gd name="connsiteX3" fmla="*/ 4685549 w 5112499"/>
              <a:gd name="connsiteY3" fmla="*/ 261875 h 308766"/>
              <a:gd name="connsiteX4" fmla="*/ 0 w 5112499"/>
              <a:gd name="connsiteY4" fmla="*/ 261549 h 308766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549 h 261875"/>
              <a:gd name="connsiteX1" fmla="*/ 4601 w 5112499"/>
              <a:gd name="connsiteY1" fmla="*/ 0 h 261875"/>
              <a:gd name="connsiteX2" fmla="*/ 5112499 w 5112499"/>
              <a:gd name="connsiteY2" fmla="*/ 434 h 261875"/>
              <a:gd name="connsiteX3" fmla="*/ 4685549 w 5112499"/>
              <a:gd name="connsiteY3" fmla="*/ 261875 h 261875"/>
              <a:gd name="connsiteX4" fmla="*/ 0 w 5112499"/>
              <a:gd name="connsiteY4" fmla="*/ 261549 h 261875"/>
              <a:gd name="connsiteX0" fmla="*/ 0 w 5112499"/>
              <a:gd name="connsiteY0" fmla="*/ 261115 h 261441"/>
              <a:gd name="connsiteX1" fmla="*/ 26678 w 5112499"/>
              <a:gd name="connsiteY1" fmla="*/ 1719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2499"/>
              <a:gd name="connsiteY0" fmla="*/ 261115 h 261441"/>
              <a:gd name="connsiteX1" fmla="*/ 4601 w 5112499"/>
              <a:gd name="connsiteY1" fmla="*/ 3871 h 261441"/>
              <a:gd name="connsiteX2" fmla="*/ 5112499 w 5112499"/>
              <a:gd name="connsiteY2" fmla="*/ 0 h 261441"/>
              <a:gd name="connsiteX3" fmla="*/ 4685549 w 5112499"/>
              <a:gd name="connsiteY3" fmla="*/ 261441 h 261441"/>
              <a:gd name="connsiteX4" fmla="*/ 0 w 5112499"/>
              <a:gd name="connsiteY4" fmla="*/ 261115 h 261441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18018"/>
              <a:gd name="connsiteY0" fmla="*/ 280489 h 280493"/>
              <a:gd name="connsiteX1" fmla="*/ 10120 w 5118018"/>
              <a:gd name="connsiteY1" fmla="*/ 3871 h 280493"/>
              <a:gd name="connsiteX2" fmla="*/ 5118018 w 5118018"/>
              <a:gd name="connsiteY2" fmla="*/ 0 h 280493"/>
              <a:gd name="connsiteX3" fmla="*/ 4691068 w 5118018"/>
              <a:gd name="connsiteY3" fmla="*/ 261441 h 280493"/>
              <a:gd name="connsiteX4" fmla="*/ 0 w 5118018"/>
              <a:gd name="connsiteY4" fmla="*/ 280489 h 280493"/>
              <a:gd name="connsiteX0" fmla="*/ 0 w 5134575"/>
              <a:gd name="connsiteY0" fmla="*/ 271878 h 271882"/>
              <a:gd name="connsiteX1" fmla="*/ 26677 w 5134575"/>
              <a:gd name="connsiteY1" fmla="*/ 3871 h 271882"/>
              <a:gd name="connsiteX2" fmla="*/ 5134575 w 5134575"/>
              <a:gd name="connsiteY2" fmla="*/ 0 h 271882"/>
              <a:gd name="connsiteX3" fmla="*/ 4707625 w 5134575"/>
              <a:gd name="connsiteY3" fmla="*/ 261441 h 271882"/>
              <a:gd name="connsiteX4" fmla="*/ 0 w 5134575"/>
              <a:gd name="connsiteY4" fmla="*/ 271878 h 271882"/>
              <a:gd name="connsiteX0" fmla="*/ 0 w 5129056"/>
              <a:gd name="connsiteY0" fmla="*/ 269725 h 269729"/>
              <a:gd name="connsiteX1" fmla="*/ 21158 w 5129056"/>
              <a:gd name="connsiteY1" fmla="*/ 3871 h 269729"/>
              <a:gd name="connsiteX2" fmla="*/ 5129056 w 5129056"/>
              <a:gd name="connsiteY2" fmla="*/ 0 h 269729"/>
              <a:gd name="connsiteX3" fmla="*/ 4702106 w 5129056"/>
              <a:gd name="connsiteY3" fmla="*/ 261441 h 269729"/>
              <a:gd name="connsiteX4" fmla="*/ 0 w 5129056"/>
              <a:gd name="connsiteY4" fmla="*/ 269725 h 269729"/>
              <a:gd name="connsiteX0" fmla="*/ 0 w 5123536"/>
              <a:gd name="connsiteY0" fmla="*/ 263267 h 263271"/>
              <a:gd name="connsiteX1" fmla="*/ 1563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0 w 5123536"/>
              <a:gd name="connsiteY0" fmla="*/ 263267 h 263271"/>
              <a:gd name="connsiteX1" fmla="*/ 21158 w 5123536"/>
              <a:gd name="connsiteY1" fmla="*/ 3871 h 263271"/>
              <a:gd name="connsiteX2" fmla="*/ 5123536 w 5123536"/>
              <a:gd name="connsiteY2" fmla="*/ 0 h 263271"/>
              <a:gd name="connsiteX3" fmla="*/ 4696586 w 5123536"/>
              <a:gd name="connsiteY3" fmla="*/ 261441 h 263271"/>
              <a:gd name="connsiteX4" fmla="*/ 0 w 5123536"/>
              <a:gd name="connsiteY4" fmla="*/ 263267 h 263271"/>
              <a:gd name="connsiteX0" fmla="*/ 563883 w 5687419"/>
              <a:gd name="connsiteY0" fmla="*/ 263267 h 263271"/>
              <a:gd name="connsiteX1" fmla="*/ 0 w 5687419"/>
              <a:gd name="connsiteY1" fmla="*/ 3871 h 263271"/>
              <a:gd name="connsiteX2" fmla="*/ 5687419 w 5687419"/>
              <a:gd name="connsiteY2" fmla="*/ 0 h 263271"/>
              <a:gd name="connsiteX3" fmla="*/ 5260469 w 5687419"/>
              <a:gd name="connsiteY3" fmla="*/ 261441 h 263271"/>
              <a:gd name="connsiteX4" fmla="*/ 563883 w 5687419"/>
              <a:gd name="connsiteY4" fmla="*/ 263267 h 263271"/>
              <a:gd name="connsiteX0" fmla="*/ 920 w 5687419"/>
              <a:gd name="connsiteY0" fmla="*/ 256809 h 261441"/>
              <a:gd name="connsiteX1" fmla="*/ 0 w 5687419"/>
              <a:gd name="connsiteY1" fmla="*/ 3871 h 261441"/>
              <a:gd name="connsiteX2" fmla="*/ 5687419 w 5687419"/>
              <a:gd name="connsiteY2" fmla="*/ 0 h 261441"/>
              <a:gd name="connsiteX3" fmla="*/ 5260469 w 5687419"/>
              <a:gd name="connsiteY3" fmla="*/ 261441 h 261441"/>
              <a:gd name="connsiteX4" fmla="*/ 920 w 5687419"/>
              <a:gd name="connsiteY4" fmla="*/ 256809 h 261441"/>
              <a:gd name="connsiteX0" fmla="*/ 0 w 5686499"/>
              <a:gd name="connsiteY0" fmla="*/ 257744 h 262376"/>
              <a:gd name="connsiteX1" fmla="*/ 2599027 w 5686499"/>
              <a:gd name="connsiteY1" fmla="*/ 0 h 262376"/>
              <a:gd name="connsiteX2" fmla="*/ 5686499 w 5686499"/>
              <a:gd name="connsiteY2" fmla="*/ 935 h 262376"/>
              <a:gd name="connsiteX3" fmla="*/ 5259549 w 5686499"/>
              <a:gd name="connsiteY3" fmla="*/ 262376 h 262376"/>
              <a:gd name="connsiteX4" fmla="*/ 0 w 5686499"/>
              <a:gd name="connsiteY4" fmla="*/ 257744 h 262376"/>
              <a:gd name="connsiteX0" fmla="*/ 0 w 5686499"/>
              <a:gd name="connsiteY0" fmla="*/ 256809 h 261441"/>
              <a:gd name="connsiteX1" fmla="*/ 2599027 w 5686499"/>
              <a:gd name="connsiteY1" fmla="*/ 3871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0 w 5686499"/>
              <a:gd name="connsiteY0" fmla="*/ 260147 h 264779"/>
              <a:gd name="connsiteX1" fmla="*/ 2599027 w 5686499"/>
              <a:gd name="connsiteY1" fmla="*/ 0 h 264779"/>
              <a:gd name="connsiteX2" fmla="*/ 5686499 w 5686499"/>
              <a:gd name="connsiteY2" fmla="*/ 3338 h 264779"/>
              <a:gd name="connsiteX3" fmla="*/ 5259549 w 5686499"/>
              <a:gd name="connsiteY3" fmla="*/ 264779 h 264779"/>
              <a:gd name="connsiteX4" fmla="*/ 0 w 5686499"/>
              <a:gd name="connsiteY4" fmla="*/ 260147 h 264779"/>
              <a:gd name="connsiteX0" fmla="*/ 0 w 5686499"/>
              <a:gd name="connsiteY0" fmla="*/ 256809 h 261441"/>
              <a:gd name="connsiteX1" fmla="*/ 2605189 w 5686499"/>
              <a:gd name="connsiteY1" fmla="*/ 6274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0 w 5686499"/>
              <a:gd name="connsiteY0" fmla="*/ 256809 h 261441"/>
              <a:gd name="connsiteX1" fmla="*/ 2605190 w 5686499"/>
              <a:gd name="connsiteY1" fmla="*/ 1468 h 261441"/>
              <a:gd name="connsiteX2" fmla="*/ 5686499 w 5686499"/>
              <a:gd name="connsiteY2" fmla="*/ 0 h 261441"/>
              <a:gd name="connsiteX3" fmla="*/ 5259549 w 5686499"/>
              <a:gd name="connsiteY3" fmla="*/ 261441 h 261441"/>
              <a:gd name="connsiteX4" fmla="*/ 0 w 5686499"/>
              <a:gd name="connsiteY4" fmla="*/ 256809 h 261441"/>
              <a:gd name="connsiteX0" fmla="*/ 13240 w 3081309"/>
              <a:gd name="connsiteY0" fmla="*/ 259212 h 261441"/>
              <a:gd name="connsiteX1" fmla="*/ 0 w 3081309"/>
              <a:gd name="connsiteY1" fmla="*/ 1468 h 261441"/>
              <a:gd name="connsiteX2" fmla="*/ 3081309 w 3081309"/>
              <a:gd name="connsiteY2" fmla="*/ 0 h 261441"/>
              <a:gd name="connsiteX3" fmla="*/ 2654359 w 3081309"/>
              <a:gd name="connsiteY3" fmla="*/ 261441 h 261441"/>
              <a:gd name="connsiteX4" fmla="*/ 13240 w 3081309"/>
              <a:gd name="connsiteY4" fmla="*/ 259212 h 261441"/>
              <a:gd name="connsiteX0" fmla="*/ 3196 w 3081309"/>
              <a:gd name="connsiteY0" fmla="*/ 261171 h 261441"/>
              <a:gd name="connsiteX1" fmla="*/ 0 w 3081309"/>
              <a:gd name="connsiteY1" fmla="*/ 1468 h 261441"/>
              <a:gd name="connsiteX2" fmla="*/ 3081309 w 3081309"/>
              <a:gd name="connsiteY2" fmla="*/ 0 h 261441"/>
              <a:gd name="connsiteX3" fmla="*/ 2654359 w 3081309"/>
              <a:gd name="connsiteY3" fmla="*/ 261441 h 261441"/>
              <a:gd name="connsiteX4" fmla="*/ 3196 w 3081309"/>
              <a:gd name="connsiteY4" fmla="*/ 261171 h 2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309" h="261441">
                <a:moveTo>
                  <a:pt x="3196" y="261171"/>
                </a:moveTo>
                <a:cubicBezTo>
                  <a:pt x="7151" y="262436"/>
                  <a:pt x="5922" y="8361"/>
                  <a:pt x="0" y="1468"/>
                </a:cubicBezTo>
                <a:lnTo>
                  <a:pt x="3081309" y="0"/>
                </a:lnTo>
                <a:lnTo>
                  <a:pt x="2654359" y="261441"/>
                </a:lnTo>
                <a:lnTo>
                  <a:pt x="3196" y="261171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349921" y="1581388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90680" y="2521336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2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28478" y="3423889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3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777387" y="4298303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4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211103" y="5210113"/>
            <a:ext cx="6003879" cy="510163"/>
          </a:xfrm>
        </p:spPr>
        <p:txBody>
          <a:bodyPr>
            <a:noAutofit/>
          </a:bodyPr>
          <a:lstStyle>
            <a:lvl1pPr marL="457200" indent="-457200">
              <a:buClr>
                <a:srgbClr val="ACACAC"/>
              </a:buClr>
              <a:buFont typeface="+mj-lt"/>
              <a:buAutoNum type="arabicPeriod" startAt="5"/>
              <a:defRPr sz="2800">
                <a:solidFill>
                  <a:srgbClr val="575757"/>
                </a:solidFill>
              </a:defRPr>
            </a:lvl1pPr>
            <a:lvl2pPr marL="914400" indent="-457200">
              <a:buFont typeface="+mj-lt"/>
              <a:buAutoNum type="arabicPeriod"/>
              <a:defRPr sz="2800"/>
            </a:lvl2pPr>
            <a:lvl3pPr marL="1257300" indent="-342900">
              <a:buFont typeface="+mj-lt"/>
              <a:buAutoNum type="arabicPeriod"/>
              <a:defRPr sz="2800"/>
            </a:lvl3pPr>
            <a:lvl4pPr marL="1714500" indent="-342900">
              <a:buFont typeface="+mj-lt"/>
              <a:buAutoNum type="arabicPeriod"/>
              <a:defRPr sz="2800"/>
            </a:lvl4pPr>
            <a:lvl5pPr marL="2171700" indent="-342900">
              <a:buFont typeface="+mj-lt"/>
              <a:buAutoNum type="arabicPeriod"/>
              <a:defRPr sz="2800"/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3284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arallelogram 5"/>
          <p:cNvSpPr/>
          <p:nvPr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236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87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6C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arallelogram 5"/>
          <p:cNvSpPr/>
          <p:nvPr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019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35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038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305232"/>
            <a:ext cx="10515600" cy="4638368"/>
          </a:xfrm>
        </p:spPr>
        <p:txBody>
          <a:bodyPr anchor="ctr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1246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Imag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1392071"/>
            <a:ext cx="10515600" cy="45720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078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lin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1"/>
          </p:nvPr>
        </p:nvSpPr>
        <p:spPr>
          <a:xfrm>
            <a:off x="838200" y="1400636"/>
            <a:ext cx="10515600" cy="4562642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576793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Para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2834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Para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378424"/>
            <a:ext cx="10515600" cy="4496938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56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SubHead_Bullets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10515600" cy="3941786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550548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line_Bullets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378424"/>
            <a:ext cx="10515600" cy="4496938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6205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SubHead_2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933576"/>
            <a:ext cx="4572000" cy="424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933576"/>
            <a:ext cx="4572000" cy="424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3192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2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756610"/>
            <a:ext cx="4572000" cy="425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756610"/>
            <a:ext cx="4572000" cy="425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34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_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43488" y="2803730"/>
            <a:ext cx="6081107" cy="1071410"/>
          </a:xfrm>
        </p:spPr>
        <p:txBody>
          <a:bodyPr anchor="b">
            <a:noAutofit/>
          </a:bodyPr>
          <a:lstStyle>
            <a:lvl1pPr algn="r">
              <a:defRPr sz="4400" cap="none" baseline="0">
                <a:solidFill>
                  <a:srgbClr val="575757"/>
                </a:solidFill>
                <a:latin typeface="+mj-lt"/>
              </a:defRPr>
            </a:lvl1pPr>
          </a:lstStyle>
          <a:p>
            <a:r>
              <a:rPr lang="en-US"/>
              <a:t>Click to edit Master section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43488" y="3917032"/>
            <a:ext cx="6081712" cy="42068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ABABAB"/>
                </a:solidFill>
                <a:latin typeface="+mj-lt"/>
                <a:cs typeface="Segoe UI" panose="020B0502040204020203" pitchFamily="34" charset="0"/>
              </a:defRPr>
            </a:lvl1pPr>
            <a:lvl2pPr marL="4572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r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arallelogram 5"/>
          <p:cNvSpPr/>
          <p:nvPr userDrawn="1"/>
        </p:nvSpPr>
        <p:spPr>
          <a:xfrm>
            <a:off x="-5313" y="1886575"/>
            <a:ext cx="4907004" cy="3142089"/>
          </a:xfrm>
          <a:custGeom>
            <a:avLst/>
            <a:gdLst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2160587 w 2441581"/>
              <a:gd name="connsiteY3" fmla="*/ 1123975 h 1123975"/>
              <a:gd name="connsiteX4" fmla="*/ 0 w 2441581"/>
              <a:gd name="connsiteY4" fmla="*/ 1123975 h 1123975"/>
              <a:gd name="connsiteX0" fmla="*/ 0 w 2441581"/>
              <a:gd name="connsiteY0" fmla="*/ 1123975 h 1123975"/>
              <a:gd name="connsiteX1" fmla="*/ 280994 w 2441581"/>
              <a:gd name="connsiteY1" fmla="*/ 0 h 1123975"/>
              <a:gd name="connsiteX2" fmla="*/ 2441581 w 2441581"/>
              <a:gd name="connsiteY2" fmla="*/ 0 h 1123975"/>
              <a:gd name="connsiteX3" fmla="*/ 1751012 w 2441581"/>
              <a:gd name="connsiteY3" fmla="*/ 1114450 h 1123975"/>
              <a:gd name="connsiteX4" fmla="*/ 0 w 2441581"/>
              <a:gd name="connsiteY4" fmla="*/ 1123975 h 1123975"/>
              <a:gd name="connsiteX0" fmla="*/ 0 w 2860681"/>
              <a:gd name="connsiteY0" fmla="*/ 1123975 h 1123975"/>
              <a:gd name="connsiteX1" fmla="*/ 700094 w 2860681"/>
              <a:gd name="connsiteY1" fmla="*/ 0 h 1123975"/>
              <a:gd name="connsiteX2" fmla="*/ 2860681 w 2860681"/>
              <a:gd name="connsiteY2" fmla="*/ 0 h 1123975"/>
              <a:gd name="connsiteX3" fmla="*/ 2170112 w 2860681"/>
              <a:gd name="connsiteY3" fmla="*/ 1114450 h 1123975"/>
              <a:gd name="connsiteX4" fmla="*/ 0 w 2860681"/>
              <a:gd name="connsiteY4" fmla="*/ 1123975 h 1123975"/>
              <a:gd name="connsiteX0" fmla="*/ 0 w 3613156"/>
              <a:gd name="connsiteY0" fmla="*/ 1123975 h 1123975"/>
              <a:gd name="connsiteX1" fmla="*/ 700094 w 3613156"/>
              <a:gd name="connsiteY1" fmla="*/ 0 h 1123975"/>
              <a:gd name="connsiteX2" fmla="*/ 3613156 w 3613156"/>
              <a:gd name="connsiteY2" fmla="*/ 43875 h 1123975"/>
              <a:gd name="connsiteX3" fmla="*/ 2170112 w 3613156"/>
              <a:gd name="connsiteY3" fmla="*/ 1114450 h 1123975"/>
              <a:gd name="connsiteX4" fmla="*/ 0 w 3613156"/>
              <a:gd name="connsiteY4" fmla="*/ 1123975 h 1123975"/>
              <a:gd name="connsiteX0" fmla="*/ 0 w 3613156"/>
              <a:gd name="connsiteY0" fmla="*/ 1080100 h 1080100"/>
              <a:gd name="connsiteX1" fmla="*/ 338144 w 3613156"/>
              <a:gd name="connsiteY1" fmla="*/ 8774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8876 h 1088876"/>
              <a:gd name="connsiteX1" fmla="*/ 338144 w 3613156"/>
              <a:gd name="connsiteY1" fmla="*/ 0 h 1088876"/>
              <a:gd name="connsiteX2" fmla="*/ 3613156 w 3613156"/>
              <a:gd name="connsiteY2" fmla="*/ 8776 h 1088876"/>
              <a:gd name="connsiteX3" fmla="*/ 2170112 w 3613156"/>
              <a:gd name="connsiteY3" fmla="*/ 1079351 h 1088876"/>
              <a:gd name="connsiteX4" fmla="*/ 0 w 3613156"/>
              <a:gd name="connsiteY4" fmla="*/ 1088876 h 1088876"/>
              <a:gd name="connsiteX0" fmla="*/ 0 w 3613156"/>
              <a:gd name="connsiteY0" fmla="*/ 1080100 h 1080100"/>
              <a:gd name="connsiteX1" fmla="*/ 338144 w 3613156"/>
              <a:gd name="connsiteY1" fmla="*/ 4386 h 1080100"/>
              <a:gd name="connsiteX2" fmla="*/ 3613156 w 3613156"/>
              <a:gd name="connsiteY2" fmla="*/ 0 h 1080100"/>
              <a:gd name="connsiteX3" fmla="*/ 2170112 w 3613156"/>
              <a:gd name="connsiteY3" fmla="*/ 1070575 h 1080100"/>
              <a:gd name="connsiteX4" fmla="*/ 0 w 3613156"/>
              <a:gd name="connsiteY4" fmla="*/ 1080100 h 1080100"/>
              <a:gd name="connsiteX0" fmla="*/ 0 w 3613156"/>
              <a:gd name="connsiteY0" fmla="*/ 1080101 h 1080101"/>
              <a:gd name="connsiteX1" fmla="*/ 319094 w 3613156"/>
              <a:gd name="connsiteY1" fmla="*/ 0 h 1080101"/>
              <a:gd name="connsiteX2" fmla="*/ 3613156 w 3613156"/>
              <a:gd name="connsiteY2" fmla="*/ 1 h 1080101"/>
              <a:gd name="connsiteX3" fmla="*/ 2170112 w 3613156"/>
              <a:gd name="connsiteY3" fmla="*/ 1070576 h 1080101"/>
              <a:gd name="connsiteX4" fmla="*/ 0 w 3613156"/>
              <a:gd name="connsiteY4" fmla="*/ 1080101 h 1080101"/>
              <a:gd name="connsiteX0" fmla="*/ 0 w 4470406"/>
              <a:gd name="connsiteY0" fmla="*/ 1066939 h 1070576"/>
              <a:gd name="connsiteX1" fmla="*/ 1176344 w 4470406"/>
              <a:gd name="connsiteY1" fmla="*/ 0 h 1070576"/>
              <a:gd name="connsiteX2" fmla="*/ 4470406 w 4470406"/>
              <a:gd name="connsiteY2" fmla="*/ 1 h 1070576"/>
              <a:gd name="connsiteX3" fmla="*/ 3027362 w 4470406"/>
              <a:gd name="connsiteY3" fmla="*/ 1070576 h 1070576"/>
              <a:gd name="connsiteX4" fmla="*/ 0 w 4470406"/>
              <a:gd name="connsiteY4" fmla="*/ 1066939 h 1070576"/>
              <a:gd name="connsiteX0" fmla="*/ 0 w 5022856"/>
              <a:gd name="connsiteY0" fmla="*/ 1071326 h 1071326"/>
              <a:gd name="connsiteX1" fmla="*/ 1728794 w 5022856"/>
              <a:gd name="connsiteY1" fmla="*/ 0 h 1071326"/>
              <a:gd name="connsiteX2" fmla="*/ 5022856 w 5022856"/>
              <a:gd name="connsiteY2" fmla="*/ 1 h 1071326"/>
              <a:gd name="connsiteX3" fmla="*/ 3579812 w 5022856"/>
              <a:gd name="connsiteY3" fmla="*/ 1070576 h 1071326"/>
              <a:gd name="connsiteX4" fmla="*/ 0 w 5022856"/>
              <a:gd name="connsiteY4" fmla="*/ 1071326 h 1071326"/>
              <a:gd name="connsiteX0" fmla="*/ 0 w 5022856"/>
              <a:gd name="connsiteY0" fmla="*/ 1075713 h 1075713"/>
              <a:gd name="connsiteX1" fmla="*/ 1481144 w 5022856"/>
              <a:gd name="connsiteY1" fmla="*/ 0 h 1075713"/>
              <a:gd name="connsiteX2" fmla="*/ 5022856 w 5022856"/>
              <a:gd name="connsiteY2" fmla="*/ 4388 h 1075713"/>
              <a:gd name="connsiteX3" fmla="*/ 3579812 w 5022856"/>
              <a:gd name="connsiteY3" fmla="*/ 1074963 h 1075713"/>
              <a:gd name="connsiteX4" fmla="*/ 0 w 5022856"/>
              <a:gd name="connsiteY4" fmla="*/ 1075713 h 1075713"/>
              <a:gd name="connsiteX0" fmla="*/ 0 w 5070668"/>
              <a:gd name="connsiteY0" fmla="*/ 1079584 h 1079584"/>
              <a:gd name="connsiteX1" fmla="*/ 1481144 w 5070668"/>
              <a:gd name="connsiteY1" fmla="*/ 3871 h 1079584"/>
              <a:gd name="connsiteX2" fmla="*/ 5070668 w 5070668"/>
              <a:gd name="connsiteY2" fmla="*/ 0 h 1079584"/>
              <a:gd name="connsiteX3" fmla="*/ 3579812 w 5070668"/>
              <a:gd name="connsiteY3" fmla="*/ 1078834 h 1079584"/>
              <a:gd name="connsiteX4" fmla="*/ 0 w 5070668"/>
              <a:gd name="connsiteY4" fmla="*/ 1079584 h 1079584"/>
              <a:gd name="connsiteX0" fmla="*/ 0 w 5070668"/>
              <a:gd name="connsiteY0" fmla="*/ 1079584 h 1418730"/>
              <a:gd name="connsiteX1" fmla="*/ 1481144 w 5070668"/>
              <a:gd name="connsiteY1" fmla="*/ 3871 h 1418730"/>
              <a:gd name="connsiteX2" fmla="*/ 5070668 w 5070668"/>
              <a:gd name="connsiteY2" fmla="*/ 0 h 1418730"/>
              <a:gd name="connsiteX3" fmla="*/ 2778070 w 5070668"/>
              <a:gd name="connsiteY3" fmla="*/ 1418730 h 1418730"/>
              <a:gd name="connsiteX4" fmla="*/ 0 w 5070668"/>
              <a:gd name="connsiteY4" fmla="*/ 1079584 h 1418730"/>
              <a:gd name="connsiteX0" fmla="*/ 0 w 5684175"/>
              <a:gd name="connsiteY0" fmla="*/ 1419480 h 1419480"/>
              <a:gd name="connsiteX1" fmla="*/ 2094651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19480 h 1419480"/>
              <a:gd name="connsiteX1" fmla="*/ 3149 w 5684175"/>
              <a:gd name="connsiteY1" fmla="*/ 3871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0 w 5684175"/>
              <a:gd name="connsiteY0" fmla="*/ 1420991 h 1420991"/>
              <a:gd name="connsiteX1" fmla="*/ 5908 w 5684175"/>
              <a:gd name="connsiteY1" fmla="*/ 0 h 1420991"/>
              <a:gd name="connsiteX2" fmla="*/ 5684175 w 5684175"/>
              <a:gd name="connsiteY2" fmla="*/ 1511 h 1420991"/>
              <a:gd name="connsiteX3" fmla="*/ 3391577 w 5684175"/>
              <a:gd name="connsiteY3" fmla="*/ 1420241 h 1420991"/>
              <a:gd name="connsiteX4" fmla="*/ 0 w 5684175"/>
              <a:gd name="connsiteY4" fmla="*/ 1420991 h 1420991"/>
              <a:gd name="connsiteX0" fmla="*/ 0 w 5684175"/>
              <a:gd name="connsiteY0" fmla="*/ 1419480 h 1419480"/>
              <a:gd name="connsiteX1" fmla="*/ 3149 w 5684175"/>
              <a:gd name="connsiteY1" fmla="*/ 642 h 1419480"/>
              <a:gd name="connsiteX2" fmla="*/ 5684175 w 5684175"/>
              <a:gd name="connsiteY2" fmla="*/ 0 h 1419480"/>
              <a:gd name="connsiteX3" fmla="*/ 3391577 w 5684175"/>
              <a:gd name="connsiteY3" fmla="*/ 1418730 h 1419480"/>
              <a:gd name="connsiteX4" fmla="*/ 0 w 5684175"/>
              <a:gd name="connsiteY4" fmla="*/ 1419480 h 1419480"/>
              <a:gd name="connsiteX0" fmla="*/ 2531 w 5686706"/>
              <a:gd name="connsiteY0" fmla="*/ 1420991 h 1420991"/>
              <a:gd name="connsiteX1" fmla="*/ 160 w 5686706"/>
              <a:gd name="connsiteY1" fmla="*/ 0 h 1420991"/>
              <a:gd name="connsiteX2" fmla="*/ 5686706 w 5686706"/>
              <a:gd name="connsiteY2" fmla="*/ 1511 h 1420991"/>
              <a:gd name="connsiteX3" fmla="*/ 3394108 w 5686706"/>
              <a:gd name="connsiteY3" fmla="*/ 1420241 h 1420991"/>
              <a:gd name="connsiteX4" fmla="*/ 2531 w 5686706"/>
              <a:gd name="connsiteY4" fmla="*/ 1420991 h 1420991"/>
              <a:gd name="connsiteX0" fmla="*/ 2531 w 5686706"/>
              <a:gd name="connsiteY0" fmla="*/ 1419914 h 1419914"/>
              <a:gd name="connsiteX1" fmla="*/ 160 w 5686706"/>
              <a:gd name="connsiteY1" fmla="*/ 0 h 1419914"/>
              <a:gd name="connsiteX2" fmla="*/ 5686706 w 5686706"/>
              <a:gd name="connsiteY2" fmla="*/ 434 h 1419914"/>
              <a:gd name="connsiteX3" fmla="*/ 3394108 w 5686706"/>
              <a:gd name="connsiteY3" fmla="*/ 1419164 h 1419914"/>
              <a:gd name="connsiteX4" fmla="*/ 2531 w 5686706"/>
              <a:gd name="connsiteY4" fmla="*/ 1419914 h 1419914"/>
              <a:gd name="connsiteX0" fmla="*/ 2531 w 5686706"/>
              <a:gd name="connsiteY0" fmla="*/ 1419914 h 1420240"/>
              <a:gd name="connsiteX1" fmla="*/ 160 w 5686706"/>
              <a:gd name="connsiteY1" fmla="*/ 0 h 1420240"/>
              <a:gd name="connsiteX2" fmla="*/ 5686706 w 5686706"/>
              <a:gd name="connsiteY2" fmla="*/ 434 h 1420240"/>
              <a:gd name="connsiteX3" fmla="*/ 3391347 w 5686706"/>
              <a:gd name="connsiteY3" fmla="*/ 1420240 h 1420240"/>
              <a:gd name="connsiteX4" fmla="*/ 2531 w 5686706"/>
              <a:gd name="connsiteY4" fmla="*/ 1419914 h 14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6706" h="1420240">
                <a:moveTo>
                  <a:pt x="2531" y="1419914"/>
                </a:moveTo>
                <a:cubicBezTo>
                  <a:pt x="3581" y="948044"/>
                  <a:pt x="-890" y="471870"/>
                  <a:pt x="160" y="0"/>
                </a:cubicBezTo>
                <a:lnTo>
                  <a:pt x="5686706" y="434"/>
                </a:lnTo>
                <a:lnTo>
                  <a:pt x="3391347" y="1420240"/>
                </a:lnTo>
                <a:lnTo>
                  <a:pt x="2531" y="1419914"/>
                </a:lnTo>
                <a:close/>
              </a:path>
            </a:pathLst>
          </a:custGeom>
          <a:solidFill>
            <a:srgbClr val="236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7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3_Ico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099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64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444444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57257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2487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17099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484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9484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8186988" y="4208019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8186988" y="3891653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0294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_Ico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099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64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57257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2487228" y="3038101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17099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48488" y="4210422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948488" y="3894056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8186988" y="4208019"/>
            <a:ext cx="2286000" cy="916702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8186988" y="3891653"/>
            <a:ext cx="228600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9449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SubHead_2col_grey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6C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575757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2139784"/>
            <a:ext cx="4572000" cy="388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2139784"/>
            <a:ext cx="4572000" cy="388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090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_2col_grey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15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1104014" y="1752599"/>
            <a:ext cx="4572000" cy="426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514214" y="1752599"/>
            <a:ext cx="4572000" cy="426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3604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ubtitle_Icon_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44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6859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62925" y="2931527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655189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903214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132189" y="2459620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43675" y="4885372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7512939" y="4413465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95650" y="4885372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64914" y="4413465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8200" y="1276350"/>
            <a:ext cx="10515600" cy="3238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444444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solidFill>
                  <a:srgbClr val="444444"/>
                </a:solidFill>
              </a:defRPr>
            </a:lvl2pPr>
            <a:lvl3pPr marL="914400" indent="0">
              <a:buNone/>
              <a:defRPr sz="1600">
                <a:solidFill>
                  <a:srgbClr val="444444"/>
                </a:solidFill>
              </a:defRPr>
            </a:lvl3pPr>
            <a:lvl4pPr marL="1371600" indent="0">
              <a:buNone/>
              <a:defRPr sz="1600">
                <a:solidFill>
                  <a:srgbClr val="444444"/>
                </a:solidFill>
              </a:defRPr>
            </a:lvl4pPr>
            <a:lvl5pPr marL="1828800" indent="0">
              <a:buNone/>
              <a:defRPr sz="1600">
                <a:solidFill>
                  <a:srgbClr val="44444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1937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Icon_Tex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115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563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7178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94824" y="2442429"/>
            <a:ext cx="2286000" cy="1233068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687088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935113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164088" y="1970522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575574" y="4396274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7544838" y="3924367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327549" y="4396274"/>
            <a:ext cx="2286000" cy="123444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96813" y="3924367"/>
            <a:ext cx="347472" cy="347472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2738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Layou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82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838200" y="4426000"/>
            <a:ext cx="5212080" cy="14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457200" indent="0">
              <a:lnSpc>
                <a:spcPct val="100000"/>
              </a:lnSpc>
              <a:buNone/>
              <a:defRPr sz="1100"/>
            </a:lvl2pPr>
            <a:lvl3pPr marL="914400" indent="0">
              <a:lnSpc>
                <a:spcPct val="100000"/>
              </a:lnSpc>
              <a:buNone/>
              <a:defRPr sz="1100"/>
            </a:lvl3pPr>
            <a:lvl4pPr marL="1371600" indent="0">
              <a:lnSpc>
                <a:spcPct val="100000"/>
              </a:lnSpc>
              <a:buNone/>
              <a:defRPr sz="1100"/>
            </a:lvl4pPr>
            <a:lvl5pPr marL="1828800" indent="0">
              <a:lnSpc>
                <a:spcPct val="100000"/>
              </a:lnSpc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idx="10"/>
          </p:nvPr>
        </p:nvSpPr>
        <p:spPr>
          <a:xfrm>
            <a:off x="6141402" y="4426000"/>
            <a:ext cx="5212080" cy="14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457200" indent="0">
              <a:lnSpc>
                <a:spcPct val="100000"/>
              </a:lnSpc>
              <a:buNone/>
              <a:defRPr sz="1100"/>
            </a:lvl2pPr>
            <a:lvl3pPr marL="914400" indent="0">
              <a:lnSpc>
                <a:spcPct val="100000"/>
              </a:lnSpc>
              <a:buNone/>
              <a:defRPr sz="1100"/>
            </a:lvl3pPr>
            <a:lvl4pPr marL="1371600" indent="0">
              <a:lnSpc>
                <a:spcPct val="100000"/>
              </a:lnSpc>
              <a:buNone/>
              <a:defRPr sz="1100"/>
            </a:lvl4pPr>
            <a:lvl5pPr marL="1828800" indent="0">
              <a:lnSpc>
                <a:spcPct val="100000"/>
              </a:lnSpc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442411" y="2862594"/>
            <a:ext cx="7327231" cy="7312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57575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261644" y="1381883"/>
            <a:ext cx="3668712" cy="12509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838200" y="4080084"/>
            <a:ext cx="5212080" cy="316366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>
          <a:xfrm>
            <a:off x="6141402" y="4072737"/>
            <a:ext cx="5212080" cy="31591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FontTx/>
              <a:buNone/>
              <a:defRPr sz="1400">
                <a:solidFill>
                  <a:srgbClr val="236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35"/>
          </p:nvPr>
        </p:nvSpPr>
        <p:spPr>
          <a:xfrm>
            <a:off x="6141402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2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7048056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7"/>
          </p:nvPr>
        </p:nvSpPr>
        <p:spPr>
          <a:xfrm>
            <a:off x="7954710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4" name="Picture Placeholder 9"/>
          <p:cNvSpPr>
            <a:spLocks noGrp="1"/>
          </p:cNvSpPr>
          <p:nvPr>
            <p:ph type="pic" sz="quarter" idx="38"/>
          </p:nvPr>
        </p:nvSpPr>
        <p:spPr>
          <a:xfrm>
            <a:off x="8861364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39"/>
          </p:nvPr>
        </p:nvSpPr>
        <p:spPr>
          <a:xfrm>
            <a:off x="9768018" y="5936919"/>
            <a:ext cx="693575" cy="323850"/>
          </a:xfrm>
        </p:spPr>
        <p:txBody>
          <a:bodyPr>
            <a:noAutofit/>
          </a:bodyPr>
          <a:lstStyle>
            <a:lvl1pPr marL="0" indent="0">
              <a:buNone/>
              <a:defRPr sz="7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23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actice or Product_Overview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rgbClr val="44444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400800" y="4923827"/>
            <a:ext cx="1491510" cy="700796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296812" y="4923827"/>
            <a:ext cx="1497931" cy="700796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38200" y="1605516"/>
            <a:ext cx="10515600" cy="401910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837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3309" y="776177"/>
            <a:ext cx="7590840" cy="712382"/>
          </a:xfrm>
        </p:spPr>
        <p:txBody>
          <a:bodyPr anchor="t">
            <a:noAutofit/>
          </a:bodyPr>
          <a:lstStyle>
            <a:lvl1pPr algn="l">
              <a:defRPr sz="48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3309" y="2353108"/>
            <a:ext cx="3417797" cy="33693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Tallan</a:t>
            </a:r>
            <a:r>
              <a:rPr lang="en-US"/>
              <a:t> Contacts: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14" y="5610628"/>
            <a:ext cx="1085395" cy="6070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650" y="3062177"/>
            <a:ext cx="3418456" cy="303027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2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customXml" Target="../../customXml/item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customXml" Target="../../customXml/item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customXml" Target="../../customXml/item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6539"/>
            <a:ext cx="10515600" cy="46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557222" y="6356350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2016 Tallan  |  All Rights Reserved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339022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4AC10A-AFEC-434B-9745-6443AA45B9A5}" type="slidenum">
              <a:rPr lang="en-US" sz="700" smtClean="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2" y="6286831"/>
            <a:ext cx="629414" cy="3520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6C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57222" y="6356350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2016 Tallan  |  All Rights Reserved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39022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4AC10A-AFEC-434B-9745-6443AA45B9A5}" type="slidenum">
              <a:rPr lang="en-US" sz="700" smtClean="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2" y="6286831"/>
            <a:ext cx="629414" cy="352045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>
            <p:custDataLst>
              <p:custData r:id="rId32"/>
            </p:custDataLst>
          </p:nvPr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7575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rgbClr val="21212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2121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rgbClr val="21212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6A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57222" y="6356350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2016 Tallan  |  All Rights Reserved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339022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4AC10A-AFEC-434B-9745-6443AA45B9A5}" type="slidenum"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 sz="9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2" y="6286831"/>
            <a:ext cx="629414" cy="3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6539"/>
            <a:ext cx="10515600" cy="46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557222" y="6356350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2016 Tallan  |  All Rights Reserved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339022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4AC10A-AFEC-434B-9745-6443AA45B9A5}" type="slidenum">
              <a:rPr lang="en-US" sz="700" smtClean="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2" y="6286831"/>
            <a:ext cx="629414" cy="3520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6C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57222" y="6356350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2016 Tallan  |  All Rights Reserved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39022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4AC10A-AFEC-434B-9745-6443AA45B9A5}" type="slidenum">
              <a:rPr lang="en-US" sz="700" smtClean="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2" y="6286831"/>
            <a:ext cx="629414" cy="352045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>
            <p:custDataLst>
              <p:custData r:id="rId32"/>
            </p:custDataLst>
          </p:nvPr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7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  <p:sldLayoutId id="2147483835" r:id="rId22"/>
    <p:sldLayoutId id="2147483836" r:id="rId23"/>
    <p:sldLayoutId id="2147483837" r:id="rId24"/>
    <p:sldLayoutId id="2147483838" r:id="rId25"/>
    <p:sldLayoutId id="2147483839" r:id="rId26"/>
    <p:sldLayoutId id="2147483840" r:id="rId27"/>
    <p:sldLayoutId id="2147483841" r:id="rId28"/>
    <p:sldLayoutId id="2147483842" r:id="rId29"/>
    <p:sldLayoutId id="2147483843" r:id="rId3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7575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rgbClr val="21212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2121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rgbClr val="21212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6539"/>
            <a:ext cx="10515600" cy="46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557222" y="6356350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2016 Tallan  |  All Rights Reserved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339022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4AC10A-AFEC-434B-9745-6443AA45B9A5}" type="slidenum">
              <a:rPr lang="en-US" sz="700" smtClean="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2" y="6286831"/>
            <a:ext cx="629414" cy="3520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6C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57222" y="6356350"/>
            <a:ext cx="678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2016 Tallan  |  All Rights Reserved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39022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4AC10A-AFEC-434B-9745-6443AA45B9A5}" type="slidenum">
              <a:rPr lang="en-US" sz="700" smtClean="0">
                <a:solidFill>
                  <a:srgbClr val="000000">
                    <a:tint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2" y="6286831"/>
            <a:ext cx="629414" cy="352045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>
            <p:custDataLst>
              <p:custData r:id="rId32"/>
            </p:custDataLst>
          </p:nvPr>
        </p:nvCxnSpPr>
        <p:spPr>
          <a:xfrm>
            <a:off x="0" y="1151602"/>
            <a:ext cx="12192000" cy="0"/>
          </a:xfrm>
          <a:prstGeom prst="line">
            <a:avLst/>
          </a:prstGeom>
          <a:ln w="6350">
            <a:solidFill>
              <a:srgbClr val="226A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1" r:id="rId27"/>
    <p:sldLayoutId id="2147483872" r:id="rId28"/>
    <p:sldLayoutId id="2147483873" r:id="rId29"/>
    <p:sldLayoutId id="2147483874" r:id="rId3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57575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rgbClr val="21212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rgbClr val="2121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rgbClr val="21212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49000" y="2585780"/>
            <a:ext cx="5305696" cy="1146998"/>
          </a:xfrm>
        </p:spPr>
        <p:txBody>
          <a:bodyPr/>
          <a:lstStyle/>
          <a:p>
            <a:r>
              <a:rPr lang="en-US" dirty="0"/>
              <a:t>Microsoft Azure/ Visual Studio Roadshow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821178" y="4087904"/>
            <a:ext cx="3681666" cy="166645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212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21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212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1212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1212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Dan Fluet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Cloud Practice Director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Stephen Kimble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Senior Azure Consultant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4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Abstraction over </a:t>
            </a:r>
            <a:r>
              <a:rPr lang="en-US" dirty="0" err="1"/>
              <a:t>stateful</a:t>
            </a:r>
            <a:r>
              <a:rPr lang="en-US" dirty="0"/>
              <a:t> Reliable Service</a:t>
            </a:r>
          </a:p>
          <a:p>
            <a:pPr>
              <a:lnSpc>
                <a:spcPct val="200000"/>
              </a:lnSpc>
            </a:pPr>
            <a:r>
              <a:rPr lang="en-US" dirty="0"/>
              <a:t>Virtual Actor design pattern – Orleans</a:t>
            </a:r>
          </a:p>
          <a:p>
            <a:pPr>
              <a:lnSpc>
                <a:spcPct val="200000"/>
              </a:lnSpc>
            </a:pPr>
            <a:r>
              <a:rPr lang="en-US" dirty="0"/>
              <a:t>1000’s+ units independent scale</a:t>
            </a:r>
          </a:p>
          <a:p>
            <a:pPr>
              <a:lnSpc>
                <a:spcPct val="200000"/>
              </a:lnSpc>
            </a:pPr>
            <a:r>
              <a:rPr lang="en-US" dirty="0"/>
              <a:t>Virtual, not hardware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Automatic garbage-collection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Actors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Isolated Compute Units</a:t>
            </a:r>
          </a:p>
        </p:txBody>
      </p:sp>
    </p:spTree>
    <p:extLst>
      <p:ext uri="{BB962C8B-B14F-4D97-AF65-F5344CB8AC3E}">
        <p14:creationId xmlns:p14="http://schemas.microsoft.com/office/powerpoint/2010/main" val="271800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Enforce loose coupling of services</a:t>
            </a:r>
          </a:p>
          <a:p>
            <a:pPr>
              <a:lnSpc>
                <a:spcPct val="200000"/>
              </a:lnSpc>
            </a:pPr>
            <a:r>
              <a:rPr lang="en-US" dirty="0"/>
              <a:t>Identify different requirements for scale</a:t>
            </a:r>
          </a:p>
          <a:p>
            <a:pPr>
              <a:lnSpc>
                <a:spcPct val="200000"/>
              </a:lnSpc>
            </a:pPr>
            <a:r>
              <a:rPr lang="en-US" dirty="0"/>
              <a:t>Identify dependencies, performance bottlenecks</a:t>
            </a:r>
          </a:p>
          <a:p>
            <a:pPr>
              <a:lnSpc>
                <a:spcPct val="200000"/>
              </a:lnSpc>
            </a:pPr>
            <a:r>
              <a:rPr lang="en-US" dirty="0"/>
              <a:t>How to implement a store?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How to think about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365859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Sample Implementation of a Video Store in Service Fabric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API, Reliable Service, Actor, .NET Core Web App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1000 foot view of Service Fabric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494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Tallan Contacts: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Dan Fluet</a:t>
            </a:r>
          </a:p>
          <a:p>
            <a:r>
              <a:rPr lang="en-US" dirty="0"/>
              <a:t>Cloud </a:t>
            </a:r>
            <a:r>
              <a:rPr lang="EN-US" dirty="0"/>
              <a:t>Practice Director</a:t>
            </a:r>
          </a:p>
          <a:p>
            <a:r>
              <a:rPr lang="EN-US" dirty="0"/>
              <a:t>dan.fluet@tallan.com</a:t>
            </a:r>
          </a:p>
          <a:p>
            <a:endParaRPr lang="en-US" dirty="0"/>
          </a:p>
          <a:p>
            <a:r>
              <a:rPr lang="EN-US" dirty="0"/>
              <a:t>Matt Allen</a:t>
            </a:r>
            <a:endParaRPr lang="en-US" dirty="0"/>
          </a:p>
          <a:p>
            <a:r>
              <a:rPr lang="EN-US" dirty="0"/>
              <a:t>Director of Boston Region</a:t>
            </a:r>
          </a:p>
          <a:p>
            <a:r>
              <a:rPr lang="EN-US" dirty="0"/>
              <a:t>matt.allen@tallan.com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5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313" y="2803730"/>
            <a:ext cx="4201281" cy="1071410"/>
          </a:xfrm>
        </p:spPr>
        <p:txBody>
          <a:bodyPr/>
          <a:lstStyle/>
          <a:p>
            <a:r>
              <a:rPr lang="en-US"/>
              <a:t>Event Hub, Stream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97096" y="3481768"/>
            <a:ext cx="8656704" cy="2601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Message stream handling</a:t>
            </a:r>
          </a:p>
          <a:p>
            <a:pPr>
              <a:lnSpc>
                <a:spcPct val="120000"/>
              </a:lnSpc>
            </a:pPr>
            <a:r>
              <a:rPr lang="en-US"/>
              <a:t>Similar to Service Bus queues/topics, writ large</a:t>
            </a:r>
          </a:p>
          <a:p>
            <a:pPr>
              <a:lnSpc>
                <a:spcPct val="120000"/>
              </a:lnSpc>
            </a:pPr>
            <a:r>
              <a:rPr lang="en-US"/>
              <a:t>Emphasize high throughput, event processing</a:t>
            </a:r>
          </a:p>
          <a:p>
            <a:pPr>
              <a:lnSpc>
                <a:spcPct val="120000"/>
              </a:lnSpc>
            </a:pPr>
            <a:r>
              <a:rPr lang="en-US"/>
              <a:t>Supports HTTP, </a:t>
            </a:r>
            <a:r>
              <a:rPr lang="en-US" err="1"/>
              <a:t>AMQP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Hubs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Ingest 1,000,000’s of messages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49" y="1928694"/>
            <a:ext cx="6122901" cy="12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35301" y="1235895"/>
            <a:ext cx="6585217" cy="25830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Partitioned Consumers</a:t>
            </a:r>
          </a:p>
          <a:p>
            <a:pPr>
              <a:lnSpc>
                <a:spcPct val="120000"/>
              </a:lnSpc>
            </a:pPr>
            <a:r>
              <a:rPr lang="en-US"/>
              <a:t>Each partition holds events for set time</a:t>
            </a:r>
          </a:p>
          <a:p>
            <a:pPr>
              <a:lnSpc>
                <a:spcPct val="120000"/>
              </a:lnSpc>
            </a:pPr>
            <a:r>
              <a:rPr lang="en-US" i="1"/>
              <a:t>Event Publisher</a:t>
            </a:r>
            <a:r>
              <a:rPr lang="en-US"/>
              <a:t> publishes events from hub</a:t>
            </a:r>
            <a:endParaRPr lang="en-US" i="1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Hubs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86" y="3553549"/>
            <a:ext cx="4124101" cy="25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81" y="1309035"/>
            <a:ext cx="8351637" cy="48282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304450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Ingest large amounts of data in a stream</a:t>
            </a:r>
          </a:p>
          <a:p>
            <a:pPr>
              <a:lnSpc>
                <a:spcPct val="200000"/>
              </a:lnSpc>
            </a:pPr>
            <a:r>
              <a:rPr lang="en-US"/>
              <a:t>Query data on the fly</a:t>
            </a:r>
          </a:p>
          <a:p>
            <a:pPr>
              <a:lnSpc>
                <a:spcPct val="200000"/>
              </a:lnSpc>
            </a:pPr>
            <a:r>
              <a:rPr lang="en-US"/>
              <a:t>Data in from Event Hub, </a:t>
            </a:r>
            <a:r>
              <a:rPr lang="en-US" err="1"/>
              <a:t>etc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Output to Azure storage, HDInsight, </a:t>
            </a:r>
            <a:r>
              <a:rPr lang="en-US" err="1"/>
              <a:t>etc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Analytics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Identify patterns in large data on the fly</a:t>
            </a:r>
          </a:p>
        </p:txBody>
      </p:sp>
    </p:spTree>
    <p:extLst>
      <p:ext uri="{BB962C8B-B14F-4D97-AF65-F5344CB8AC3E}">
        <p14:creationId xmlns:p14="http://schemas.microsoft.com/office/powerpoint/2010/main" val="113469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0" t="-302" r="-1826" b="-477"/>
          <a:stretch/>
        </p:blipFill>
        <p:spPr>
          <a:xfrm>
            <a:off x="5693643" y="1275833"/>
            <a:ext cx="2191719" cy="51404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Stream Analytics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65" y="1275833"/>
            <a:ext cx="1954949" cy="50902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4" y="1275833"/>
            <a:ext cx="3558166" cy="51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7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Service Fabric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Event Hub, Stream Analytics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946366" y="2513176"/>
            <a:ext cx="4833257" cy="2388434"/>
          </a:xfrm>
        </p:spPr>
        <p:txBody>
          <a:bodyPr/>
          <a:lstStyle/>
          <a:p>
            <a:r>
              <a:rPr lang="en-US"/>
              <a:t>Component Integration </a:t>
            </a:r>
          </a:p>
          <a:p>
            <a:r>
              <a:rPr lang="en-US"/>
              <a:t>with Logic Apps</a:t>
            </a:r>
          </a:p>
        </p:txBody>
      </p:sp>
    </p:spTree>
    <p:extLst>
      <p:ext uri="{BB962C8B-B14F-4D97-AF65-F5344CB8AC3E}">
        <p14:creationId xmlns:p14="http://schemas.microsoft.com/office/powerpoint/2010/main" val="169543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4986297" cy="39417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SQL-like syntax</a:t>
            </a:r>
          </a:p>
          <a:p>
            <a:pPr>
              <a:lnSpc>
                <a:spcPct val="200000"/>
              </a:lnSpc>
            </a:pPr>
            <a:r>
              <a:rPr lang="en-US"/>
              <a:t>Windowing on select timeframes</a:t>
            </a:r>
          </a:p>
          <a:p>
            <a:pPr>
              <a:lnSpc>
                <a:spcPct val="200000"/>
              </a:lnSpc>
            </a:pPr>
            <a:r>
              <a:rPr lang="en-US"/>
              <a:t>Conditional processing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10" y="1253022"/>
            <a:ext cx="4085418" cy="49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70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Link applications to an event hub to publish events</a:t>
            </a:r>
          </a:p>
          <a:p>
            <a:pPr>
              <a:lnSpc>
                <a:spcPct val="200000"/>
              </a:lnSpc>
            </a:pPr>
            <a:r>
              <a:rPr lang="en-US"/>
              <a:t>Service Fabric: Reliable Actors</a:t>
            </a:r>
          </a:p>
          <a:p>
            <a:pPr>
              <a:lnSpc>
                <a:spcPct val="200000"/>
              </a:lnSpc>
            </a:pPr>
            <a:r>
              <a:rPr lang="en-US"/>
              <a:t>Stream Analytics takes data from Event Hub</a:t>
            </a:r>
          </a:p>
          <a:p>
            <a:pPr>
              <a:lnSpc>
                <a:spcPct val="200000"/>
              </a:lnSpc>
            </a:pPr>
            <a:r>
              <a:rPr lang="en-US"/>
              <a:t>Conditional processing, output to different storage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 with other Apps?</a:t>
            </a:r>
          </a:p>
        </p:txBody>
      </p:sp>
    </p:spTree>
    <p:extLst>
      <p:ext uri="{BB962C8B-B14F-4D97-AF65-F5344CB8AC3E}">
        <p14:creationId xmlns:p14="http://schemas.microsoft.com/office/powerpoint/2010/main" val="259714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Create Event Hub, linked to Service Fabric app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Create Stream Analytics job -- linked to Event Hub, storage account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Write queries against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673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Tallan Contacts: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Dan Fluet</a:t>
            </a:r>
          </a:p>
          <a:p>
            <a:r>
              <a:rPr lang="en-US" dirty="0"/>
              <a:t>Cloud </a:t>
            </a:r>
            <a:r>
              <a:rPr lang="EN-US" dirty="0"/>
              <a:t>Practice Director</a:t>
            </a:r>
          </a:p>
          <a:p>
            <a:r>
              <a:rPr lang="EN-US" dirty="0"/>
              <a:t>dan.fluet@tallan.com</a:t>
            </a:r>
          </a:p>
          <a:p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Matt Allen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Director of Boston Region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matt.allen@tallan.com</a:t>
            </a:r>
            <a:endParaRPr lang="EN-US" dirty="0">
              <a:solidFill>
                <a:schemeClr val="tx1"/>
              </a:solidFill>
              <a:hlinkClick r:id="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3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81" y="1374283"/>
            <a:ext cx="8351637" cy="46977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254481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5301343" cy="39417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/>
              <a:t>Create orchestrations with conditional logic</a:t>
            </a:r>
          </a:p>
          <a:p>
            <a:pPr>
              <a:lnSpc>
                <a:spcPct val="200000"/>
              </a:lnSpc>
            </a:pPr>
            <a:r>
              <a:rPr lang="en-US" sz="2000"/>
              <a:t>Dozens of built-in connectors</a:t>
            </a:r>
          </a:p>
          <a:p>
            <a:pPr>
              <a:lnSpc>
                <a:spcPct val="200000"/>
              </a:lnSpc>
            </a:pPr>
            <a:r>
              <a:rPr lang="en-US" sz="2000"/>
              <a:t>First-class support for Service Bus, API Management, other Azure offerings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Apps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Scalable Orchestrations in the Cloud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2169972"/>
            <a:ext cx="5936626" cy="32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0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8200" y="1933575"/>
            <a:ext cx="6476634" cy="39417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Easy UI for creating orchestrations</a:t>
            </a:r>
          </a:p>
          <a:p>
            <a:pPr>
              <a:lnSpc>
                <a:spcPct val="200000"/>
              </a:lnSpc>
            </a:pPr>
            <a:r>
              <a:rPr lang="EN-US"/>
              <a:t>Graphical Interface and Code View</a:t>
            </a:r>
          </a:p>
          <a:p>
            <a:pPr>
              <a:lnSpc>
                <a:spcPct val="200000"/>
              </a:lnSpc>
            </a:pPr>
            <a:r>
              <a:rPr lang="EN-US"/>
              <a:t>Trigger-based inputs from other services</a:t>
            </a:r>
          </a:p>
          <a:p>
            <a:pPr>
              <a:lnSpc>
                <a:spcPct val="200000"/>
              </a:lnSpc>
            </a:pPr>
            <a:r>
              <a:rPr lang="EN-US"/>
              <a:t>Loops, Conditions, easy transformation of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26" y="1276447"/>
            <a:ext cx="3682205" cy="50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8200" y="1933576"/>
            <a:ext cx="5301343" cy="39417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/>
              <a:t>Similar to Logic Apps, but with more flexibility</a:t>
            </a:r>
          </a:p>
          <a:p>
            <a:pPr>
              <a:lnSpc>
                <a:spcPct val="200000"/>
              </a:lnSpc>
            </a:pPr>
            <a:r>
              <a:rPr lang="EN-US" sz="2000"/>
              <a:t>Can use C#, Python, Node.js, </a:t>
            </a:r>
            <a:r>
              <a:rPr lang="EN-US" sz="2000" err="1"/>
              <a:t>etc</a:t>
            </a:r>
          </a:p>
          <a:p>
            <a:pPr>
              <a:lnSpc>
                <a:spcPct val="200000"/>
              </a:lnSpc>
            </a:pPr>
            <a:r>
              <a:rPr lang="EN-US" sz="2000"/>
              <a:t>Pay-per-use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Functions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Scalable Orchestrations in the Cloud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74" y="1714500"/>
            <a:ext cx="3426755" cy="2794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974" y="3682675"/>
            <a:ext cx="4056001" cy="24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Compare/Contrast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Confused Yet?</a:t>
            </a:r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894062"/>
              </p:ext>
            </p:extLst>
          </p:nvPr>
        </p:nvGraphicFramePr>
        <p:xfrm>
          <a:off x="2411045" y="1765282"/>
          <a:ext cx="7369909" cy="416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006">
                  <a:extLst>
                    <a:ext uri="{9D8B030D-6E8A-4147-A177-3AD203B41FA5}">
                      <a16:colId xmlns:a16="http://schemas.microsoft.com/office/drawing/2014/main" val="2248773586"/>
                    </a:ext>
                  </a:extLst>
                </a:gridCol>
                <a:gridCol w="1527811">
                  <a:extLst>
                    <a:ext uri="{9D8B030D-6E8A-4147-A177-3AD203B41FA5}">
                      <a16:colId xmlns:a16="http://schemas.microsoft.com/office/drawing/2014/main" val="1267982279"/>
                    </a:ext>
                  </a:extLst>
                </a:gridCol>
                <a:gridCol w="1696807">
                  <a:extLst>
                    <a:ext uri="{9D8B030D-6E8A-4147-A177-3AD203B41FA5}">
                      <a16:colId xmlns:a16="http://schemas.microsoft.com/office/drawing/2014/main" val="4053394122"/>
                    </a:ext>
                  </a:extLst>
                </a:gridCol>
                <a:gridCol w="1706285">
                  <a:extLst>
                    <a:ext uri="{9D8B030D-6E8A-4147-A177-3AD203B41FA5}">
                      <a16:colId xmlns:a16="http://schemas.microsoft.com/office/drawing/2014/main" val="1987827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A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Logic Apps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A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Azure Functions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A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WebJobs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6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69734"/>
                  </a:ext>
                </a:extLst>
              </a:tr>
              <a:tr h="781753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444444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Standalone, orchestration component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Standalone,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code-first model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existing App Service plan, code-first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73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+mj-lt"/>
                        </a:rPr>
                        <a:t>Design Tool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In-Browser/VS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In-Browser, VS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0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+mj-lt"/>
                        </a:rPr>
                        <a:t>Deployment from source control?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0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$/action (~$.0008/action)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$/action or App Service Plan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Part of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App Service Plan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97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Languages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C#, F#, </a:t>
                      </a:r>
                      <a:r>
                        <a:rPr lang="en-US" sz="1200" b="0" kern="1200" dirty="0" err="1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kern="1200" dirty="0" err="1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(others experimental)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PowerShell, C#,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PHP, Python, </a:t>
                      </a:r>
                      <a:r>
                        <a:rPr lang="en-US" sz="1200" b="0" kern="1200" baseline="0" dirty="0" err="1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, Java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1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Run-type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Triggered, Scheduled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Triggered, Scheduled (Timer)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Triggered, Scheduled,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Continuous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3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Trigger events</a:t>
                      </a: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Bunches (dozens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of connectors from other sources)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DocumentDB</a:t>
                      </a:r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Event Hubs, HTTP/</a:t>
                      </a:r>
                      <a:r>
                        <a:rPr lang="en-US" sz="1200" b="0" kern="1200" baseline="0" dirty="0" err="1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WebHook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, App Service Mobile Apps, Notification Hubs, Storage, Service Bus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Azure Storage,</a:t>
                      </a:r>
                      <a:r>
                        <a:rPr lang="en-US" sz="1200" b="0" kern="1200" baseline="0" dirty="0">
                          <a:solidFill>
                            <a:srgbClr val="444444"/>
                          </a:solidFill>
                          <a:latin typeface="+mn-lt"/>
                          <a:ea typeface="+mn-ea"/>
                          <a:cs typeface="+mn-cs"/>
                        </a:rPr>
                        <a:t> Service Bus</a:t>
                      </a:r>
                      <a:endParaRPr lang="en-US" sz="1200" b="0" kern="1200" dirty="0">
                        <a:solidFill>
                          <a:srgbClr val="4444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038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 HTTP Post messages to Logic App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Stream Analytics to Service Bus Queue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Pull messages off Queue with Logic App, send notification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4958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Tallan Contacts: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Dan Fluet</a:t>
            </a:r>
          </a:p>
          <a:p>
            <a:r>
              <a:rPr lang="en-US" dirty="0"/>
              <a:t>Cloud </a:t>
            </a:r>
            <a:r>
              <a:rPr lang="EN-US" dirty="0"/>
              <a:t>Practice Director</a:t>
            </a:r>
          </a:p>
          <a:p>
            <a:r>
              <a:rPr lang="EN-US" dirty="0"/>
              <a:t>dan.fluet@tallan.com</a:t>
            </a:r>
          </a:p>
          <a:p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Matt Allen</a:t>
            </a:r>
            <a:r>
              <a:rPr lang="EN-US" dirty="0">
                <a:solidFill>
                  <a:schemeClr val="tx1"/>
                </a:solidFill>
              </a:rPr>
              <a:t>  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Director of Boston Region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matt.allen@tallan.com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ASP.NET Core 1.0;  .NET Core 1.0;  Entity Framework Core 1.0</a:t>
            </a:r>
          </a:p>
          <a:p>
            <a:pPr>
              <a:lnSpc>
                <a:spcPct val="200000"/>
              </a:lnSpc>
            </a:pPr>
            <a:r>
              <a:rPr lang="en-US"/>
              <a:t>Cross-platform</a:t>
            </a:r>
          </a:p>
          <a:p>
            <a:pPr>
              <a:lnSpc>
                <a:spcPct val="200000"/>
              </a:lnSpc>
            </a:pPr>
            <a:r>
              <a:rPr lang="en-US"/>
              <a:t>Rebuilt from ground up</a:t>
            </a:r>
          </a:p>
          <a:p>
            <a:pPr>
              <a:lnSpc>
                <a:spcPct val="200000"/>
              </a:lnSpc>
            </a:pPr>
            <a:r>
              <a:rPr lang="en-US"/>
              <a:t>Goodbye, IIS; hello, </a:t>
            </a:r>
            <a:r>
              <a:rPr lang="en-US" err="1"/>
              <a:t>OWIN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 1.0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/>
              <a:t>There are only two hard things in Computer Science: cache invalidation and naming things. - Phil </a:t>
            </a:r>
            <a:r>
              <a:rPr lang="en-US" sz="1800" err="1"/>
              <a:t>Karlton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454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5" y="1306632"/>
            <a:ext cx="8832850" cy="47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7" y="1392071"/>
            <a:ext cx="10348046" cy="45720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Fabric Anywhere</a:t>
            </a:r>
          </a:p>
        </p:txBody>
      </p:sp>
    </p:spTree>
    <p:extLst>
      <p:ext uri="{BB962C8B-B14F-4D97-AF65-F5344CB8AC3E}">
        <p14:creationId xmlns:p14="http://schemas.microsoft.com/office/powerpoint/2010/main" val="395184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38200" y="1772212"/>
            <a:ext cx="10515600" cy="39417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err="1"/>
              <a:t>Microservice</a:t>
            </a:r>
            <a:r>
              <a:rPr lang="en-US"/>
              <a:t>-based application development</a:t>
            </a:r>
          </a:p>
          <a:p>
            <a:pPr>
              <a:lnSpc>
                <a:spcPct val="200000"/>
              </a:lnSpc>
            </a:pPr>
            <a:r>
              <a:rPr lang="en-US"/>
              <a:t>Low-latency, massive scale</a:t>
            </a:r>
          </a:p>
          <a:p>
            <a:pPr>
              <a:lnSpc>
                <a:spcPct val="200000"/>
              </a:lnSpc>
            </a:pPr>
            <a:r>
              <a:rPr lang="en-US"/>
              <a:t>Decompose app into small, independent services</a:t>
            </a:r>
          </a:p>
          <a:p>
            <a:pPr>
              <a:lnSpc>
                <a:spcPct val="200000"/>
              </a:lnSpc>
            </a:pPr>
            <a:r>
              <a:rPr lang="en-US"/>
              <a:t>Used broadly for existing Azure offerings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Azure Service Fabric?</a:t>
            </a:r>
          </a:p>
        </p:txBody>
      </p:sp>
    </p:spTree>
    <p:extLst>
      <p:ext uri="{BB962C8B-B14F-4D97-AF65-F5344CB8AC3E}">
        <p14:creationId xmlns:p14="http://schemas.microsoft.com/office/powerpoint/2010/main" val="12640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Build?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/>
              <a:t>Stateless/</a:t>
            </a:r>
            <a:r>
              <a:rPr lang="en-US" err="1"/>
              <a:t>Stateful</a:t>
            </a:r>
            <a:r>
              <a:rPr lang="en-US"/>
              <a:t> Reliable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85925" y="2970210"/>
            <a:ext cx="2286000" cy="1233068"/>
          </a:xfrm>
        </p:spPr>
        <p:txBody>
          <a:bodyPr/>
          <a:lstStyle/>
          <a:p>
            <a:pPr algn="ctr"/>
            <a:r>
              <a:rPr lang="en-US"/>
              <a:t>Reliable Actors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/>
              <a:t>.NET WEB API</a:t>
            </a:r>
          </a:p>
          <a:p>
            <a:endParaRPr lang="en-US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02" t="2222" r="-8879" b="2208"/>
          <a:stretch/>
        </p:blipFill>
        <p:spPr>
          <a:xfrm>
            <a:off x="2480733" y="2176180"/>
            <a:ext cx="540978" cy="689787"/>
          </a:xfr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296283"/>
            <a:ext cx="951629" cy="499604"/>
          </a:xfr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" r="228"/>
          <a:stretch>
            <a:fillRect/>
          </a:stretch>
        </p:blipFill>
        <p:spPr>
          <a:xfrm>
            <a:off x="9135044" y="2333626"/>
            <a:ext cx="494411" cy="494411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/>
              <a:t>Guest Executable</a:t>
            </a:r>
          </a:p>
          <a:p>
            <a:endParaRPr lang="en-US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" r="228"/>
          <a:stretch>
            <a:fillRect/>
          </a:stretch>
        </p:blipFill>
        <p:spPr>
          <a:xfrm>
            <a:off x="7497698" y="4352504"/>
            <a:ext cx="472821" cy="47282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/>
              <a:t>Web Applications</a:t>
            </a:r>
          </a:p>
          <a:p>
            <a:endParaRPr lang="en-US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t="-20342" r="1407" b="-14011"/>
          <a:stretch/>
        </p:blipFill>
        <p:spPr>
          <a:xfrm>
            <a:off x="4028154" y="4114488"/>
            <a:ext cx="820992" cy="820992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All supported within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202892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/>
              <a:t>Reliable</a:t>
            </a:r>
          </a:p>
          <a:p>
            <a:pPr>
              <a:lnSpc>
                <a:spcPct val="200000"/>
              </a:lnSpc>
            </a:pPr>
            <a:r>
              <a:rPr lang="en-US"/>
              <a:t>Available</a:t>
            </a:r>
          </a:p>
          <a:p>
            <a:pPr>
              <a:lnSpc>
                <a:spcPct val="200000"/>
              </a:lnSpc>
            </a:pPr>
            <a:r>
              <a:rPr lang="en-US"/>
              <a:t>Scalable</a:t>
            </a:r>
          </a:p>
          <a:p>
            <a:pPr>
              <a:lnSpc>
                <a:spcPct val="200000"/>
              </a:lnSpc>
            </a:pPr>
            <a:r>
              <a:rPr lang="en-US"/>
              <a:t>Consistent</a:t>
            </a:r>
          </a:p>
          <a:p>
            <a:pPr>
              <a:lnSpc>
                <a:spcPct val="200000"/>
              </a:lnSpc>
            </a:pPr>
            <a:r>
              <a:rPr lang="en-US"/>
              <a:t>Stateless and Stateful options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Service Fabric’s bread and butter</a:t>
            </a:r>
          </a:p>
        </p:txBody>
      </p:sp>
    </p:spTree>
    <p:extLst>
      <p:ext uri="{BB962C8B-B14F-4D97-AF65-F5344CB8AC3E}">
        <p14:creationId xmlns:p14="http://schemas.microsoft.com/office/powerpoint/2010/main" val="3342621220"/>
      </p:ext>
    </p:extLst>
  </p:cSld>
  <p:clrMapOvr>
    <a:masterClrMapping/>
  </p:clrMapOvr>
</p:sld>
</file>

<file path=ppt/theme/theme1.xml><?xml version="1.0" encoding="utf-8"?>
<a:theme xmlns:a="http://schemas.openxmlformats.org/drawingml/2006/main" name="Tallan">
  <a:themeElements>
    <a:clrScheme name="Tallan Custom Theme">
      <a:dk1>
        <a:srgbClr val="575757"/>
      </a:dk1>
      <a:lt1>
        <a:srgbClr val="FFFFFF"/>
      </a:lt1>
      <a:dk2>
        <a:srgbClr val="226AD6"/>
      </a:dk2>
      <a:lt2>
        <a:srgbClr val="F6F6F6"/>
      </a:lt2>
      <a:accent1>
        <a:srgbClr val="0195FF"/>
      </a:accent1>
      <a:accent2>
        <a:srgbClr val="6CC300"/>
      </a:accent2>
      <a:accent3>
        <a:srgbClr val="ACACAC"/>
      </a:accent3>
      <a:accent4>
        <a:srgbClr val="0948A7"/>
      </a:accent4>
      <a:accent5>
        <a:srgbClr val="0B7FEC"/>
      </a:accent5>
      <a:accent6>
        <a:srgbClr val="345D00"/>
      </a:accent6>
      <a:hlink>
        <a:srgbClr val="0948A7"/>
      </a:hlink>
      <a:folHlink>
        <a:srgbClr val="575757"/>
      </a:folHlink>
    </a:clrScheme>
    <a:fontScheme name="Custom 3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Roadshow.potx" id="{765EDA14-5826-4A14-9932-81A1F385FF5F}" vid="{FFCDFB01-98D7-461A-B039-BACD9DD6AD15}"/>
    </a:ext>
  </a:extLst>
</a:theme>
</file>

<file path=ppt/theme/theme2.xml><?xml version="1.0" encoding="utf-8"?>
<a:theme xmlns:a="http://schemas.openxmlformats.org/drawingml/2006/main" name="2_Office Theme">
  <a:themeElements>
    <a:clrScheme name="Tallan Custom Theme">
      <a:dk1>
        <a:srgbClr val="575757"/>
      </a:dk1>
      <a:lt1>
        <a:srgbClr val="FFFFFF"/>
      </a:lt1>
      <a:dk2>
        <a:srgbClr val="226AD6"/>
      </a:dk2>
      <a:lt2>
        <a:srgbClr val="F6F6F6"/>
      </a:lt2>
      <a:accent1>
        <a:srgbClr val="0195FF"/>
      </a:accent1>
      <a:accent2>
        <a:srgbClr val="6CC300"/>
      </a:accent2>
      <a:accent3>
        <a:srgbClr val="ACACAC"/>
      </a:accent3>
      <a:accent4>
        <a:srgbClr val="0948A7"/>
      </a:accent4>
      <a:accent5>
        <a:srgbClr val="0B7FEC"/>
      </a:accent5>
      <a:accent6>
        <a:srgbClr val="345D00"/>
      </a:accent6>
      <a:hlink>
        <a:srgbClr val="0948A7"/>
      </a:hlink>
      <a:folHlink>
        <a:srgbClr val="575757"/>
      </a:folHlink>
    </a:clrScheme>
    <a:fontScheme name="Custom 2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Roadshow.potx" id="{765EDA14-5826-4A14-9932-81A1F385FF5F}" vid="{84905C8F-19BD-48E4-976B-134F6B3B36E8}"/>
    </a:ext>
  </a:extLst>
</a:theme>
</file>

<file path=ppt/theme/theme3.xml><?xml version="1.0" encoding="utf-8"?>
<a:theme xmlns:a="http://schemas.openxmlformats.org/drawingml/2006/main" name="1_Tallan">
  <a:themeElements>
    <a:clrScheme name="Tallan Custom Theme">
      <a:dk1>
        <a:srgbClr val="575757"/>
      </a:dk1>
      <a:lt1>
        <a:srgbClr val="FFFFFF"/>
      </a:lt1>
      <a:dk2>
        <a:srgbClr val="226AD6"/>
      </a:dk2>
      <a:lt2>
        <a:srgbClr val="F6F6F6"/>
      </a:lt2>
      <a:accent1>
        <a:srgbClr val="0195FF"/>
      </a:accent1>
      <a:accent2>
        <a:srgbClr val="6CC300"/>
      </a:accent2>
      <a:accent3>
        <a:srgbClr val="ACACAC"/>
      </a:accent3>
      <a:accent4>
        <a:srgbClr val="0948A7"/>
      </a:accent4>
      <a:accent5>
        <a:srgbClr val="0B7FEC"/>
      </a:accent5>
      <a:accent6>
        <a:srgbClr val="345D00"/>
      </a:accent6>
      <a:hlink>
        <a:srgbClr val="0948A7"/>
      </a:hlink>
      <a:folHlink>
        <a:srgbClr val="575757"/>
      </a:folHlink>
    </a:clrScheme>
    <a:fontScheme name="Custom 3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Roadshow.potx" id="{765EDA14-5826-4A14-9932-81A1F385FF5F}" vid="{90E74D58-B000-489F-A4C4-452EBEC9E552}"/>
    </a:ext>
  </a:extLst>
</a:theme>
</file>

<file path=ppt/theme/theme4.xml><?xml version="1.0" encoding="utf-8"?>
<a:theme xmlns:a="http://schemas.openxmlformats.org/drawingml/2006/main" name="2_Tallan">
  <a:themeElements>
    <a:clrScheme name="Tallan Custom Theme">
      <a:dk1>
        <a:srgbClr val="575757"/>
      </a:dk1>
      <a:lt1>
        <a:srgbClr val="FFFFFF"/>
      </a:lt1>
      <a:dk2>
        <a:srgbClr val="226AD6"/>
      </a:dk2>
      <a:lt2>
        <a:srgbClr val="F6F6F6"/>
      </a:lt2>
      <a:accent1>
        <a:srgbClr val="0195FF"/>
      </a:accent1>
      <a:accent2>
        <a:srgbClr val="6CC300"/>
      </a:accent2>
      <a:accent3>
        <a:srgbClr val="ACACAC"/>
      </a:accent3>
      <a:accent4>
        <a:srgbClr val="0948A7"/>
      </a:accent4>
      <a:accent5>
        <a:srgbClr val="0B7FEC"/>
      </a:accent5>
      <a:accent6>
        <a:srgbClr val="345D00"/>
      </a:accent6>
      <a:hlink>
        <a:srgbClr val="0948A7"/>
      </a:hlink>
      <a:folHlink>
        <a:srgbClr val="575757"/>
      </a:folHlink>
    </a:clrScheme>
    <a:fontScheme name="Custom 3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lan" id="{0096E514-24CF-45F2-8843-DEC5F24DF458}" vid="{F3013A57-68F5-4644-99DD-6C7086332D3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488A9E17B242448FCF3F78D1087C75" ma:contentTypeVersion="0" ma:contentTypeDescription="Create a new document." ma:contentTypeScope="" ma:versionID="02d8a9e818463509ac71b18c5ab124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72CE6567-BE52-476C-8598-C2B52F7649F0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B1189FB-F50A-41DD-889E-CD8DF5B8DE1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268C096-E03E-4860-8791-4107F6DA53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CF07DED-DCAC-46A6-8D69-D50373D9AF8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3A7DBEE-B9EF-4070-84C6-3F67EE6CBFC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6FBBDAB-8CD2-4BD1-A82E-1CF09593D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7.xml><?xml version="1.0" encoding="utf-8"?>
<ds:datastoreItem xmlns:ds="http://schemas.openxmlformats.org/officeDocument/2006/customXml" ds:itemID="{9CBCEC7A-0537-4DF4-A464-5D1BC95203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1525</Words>
  <Application>Microsoft Office PowerPoint</Application>
  <PresentationFormat>Widescreen</PresentationFormat>
  <Paragraphs>239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Segoe UI</vt:lpstr>
      <vt:lpstr>Segoe UI Light</vt:lpstr>
      <vt:lpstr>Tallan</vt:lpstr>
      <vt:lpstr>2_Office Theme</vt:lpstr>
      <vt:lpstr>1_Tallan</vt:lpstr>
      <vt:lpstr>2_Tallan</vt:lpstr>
      <vt:lpstr>Microsoft Azure/ Visual Studio Roadshow</vt:lpstr>
      <vt:lpstr>Agenda</vt:lpstr>
      <vt:lpstr>Azure Service Fabric</vt:lpstr>
      <vt:lpstr>.NET Core 1.0</vt:lpstr>
      <vt:lpstr>.NET Core</vt:lpstr>
      <vt:lpstr>Service Fabric Anywhere</vt:lpstr>
      <vt:lpstr>What is Azure Service Fabric?</vt:lpstr>
      <vt:lpstr>What Can You Build?</vt:lpstr>
      <vt:lpstr>Reliable Services</vt:lpstr>
      <vt:lpstr>Reliable Actors</vt:lpstr>
      <vt:lpstr>Service Fabric Implementation</vt:lpstr>
      <vt:lpstr>Demo</vt:lpstr>
      <vt:lpstr>Questions?</vt:lpstr>
      <vt:lpstr>Event Hub, Stream Analytics</vt:lpstr>
      <vt:lpstr>Event Hubs</vt:lpstr>
      <vt:lpstr>Event Hubs</vt:lpstr>
      <vt:lpstr>Stream Analytics</vt:lpstr>
      <vt:lpstr>Stream Analytics</vt:lpstr>
      <vt:lpstr>Connect Stream Analytics</vt:lpstr>
      <vt:lpstr>Write Queries</vt:lpstr>
      <vt:lpstr>Integrate with other Apps?</vt:lpstr>
      <vt:lpstr>Demo</vt:lpstr>
      <vt:lpstr>Questions?</vt:lpstr>
      <vt:lpstr>Component Integration</vt:lpstr>
      <vt:lpstr>Logic Apps</vt:lpstr>
      <vt:lpstr>Logic Apps</vt:lpstr>
      <vt:lpstr>PowerPoint Presentation</vt:lpstr>
      <vt:lpstr>Azure Functions</vt:lpstr>
      <vt:lpstr>Compare/Contrast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Azure/ Visual Studio Roadshow</dc:title>
  <dc:creator>Kimble, Stephen</dc:creator>
  <cp:lastModifiedBy>Kimble, Stephen</cp:lastModifiedBy>
  <cp:revision>19</cp:revision>
  <dcterms:modified xsi:type="dcterms:W3CDTF">2016-10-25T16:38:31Z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0x01010072488A9E17B242448FCF3F78D1087C75</vt:lpwstr>
  </property>
</Properties>
</file>