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308" r:id="rId3"/>
    <p:sldId id="307" r:id="rId4"/>
    <p:sldId id="259" r:id="rId5"/>
    <p:sldId id="286" r:id="rId6"/>
    <p:sldId id="287" r:id="rId7"/>
    <p:sldId id="301" r:id="rId8"/>
    <p:sldId id="316" r:id="rId9"/>
    <p:sldId id="309" r:id="rId10"/>
    <p:sldId id="317" r:id="rId11"/>
    <p:sldId id="310" r:id="rId12"/>
    <p:sldId id="311" r:id="rId13"/>
    <p:sldId id="312" r:id="rId14"/>
    <p:sldId id="313" r:id="rId15"/>
    <p:sldId id="260" r:id="rId16"/>
    <p:sldId id="314" r:id="rId17"/>
    <p:sldId id="315" r:id="rId18"/>
    <p:sldId id="279" r:id="rId19"/>
  </p:sldIdLst>
  <p:sldSz cx="9144000" cy="5143500" type="screen16x9"/>
  <p:notesSz cx="6858000" cy="9144000"/>
  <p:embeddedFontLst>
    <p:embeddedFont>
      <p:font typeface="Candara" panose="020E0502030303020204" pitchFamily="34" charset="0"/>
      <p:regular r:id="rId21"/>
      <p:bold r:id="rId22"/>
      <p:italic r:id="rId23"/>
      <p:boldItalic r:id="rId24"/>
    </p:embeddedFont>
    <p:embeddedFont>
      <p:font typeface="Dosis" panose="020B0604020202020204" charset="0"/>
      <p:bold r:id="rId25"/>
    </p:embeddedFont>
    <p:embeddedFont>
      <p:font typeface="Dosis Light" panose="020B0604020202020204" charset="0"/>
      <p:regular r:id="rId26"/>
      <p:bold r:id="rId27"/>
    </p:embeddedFont>
    <p:embeddedFont>
      <p:font typeface="Titillium Web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74EB96-7C09-4814-8ECA-A86C6A71FE96}">
  <a:tblStyle styleId="{D574EB96-7C09-4814-8ECA-A86C6A71FE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87" d="100"/>
          <a:sy n="87" d="100"/>
        </p:scale>
        <p:origin x="83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255313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944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240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2533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8667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304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25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659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439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806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88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678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739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753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D3EBD5"/>
                </a:solidFill>
                <a:latin typeface="Dosis"/>
                <a:ea typeface="Dosis"/>
                <a:cs typeface="Dosis"/>
                <a:sym typeface="Dosis"/>
              </a:rPr>
              <a:t>“</a:t>
            </a:r>
            <a:endParaRPr sz="12000" dirty="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62" name="Google Shape;1562;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7" name="Google Shape;2127;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8" name="Google Shape;2128;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9" name="Google Shape;2129;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0" name="Google Shape;2130;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1" name="Google Shape;2131;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2" name="Google Shape;2132;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3" name="Google Shape;2133;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4" name="Google Shape;2134;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5" name="Google Shape;2135;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6" name="Google Shape;2136;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7" name="Google Shape;2137;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8" name="Google Shape;2138;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9" name="Google Shape;2139;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0" name="Google Shape;2140;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1" name="Google Shape;2141;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2" name="Google Shape;2142;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3" name="Google Shape;2143;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4" name="Google Shape;2144;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5" name="Google Shape;2145;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6" name="Google Shape;2146;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7" name="Google Shape;2147;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8" name="Google Shape;2148;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9" name="Google Shape;2149;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0" name="Google Shape;2150;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1" name="Google Shape;2151;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2" name="Google Shape;2152;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3" name="Google Shape;2153;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4" name="Google Shape;2154;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5" name="Google Shape;2155;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6" name="Google Shape;2156;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7" name="Google Shape;2157;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8" name="Google Shape;2158;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9" name="Google Shape;2159;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0" name="Google Shape;2160;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1" name="Google Shape;2161;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2" name="Google Shape;2162;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3" name="Google Shape;2163;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5" name="Google Shape;2165;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6" name="Google Shape;2166;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7" name="Google Shape;2167;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8" name="Google Shape;2168;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9" name="Google Shape;2169;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0" name="Google Shape;2170;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1" name="Google Shape;2171;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2" name="Google Shape;2172;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3" name="Google Shape;2173;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4" name="Google Shape;2174;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5" name="Google Shape;2175;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6" name="Google Shape;2176;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7" name="Google Shape;2177;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8" name="Google Shape;2178;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9" name="Google Shape;2179;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0" name="Google Shape;2180;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1" name="Google Shape;2181;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2" name="Google Shape;2182;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5" name="Google Shape;2185;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6" name="Google Shape;2186;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7" name="Google Shape;2187;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8" name="Google Shape;2188;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9" name="Google Shape;2189;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0" name="Google Shape;2190;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1" name="Google Shape;2191;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2" name="Google Shape;2192;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3" name="Google Shape;2193;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4" name="Google Shape;2194;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5" name="Google Shape;2195;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6" name="Google Shape;2196;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7" name="Google Shape;2197;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8" name="Google Shape;2198;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9" name="Google Shape;2199;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0" name="Google Shape;2200;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1" name="Google Shape;2201;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2" name="Google Shape;2202;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3" name="Google Shape;2203;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4" name="Google Shape;2204;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5" name="Google Shape;2205;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6" name="Google Shape;2206;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7" name="Google Shape;2207;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8" name="Google Shape;2208;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9" name="Google Shape;2209;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0" name="Google Shape;2210;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1" name="Google Shape;2211;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2" name="Google Shape;2212;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3" name="Google Shape;2213;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4" name="Google Shape;2214;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5" name="Google Shape;2215;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6" name="Google Shape;2216;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7" name="Google Shape;2217;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8" name="Google Shape;2218;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9" name="Google Shape;2219;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0" name="Google Shape;2220;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1" name="Google Shape;2221;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2" name="Google Shape;2222;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223;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4" name="Google Shape;2224;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5" name="Google Shape;2225;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6" name="Google Shape;2226;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7" name="Google Shape;2227;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8" name="Google Shape;2228;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9" name="Google Shape;2229;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0" name="Google Shape;2230;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1" name="Google Shape;2231;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2" name="Google Shape;2232;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3" name="Google Shape;2233;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5" name="Google Shape;2235;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6" name="Google Shape;2236;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7" name="Google Shape;2237;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9" name="Google Shape;2239;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0" name="Google Shape;2240;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8" name="Google Shape;2248;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9" name="Google Shape;2249;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0" name="Google Shape;2250;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1" name="Google Shape;2251;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2;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253;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254;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5" name="Google Shape;2255;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6" name="Google Shape;2256;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8" name="Google Shape;2258;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9" name="Google Shape;2259;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260;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1" name="Google Shape;2261;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2" name="Google Shape;2262;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3" name="Google Shape;2263;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4" name="Google Shape;2264;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5" name="Google Shape;2265;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6" name="Google Shape;2266;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7" name="Google Shape;2267;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8" name="Google Shape;2268;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9" name="Google Shape;2269;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0" name="Google Shape;2270;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271;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2" name="Google Shape;2272;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3" name="Google Shape;2273;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4" name="Google Shape;2274;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5" name="Google Shape;2275;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6" name="Google Shape;2276;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277;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278;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79;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0;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1" name="Google Shape;2281;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2" name="Google Shape;2282;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283;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4;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286;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87;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8" name="Google Shape;2288;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289;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290;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2;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293;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294;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5" name="Google Shape;2295;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Google Shape;2296;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297;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8" name="Google Shape;2298;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299;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300;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1" name="Google Shape;2301;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302;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3;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305;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2306;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07;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09;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310;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311;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2;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3;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315;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2316;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317;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318;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9" name="Google Shape;2319;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0" name="Google Shape;2320;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321;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2322;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323;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324;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325;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27;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29;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0" name="Google Shape;2330;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1" name="Google Shape;2331;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2" name="Google Shape;2332;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2333;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2334;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2335;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336;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37;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338;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9" name="Google Shape;2339;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0" name="Google Shape;2340;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1" name="Google Shape;2341;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2" name="Google Shape;2342;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2343;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2344;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5" name="Google Shape;2345;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6" name="Google Shape;2346;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2347;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0" name="Google Shape;2350;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2351;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2" name="Google Shape;2352;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3" name="Google Shape;2353;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4;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5" name="Google Shape;2355;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6" name="Google Shape;2356;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7" name="Google Shape;2357;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2358;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2359;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0" name="Google Shape;2360;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1" name="Google Shape;2361;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2" name="Google Shape;2362;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3" name="Google Shape;2363;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4" name="Google Shape;2364;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5" name="Google Shape;2365;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6" name="Google Shape;2366;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7" name="Google Shape;2367;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2368;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9" name="Google Shape;2369;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0" name="Google Shape;2370;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2371;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2372;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2373;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4" name="Google Shape;2374;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2375;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2376;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77;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2378;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2379;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2381;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2382;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2383;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2384;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2385;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86;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7" name="Google Shape;2387;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8" name="Google Shape;2388;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9" name="Google Shape;2389;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0" name="Google Shape;2390;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1" name="Google Shape;2391;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2392;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3" name="Google Shape;2393;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4" name="Google Shape;2394;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5" name="Google Shape;2395;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6" name="Google Shape;2396;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7" name="Google Shape;2397;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8" name="Google Shape;2398;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99" name="Google Shape;2399;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IOT : INTERNET OF THINGS</a:t>
            </a:r>
            <a:endParaRPr dirty="0"/>
          </a:p>
        </p:txBody>
      </p:sp>
      <p:sp>
        <p:nvSpPr>
          <p:cNvPr id="2" name="ZoneTexte 1"/>
          <p:cNvSpPr txBox="1"/>
          <p:nvPr/>
        </p:nvSpPr>
        <p:spPr>
          <a:xfrm>
            <a:off x="3801683" y="3435845"/>
            <a:ext cx="2592288" cy="1200329"/>
          </a:xfrm>
          <a:prstGeom prst="rect">
            <a:avLst/>
          </a:prstGeom>
          <a:noFill/>
          <a:ln>
            <a:solidFill>
              <a:schemeClr val="accent1">
                <a:lumMod val="60000"/>
                <a:lumOff val="40000"/>
              </a:schemeClr>
            </a:solidFill>
          </a:ln>
        </p:spPr>
        <p:txBody>
          <a:bodyPr wrap="square" rtlCol="0">
            <a:spAutoFit/>
          </a:bodyPr>
          <a:lstStyle/>
          <a:p>
            <a:pPr>
              <a:buClr>
                <a:srgbClr val="0B87A1"/>
              </a:buClr>
              <a:buSzPts val="3600"/>
            </a:pPr>
            <a:r>
              <a:rPr lang="fr-FR" sz="1800" dirty="0">
                <a:solidFill>
                  <a:schemeClr val="bg1"/>
                </a:solidFill>
                <a:latin typeface="Dosis Light"/>
                <a:ea typeface="Dosis Light"/>
                <a:cs typeface="Dosis Light"/>
                <a:sym typeface="Dosis Light"/>
              </a:rPr>
              <a:t>Réalisé par :</a:t>
            </a:r>
          </a:p>
          <a:p>
            <a:pPr>
              <a:buClr>
                <a:srgbClr val="0B87A1"/>
              </a:buClr>
              <a:buSzPts val="3600"/>
            </a:pPr>
            <a:r>
              <a:rPr lang="fr-FR" sz="1800" dirty="0">
                <a:solidFill>
                  <a:schemeClr val="bg1"/>
                </a:solidFill>
                <a:latin typeface="Dosis Light"/>
                <a:ea typeface="Dosis Light"/>
                <a:cs typeface="Dosis Light"/>
                <a:sym typeface="Dosis Light"/>
              </a:rPr>
              <a:t>LAHNECH HAMZA</a:t>
            </a:r>
          </a:p>
          <a:p>
            <a:pPr>
              <a:buClr>
                <a:srgbClr val="0B87A1"/>
              </a:buClr>
              <a:buSzPts val="3600"/>
            </a:pPr>
            <a:r>
              <a:rPr lang="fr-FR" sz="1800" dirty="0">
                <a:solidFill>
                  <a:schemeClr val="bg1"/>
                </a:solidFill>
                <a:latin typeface="Dosis Light"/>
                <a:ea typeface="Dosis Light"/>
                <a:cs typeface="Dosis Light"/>
                <a:sym typeface="Dosis Light"/>
              </a:rPr>
              <a:t>BAHBAH IBRAHIM</a:t>
            </a:r>
          </a:p>
          <a:p>
            <a:pPr>
              <a:buClr>
                <a:srgbClr val="0B87A1"/>
              </a:buClr>
              <a:buSzPts val="3600"/>
            </a:pPr>
            <a:r>
              <a:rPr lang="fr-FR" sz="1800" dirty="0">
                <a:solidFill>
                  <a:schemeClr val="bg1"/>
                </a:solidFill>
                <a:latin typeface="Dosis Light"/>
                <a:ea typeface="Dosis Light"/>
                <a:cs typeface="Dosis Light"/>
                <a:sym typeface="Dosis Light"/>
              </a:rPr>
              <a:t>ABCHIR OUIJDANE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B42CD1-3807-45E4-BFA4-0D3C51C51D8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B9DB69F7-E93F-440A-BB29-895858674D96}"/>
              </a:ext>
            </a:extLst>
          </p:cNvPr>
          <p:cNvSpPr>
            <a:spLocks noGrp="1"/>
          </p:cNvSpPr>
          <p:nvPr>
            <p:ph type="subTitle" idx="1"/>
          </p:nvPr>
        </p:nvSpPr>
        <p:spPr/>
        <p:txBody>
          <a:bodyPr/>
          <a:lstStyle/>
          <a:p>
            <a:endParaRPr lang="fr-FR"/>
          </a:p>
        </p:txBody>
      </p:sp>
      <p:sp>
        <p:nvSpPr>
          <p:cNvPr id="4" name="Sous-titre 2">
            <a:extLst>
              <a:ext uri="{FF2B5EF4-FFF2-40B4-BE49-F238E27FC236}">
                <a16:creationId xmlns:a16="http://schemas.microsoft.com/office/drawing/2014/main" id="{2879A57A-27ED-4C37-8076-3D2D0972765B}"/>
              </a:ext>
            </a:extLst>
          </p:cNvPr>
          <p:cNvSpPr txBox="1">
            <a:spLocks/>
          </p:cNvSpPr>
          <p:nvPr/>
        </p:nvSpPr>
        <p:spPr>
          <a:xfrm>
            <a:off x="234150" y="339152"/>
            <a:ext cx="6172200" cy="41910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rgbClr val="80BFB7"/>
              </a:buClr>
              <a:buSzPts val="2400"/>
              <a:buFont typeface="Titillium Web Light"/>
              <a:buNone/>
              <a:defRPr sz="2400" b="0" i="0" u="none" strike="noStrike" cap="none">
                <a:solidFill>
                  <a:srgbClr val="80BFB7"/>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9pPr>
          </a:lstStyle>
          <a:p>
            <a:r>
              <a:rPr lang="fr-FR" sz="1400" dirty="0">
                <a:solidFill>
                  <a:schemeClr val="tx1"/>
                </a:solidFill>
              </a:rPr>
              <a:t>Gartner ne cessent de publier des études sur l’IoT, en voici quelques points clés :</a:t>
            </a:r>
          </a:p>
          <a:p>
            <a:endParaRPr lang="fr-FR" sz="1400" dirty="0">
              <a:solidFill>
                <a:schemeClr val="tx1"/>
              </a:solidFill>
            </a:endParaRPr>
          </a:p>
          <a:p>
            <a:pPr marL="361950" indent="-285750">
              <a:buFont typeface="Arial" panose="020B0604020202020204" pitchFamily="34" charset="0"/>
              <a:buChar char="•"/>
            </a:pPr>
            <a:r>
              <a:rPr lang="fr-FR" sz="1800" dirty="0">
                <a:solidFill>
                  <a:schemeClr val="tx1"/>
                </a:solidFill>
              </a:rPr>
              <a:t>1.65 milliard d’appareils connectés seront prévus pour utilisation dans les ‘Smart Cities’ en 2020</a:t>
            </a:r>
          </a:p>
          <a:p>
            <a:pPr>
              <a:buFont typeface="Arial" panose="020B0604020202020204" pitchFamily="34" charset="0"/>
              <a:buChar char="•"/>
            </a:pPr>
            <a:endParaRPr lang="fr-FR" sz="1800" dirty="0">
              <a:solidFill>
                <a:schemeClr val="tx1"/>
              </a:solidFill>
            </a:endParaRPr>
          </a:p>
          <a:p>
            <a:pPr marL="361950" indent="-285750">
              <a:buFont typeface="Arial" panose="020B0604020202020204" pitchFamily="34" charset="0"/>
              <a:buChar char="•"/>
            </a:pPr>
            <a:r>
              <a:rPr lang="fr-FR" sz="1800" dirty="0">
                <a:solidFill>
                  <a:schemeClr val="tx1"/>
                </a:solidFill>
              </a:rPr>
              <a:t>8,4 milliards d’objets connectés à Internet, un chiffre en hausse de 31 % en un an</a:t>
            </a:r>
          </a:p>
          <a:p>
            <a:pPr>
              <a:buFont typeface="Arial" panose="020B0604020202020204" pitchFamily="34" charset="0"/>
              <a:buChar char="•"/>
            </a:pPr>
            <a:endParaRPr lang="fr-FR" sz="1800" dirty="0">
              <a:solidFill>
                <a:schemeClr val="tx1"/>
              </a:solidFill>
            </a:endParaRPr>
          </a:p>
          <a:p>
            <a:pPr>
              <a:buFont typeface="Arial" panose="020B0604020202020204" pitchFamily="34" charset="0"/>
              <a:buChar char="•"/>
            </a:pPr>
            <a:r>
              <a:rPr lang="fr-FR" sz="1800" dirty="0">
                <a:solidFill>
                  <a:schemeClr val="tx1"/>
                </a:solidFill>
              </a:rPr>
              <a:t>900 milliards de dollars seront dépensés par les entreprises dans les appareils connectés en 2018-2019</a:t>
            </a:r>
          </a:p>
          <a:p>
            <a:pPr>
              <a:buFont typeface="Arial" panose="020B0604020202020204" pitchFamily="34" charset="0"/>
              <a:buChar char="•"/>
            </a:pPr>
            <a:endParaRPr lang="fr-FR" sz="1800" dirty="0">
              <a:solidFill>
                <a:schemeClr val="tx1"/>
              </a:solidFill>
            </a:endParaRPr>
          </a:p>
          <a:p>
            <a:pPr>
              <a:buFont typeface="Arial" panose="020B0604020202020204" pitchFamily="34" charset="0"/>
              <a:buChar char="•"/>
            </a:pPr>
            <a:r>
              <a:rPr lang="fr-FR" sz="1800" dirty="0">
                <a:solidFill>
                  <a:schemeClr val="tx1"/>
                </a:solidFill>
              </a:rPr>
              <a:t>21 milliards d’appareils seront connectés de manière globale d’ici 2020</a:t>
            </a:r>
          </a:p>
          <a:p>
            <a:pPr>
              <a:buFont typeface="Arial" panose="020B0604020202020204" pitchFamily="34" charset="0"/>
              <a:buChar char="•"/>
            </a:pPr>
            <a:endParaRPr lang="fr-FR" sz="1800" dirty="0">
              <a:solidFill>
                <a:schemeClr val="tx1"/>
              </a:solidFill>
            </a:endParaRPr>
          </a:p>
          <a:p>
            <a:pPr>
              <a:buFont typeface="Arial" panose="020B0604020202020204" pitchFamily="34" charset="0"/>
              <a:buChar char="•"/>
            </a:pPr>
            <a:r>
              <a:rPr lang="fr-FR" sz="1800" dirty="0">
                <a:solidFill>
                  <a:schemeClr val="tx1"/>
                </a:solidFill>
              </a:rPr>
              <a:t>2 voitures sur 5 dans le monde </a:t>
            </a:r>
            <a:r>
              <a:rPr lang="fr-FR" sz="1800" dirty="0" err="1">
                <a:solidFill>
                  <a:schemeClr val="tx1"/>
                </a:solidFill>
              </a:rPr>
              <a:t>auroont</a:t>
            </a:r>
            <a:r>
              <a:rPr lang="fr-FR" sz="1800" dirty="0">
                <a:solidFill>
                  <a:schemeClr val="tx1"/>
                </a:solidFill>
              </a:rPr>
              <a:t> une forme de connexion au réseau sans fil d’ici 2020</a:t>
            </a:r>
          </a:p>
          <a:p>
            <a:endParaRPr lang="fr-FR" dirty="0"/>
          </a:p>
        </p:txBody>
      </p:sp>
    </p:spTree>
    <p:extLst>
      <p:ext uri="{BB962C8B-B14F-4D97-AF65-F5344CB8AC3E}">
        <p14:creationId xmlns:p14="http://schemas.microsoft.com/office/powerpoint/2010/main" val="238429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IV.</a:t>
            </a:r>
            <a:br>
              <a:rPr lang="en" dirty="0"/>
            </a:br>
            <a:r>
              <a:rPr lang="en" dirty="0"/>
              <a:t>Simulation</a:t>
            </a:r>
            <a:endParaRPr dirty="0"/>
          </a:p>
        </p:txBody>
      </p:sp>
    </p:spTree>
    <p:extLst>
      <p:ext uri="{BB962C8B-B14F-4D97-AF65-F5344CB8AC3E}">
        <p14:creationId xmlns:p14="http://schemas.microsoft.com/office/powerpoint/2010/main" val="378234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685800" y="971550"/>
            <a:ext cx="6761100" cy="857400"/>
          </a:xfrm>
          <a:prstGeom prst="rect">
            <a:avLst/>
          </a:prstGeom>
        </p:spPr>
        <p:txBody>
          <a:bodyPr spcFirstLastPara="1" wrap="square" lIns="91425" tIns="91425" rIns="91425" bIns="91425" anchor="b" anchorCtr="0">
            <a:noAutofit/>
          </a:bodyPr>
          <a:lstStyle/>
          <a:p>
            <a:pPr lvl="0"/>
            <a:r>
              <a:rPr lang="fr-FR" dirty="0"/>
              <a:t>Simulation d'un système de réception et de commande à distance</a:t>
            </a:r>
            <a:endParaRPr dirty="0"/>
          </a:p>
        </p:txBody>
      </p:sp>
      <p:sp>
        <p:nvSpPr>
          <p:cNvPr id="3906" name="Google Shape;3906;p21"/>
          <p:cNvSpPr txBox="1">
            <a:spLocks noGrp="1"/>
          </p:cNvSpPr>
          <p:nvPr>
            <p:ph type="body" idx="1"/>
          </p:nvPr>
        </p:nvSpPr>
        <p:spPr>
          <a:xfrm>
            <a:off x="718300" y="1755475"/>
            <a:ext cx="6662012" cy="3094200"/>
          </a:xfrm>
          <a:prstGeom prst="rect">
            <a:avLst/>
          </a:prstGeom>
        </p:spPr>
        <p:txBody>
          <a:bodyPr spcFirstLastPara="1" wrap="square" lIns="91425" tIns="91425" rIns="91425" bIns="91425" anchor="t" anchorCtr="0">
            <a:noAutofit/>
          </a:bodyPr>
          <a:lstStyle/>
          <a:p>
            <a:pPr marL="127000" lvl="0" indent="0" algn="just">
              <a:buNone/>
            </a:pPr>
            <a:r>
              <a:rPr lang="fr-FR" b="1" u="sng" dirty="0"/>
              <a:t>1-Présentation du simulateur</a:t>
            </a:r>
          </a:p>
          <a:p>
            <a:pPr marL="127000" lvl="0" indent="0" algn="just">
              <a:buNone/>
            </a:pPr>
            <a:endParaRPr lang="fr-FR" b="1" u="sng" dirty="0"/>
          </a:p>
          <a:p>
            <a:pPr marL="127000" lvl="0" indent="0" algn="just">
              <a:buNone/>
            </a:pPr>
            <a:r>
              <a:rPr lang="fr-FR" dirty="0"/>
              <a:t>Cisco Packet Tracer </a:t>
            </a:r>
          </a:p>
          <a:p>
            <a:pPr marL="127000" lvl="0" indent="0" algn="just">
              <a:buNone/>
            </a:pPr>
            <a:endParaRPr lang="fr-FR" dirty="0"/>
          </a:p>
          <a:p>
            <a:pPr marL="127000" indent="0" algn="just">
              <a:buNone/>
            </a:pPr>
            <a:r>
              <a:rPr lang="fr-FR" b="1" u="sng" dirty="0"/>
              <a:t>2-Configuration du système de pilotage et de surveillance à distance</a:t>
            </a:r>
          </a:p>
          <a:p>
            <a:pPr marL="127000" indent="0" algn="just">
              <a:buNone/>
            </a:pPr>
            <a:r>
              <a:rPr lang="fr-FR" dirty="0"/>
              <a:t>Dans cette partie nous simulons un système de pilotage domestique qui contrôle les états des objets constituant une maison intelligente et qui transmet les données au Smartphone pour que le propriétaire puisse piloter et surveiller à distance .</a:t>
            </a:r>
            <a:endParaRPr lang="en" b="1"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12</a:t>
            </a:fld>
            <a:endParaRPr dirty="0"/>
          </a:p>
        </p:txBody>
      </p:sp>
    </p:spTree>
    <p:extLst>
      <p:ext uri="{BB962C8B-B14F-4D97-AF65-F5344CB8AC3E}">
        <p14:creationId xmlns:p14="http://schemas.microsoft.com/office/powerpoint/2010/main" val="268191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6" name="Google Shape;3906;p21"/>
          <p:cNvSpPr txBox="1">
            <a:spLocks noGrp="1"/>
          </p:cNvSpPr>
          <p:nvPr>
            <p:ph type="body" idx="1"/>
          </p:nvPr>
        </p:nvSpPr>
        <p:spPr>
          <a:xfrm>
            <a:off x="609600" y="209550"/>
            <a:ext cx="6662012" cy="3094200"/>
          </a:xfrm>
          <a:prstGeom prst="rect">
            <a:avLst/>
          </a:prstGeom>
        </p:spPr>
        <p:txBody>
          <a:bodyPr spcFirstLastPara="1" wrap="square" lIns="91425" tIns="91425" rIns="91425" bIns="91425" anchor="t" anchorCtr="0">
            <a:noAutofit/>
          </a:bodyPr>
          <a:lstStyle/>
          <a:p>
            <a:pPr marL="127000" indent="0" algn="just">
              <a:buNone/>
            </a:pPr>
            <a:r>
              <a:rPr lang="fr-FR" dirty="0"/>
              <a:t>Pour cela nous avons besoin des éléments suivants : Serveur IoT, Ventilateur de plafond (</a:t>
            </a:r>
            <a:r>
              <a:rPr lang="fr-FR" dirty="0" err="1"/>
              <a:t>Ceiling</a:t>
            </a:r>
            <a:r>
              <a:rPr lang="fr-FR" dirty="0"/>
              <a:t> Fan), Porte de garage (Garage Door), Porte (Door), Smartphone et Passerelle Maison (Home Gateway) .</a:t>
            </a:r>
          </a:p>
          <a:p>
            <a:pPr marL="127000" indent="0" algn="just">
              <a:buNone/>
            </a:pPr>
            <a:r>
              <a:rPr lang="fr-FR" b="1" u="sng" dirty="0"/>
              <a:t>a-Configuration de Passerelle Maison</a:t>
            </a:r>
          </a:p>
          <a:p>
            <a:pPr marL="127000" indent="0" algn="just">
              <a:buNone/>
            </a:pPr>
            <a:r>
              <a:rPr lang="fr-FR" dirty="0"/>
              <a:t>‒ Cliquez sur ‘Home Gateway’ puis sur ‘Config’ puis ensuite sur ‘Wireless’ puis modifiez le ‘SSID’ en passerelle.</a:t>
            </a:r>
          </a:p>
          <a:p>
            <a:pPr marL="127000" indent="0" algn="just">
              <a:buNone/>
            </a:pPr>
            <a:r>
              <a:rPr lang="fr-FR" dirty="0"/>
              <a:t> ‒Cliquez sur LAN puis modifiez l’adresse IP en 192.168.1.1.</a:t>
            </a:r>
          </a:p>
          <a:p>
            <a:pPr marL="127000" indent="0" algn="just">
              <a:buNone/>
            </a:pPr>
            <a:r>
              <a:rPr lang="fr-FR" dirty="0"/>
              <a:t> ‒Appuyez sur Internet et vérifiez que le mode est en DHCP.</a:t>
            </a:r>
            <a:endParaRPr lang="fr-FR" b="1" u="sng" dirty="0"/>
          </a:p>
          <a:p>
            <a:pPr marL="127000" indent="0" algn="just">
              <a:buNone/>
            </a:pPr>
            <a:r>
              <a:rPr lang="fr-FR" b="1" u="sng" dirty="0"/>
              <a:t>b-Configuration du récepteur distant : le Smartphone</a:t>
            </a:r>
          </a:p>
          <a:p>
            <a:pPr marL="127000" indent="0" algn="just">
              <a:buNone/>
            </a:pPr>
            <a:r>
              <a:rPr lang="fr-FR" dirty="0"/>
              <a:t>Pour configurer le Smartphone nous avons suivi les étapes suivant : </a:t>
            </a:r>
          </a:p>
          <a:p>
            <a:pPr marL="127000" indent="0" algn="just">
              <a:buNone/>
            </a:pPr>
            <a:r>
              <a:rPr lang="fr-FR" dirty="0"/>
              <a:t>‒ Cliquez sur ‘Home Gateway’ puis sur ‘Config’ puis ensuite sur ‘Wireless’. ‒ Copier le ‘SSID’ et fermer la fenêtre puis cliquez sur ‘Smartphone’ puis ‘Config’. </a:t>
            </a:r>
          </a:p>
          <a:p>
            <a:pPr marL="127000" indent="0" algn="just">
              <a:buNone/>
            </a:pPr>
            <a:r>
              <a:rPr lang="fr-FR" dirty="0"/>
              <a:t>‒ On peut changer le nom de Smartphone, cependant il est nécessaire de choisir le mode d’adressage en DHCP.</a:t>
            </a:r>
          </a:p>
          <a:p>
            <a:pPr marL="127000" indent="0" algn="just">
              <a:buNone/>
            </a:pPr>
            <a:endParaRPr lang="en" b="1"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13</a:t>
            </a:fld>
            <a:endParaRPr dirty="0"/>
          </a:p>
        </p:txBody>
      </p:sp>
    </p:spTree>
    <p:extLst>
      <p:ext uri="{BB962C8B-B14F-4D97-AF65-F5344CB8AC3E}">
        <p14:creationId xmlns:p14="http://schemas.microsoft.com/office/powerpoint/2010/main" val="250814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fr-FR" smtClean="0"/>
              <a:pPr marL="0" lvl="0" indent="0" algn="l" rtl="0">
                <a:spcBef>
                  <a:spcPts val="0"/>
                </a:spcBef>
                <a:spcAft>
                  <a:spcPts val="0"/>
                </a:spcAft>
                <a:buNone/>
              </a:pPr>
              <a:t>14</a:t>
            </a:fld>
            <a:endParaRPr lang="fr-FR" dirty="0"/>
          </a:p>
        </p:txBody>
      </p:sp>
      <p:sp>
        <p:nvSpPr>
          <p:cNvPr id="7" name="Google Shape;3906;p21"/>
          <p:cNvSpPr txBox="1">
            <a:spLocks noGrp="1"/>
          </p:cNvSpPr>
          <p:nvPr>
            <p:ph type="body" idx="1"/>
          </p:nvPr>
        </p:nvSpPr>
        <p:spPr>
          <a:xfrm>
            <a:off x="609600" y="209550"/>
            <a:ext cx="6662012" cy="3094200"/>
          </a:xfrm>
          <a:prstGeom prst="rect">
            <a:avLst/>
          </a:prstGeom>
        </p:spPr>
        <p:txBody>
          <a:bodyPr spcFirstLastPara="1" wrap="square" lIns="91425" tIns="91425" rIns="91425" bIns="91425" anchor="t" anchorCtr="0">
            <a:noAutofit/>
          </a:bodyPr>
          <a:lstStyle/>
          <a:p>
            <a:pPr marL="127000" indent="0" algn="just">
              <a:buNone/>
            </a:pPr>
            <a:r>
              <a:rPr lang="fr-FR" b="1" u="sng" dirty="0"/>
              <a:t>c-Configuration des appareils à domicile</a:t>
            </a:r>
          </a:p>
          <a:p>
            <a:pPr marL="127000" indent="0" algn="just">
              <a:buNone/>
            </a:pPr>
            <a:r>
              <a:rPr lang="fr-FR" dirty="0"/>
              <a:t>‒ Cliquez sur l’appareil puis sur ‘Advanced’ et dans la fenêtre qui apparaît changez le Network Adapter au ‘PT-IOTNM-1W’ .</a:t>
            </a:r>
          </a:p>
          <a:p>
            <a:pPr marL="127000" indent="0" algn="just">
              <a:buNone/>
            </a:pPr>
            <a:r>
              <a:rPr lang="fr-FR" dirty="0"/>
              <a:t>‒ Appuyez sur ‘config’ ensuite sur  ‘Wireless’ puis modifiez le ‘SSID’ en passerelle.</a:t>
            </a:r>
          </a:p>
          <a:p>
            <a:pPr marL="127000" indent="0" algn="just">
              <a:buNone/>
            </a:pPr>
            <a:r>
              <a:rPr lang="fr-FR" b="1" u="sng" dirty="0"/>
              <a:t>d-Configuration du serveur IoT</a:t>
            </a:r>
          </a:p>
          <a:p>
            <a:pPr marL="127000" indent="0" algn="just">
              <a:buNone/>
            </a:pPr>
            <a:r>
              <a:rPr lang="fr-FR" dirty="0"/>
              <a:t>‒Appuyez sur Server IoT puis sur ‘Desktop’ ensuite sur  ‘IP configuration’ puis modifiez l’adresse IP 192.168.1.2.</a:t>
            </a:r>
          </a:p>
          <a:p>
            <a:pPr marL="127000" indent="0" algn="just">
              <a:buNone/>
            </a:pPr>
            <a:r>
              <a:rPr lang="fr-FR" dirty="0"/>
              <a:t>‒ Appuyez sur ‘config’ ensuite sur  ‘IoT’ puis modifiez le service IoT en mode On.</a:t>
            </a:r>
          </a:p>
          <a:p>
            <a:pPr marL="127000" lvl="0" indent="0" algn="just">
              <a:buNone/>
            </a:pPr>
            <a:r>
              <a:rPr lang="fr-FR" b="1" u="sng" dirty="0"/>
              <a:t>3-Simulation </a:t>
            </a:r>
          </a:p>
          <a:p>
            <a:pPr marL="127000" lvl="0" indent="0" algn="just">
              <a:buNone/>
            </a:pPr>
            <a:r>
              <a:rPr lang="fr-FR" dirty="0"/>
              <a:t>Voir le TP .</a:t>
            </a:r>
          </a:p>
        </p:txBody>
      </p:sp>
    </p:spTree>
    <p:extLst>
      <p:ext uri="{BB962C8B-B14F-4D97-AF65-F5344CB8AC3E}">
        <p14:creationId xmlns:p14="http://schemas.microsoft.com/office/powerpoint/2010/main" val="275725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547664" y="2355726"/>
            <a:ext cx="4281000" cy="3692400"/>
          </a:xfrm>
          <a:prstGeom prst="rect">
            <a:avLst/>
          </a:prstGeom>
        </p:spPr>
        <p:txBody>
          <a:bodyPr spcFirstLastPara="1" wrap="square" lIns="91425" tIns="91425" rIns="91425" bIns="91425" anchor="t" anchorCtr="0">
            <a:noAutofit/>
          </a:bodyPr>
          <a:lstStyle/>
          <a:p>
            <a:pPr marL="38100" indent="0">
              <a:buNone/>
            </a:pPr>
            <a:r>
              <a:rPr lang="en" sz="4400" dirty="0">
                <a:solidFill>
                  <a:srgbClr val="80BFB7"/>
                </a:solidFill>
              </a:rPr>
              <a:t>Récapitulation</a:t>
            </a:r>
            <a:endParaRPr lang="fr-FR" sz="4400"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Principe de l’IoT</a:t>
            </a:r>
            <a:endParaRPr dirty="0"/>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algn="just"/>
            <a:r>
              <a:rPr lang="fr-FR" sz="1800" dirty="0">
                <a:solidFill>
                  <a:srgbClr val="003B55"/>
                </a:solidFill>
                <a:latin typeface="Titillium Web Light"/>
                <a:ea typeface="Titillium Web Light"/>
                <a:cs typeface="Titillium Web Light"/>
              </a:rPr>
              <a:t>Collecter des données</a:t>
            </a:r>
          </a:p>
          <a:p>
            <a:pPr marL="0" lvl="0" indent="0" algn="ctr" rtl="0">
              <a:spcBef>
                <a:spcPts val="0"/>
              </a:spcBef>
              <a:spcAft>
                <a:spcPts val="0"/>
              </a:spcAft>
              <a:buNone/>
            </a:pP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127000" lvl="0" indent="0" algn="ctr">
              <a:buFont typeface="Arial"/>
              <a:buNone/>
            </a:pPr>
            <a:r>
              <a:rPr lang="fr-FR" sz="1800" dirty="0">
                <a:solidFill>
                  <a:srgbClr val="003B55"/>
                </a:solidFill>
                <a:latin typeface="Titillium Web Light"/>
                <a:ea typeface="Titillium Web Light"/>
                <a:cs typeface="Titillium Web Light"/>
              </a:rPr>
              <a:t>Intégrer/Analyser/Agir</a:t>
            </a: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solidFill>
                  <a:srgbClr val="003B55"/>
                </a:solidFill>
                <a:latin typeface="Titillium Web Light"/>
                <a:ea typeface="Titillium Web Light"/>
                <a:cs typeface="Titillium Web Light"/>
                <a:sym typeface="Titillium Web Light"/>
              </a:rPr>
              <a:t>Transmettre Data</a:t>
            </a:r>
            <a:endParaRPr sz="1800" dirty="0">
              <a:solidFill>
                <a:srgbClr val="003B55"/>
              </a:solidFill>
              <a:latin typeface="Titillium Web Light"/>
              <a:ea typeface="Titillium Web Light"/>
              <a:cs typeface="Titillium Web Light"/>
              <a:sym typeface="Titillium Web Light"/>
            </a:endParaRPr>
          </a:p>
        </p:txBody>
      </p:sp>
      <p:cxnSp>
        <p:nvCxnSpPr>
          <p:cNvPr id="3980" name="Google Shape;3980;p29"/>
          <p:cNvCxnSpPr>
            <a:stCxn id="3977" idx="3"/>
            <a:endCxn id="3979" idx="1"/>
          </p:cNvCxnSpPr>
          <p:nvPr/>
        </p:nvCxnSpPr>
        <p:spPr>
          <a:xfrm>
            <a:off x="2426500" y="303630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stCxn id="3979" idx="3"/>
            <a:endCxn id="3978" idx="1"/>
          </p:cNvCxnSpPr>
          <p:nvPr/>
        </p:nvCxnSpPr>
        <p:spPr>
          <a:xfrm>
            <a:off x="4669750" y="3036303"/>
            <a:ext cx="68070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16</a:t>
            </a:fld>
            <a:endParaRPr dirty="0"/>
          </a:p>
        </p:txBody>
      </p:sp>
    </p:spTree>
    <p:extLst>
      <p:ext uri="{BB962C8B-B14F-4D97-AF65-F5344CB8AC3E}">
        <p14:creationId xmlns:p14="http://schemas.microsoft.com/office/powerpoint/2010/main" val="215622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547664" y="2355726"/>
            <a:ext cx="4281000" cy="3692400"/>
          </a:xfrm>
          <a:prstGeom prst="rect">
            <a:avLst/>
          </a:prstGeom>
        </p:spPr>
        <p:txBody>
          <a:bodyPr spcFirstLastPara="1" wrap="square" lIns="91425" tIns="91425" rIns="91425" bIns="91425" anchor="t" anchorCtr="0">
            <a:noAutofit/>
          </a:bodyPr>
          <a:lstStyle/>
          <a:p>
            <a:pPr marL="38100" indent="0">
              <a:buNone/>
            </a:pPr>
            <a:r>
              <a:rPr lang="en" sz="4400" dirty="0">
                <a:solidFill>
                  <a:srgbClr val="80BFB7"/>
                </a:solidFill>
              </a:rPr>
              <a:t>Conclusion</a:t>
            </a:r>
            <a:endParaRPr lang="fr-FR" sz="4400"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17</a:t>
            </a:fld>
            <a:endParaRPr dirty="0"/>
          </a:p>
        </p:txBody>
      </p:sp>
    </p:spTree>
    <p:extLst>
      <p:ext uri="{BB962C8B-B14F-4D97-AF65-F5344CB8AC3E}">
        <p14:creationId xmlns:p14="http://schemas.microsoft.com/office/powerpoint/2010/main" val="114593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881743" y="1659550"/>
            <a:ext cx="6190456" cy="182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80BFB7"/>
                </a:solidFill>
              </a:rPr>
              <a:t>MERCI POUR VOTRE ATTENTION</a:t>
            </a:r>
            <a:endParaRPr sz="6000" dirty="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18</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533400" y="1885950"/>
            <a:ext cx="5268900" cy="784800"/>
          </a:xfrm>
        </p:spPr>
        <p:txBody>
          <a:bodyPr/>
          <a:lstStyle/>
          <a:p>
            <a:endParaRPr lang="fr-FR" dirty="0"/>
          </a:p>
        </p:txBody>
      </p:sp>
      <p:sp>
        <p:nvSpPr>
          <p:cNvPr id="6" name="Google Shape;3905;p21"/>
          <p:cNvSpPr txBox="1">
            <a:spLocks/>
          </p:cNvSpPr>
          <p:nvPr/>
        </p:nvSpPr>
        <p:spPr>
          <a:xfrm>
            <a:off x="2133600" y="1807747"/>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fr-FR" sz="3600" dirty="0"/>
              <a:t>INTRODUCTION</a:t>
            </a:r>
          </a:p>
        </p:txBody>
      </p:sp>
    </p:spTree>
    <p:extLst>
      <p:ext uri="{BB962C8B-B14F-4D97-AF65-F5344CB8AC3E}">
        <p14:creationId xmlns:p14="http://schemas.microsoft.com/office/powerpoint/2010/main" val="210072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1"/>
          <p:cNvSpPr txBox="1">
            <a:spLocks/>
          </p:cNvSpPr>
          <p:nvPr/>
        </p:nvSpPr>
        <p:spPr>
          <a:xfrm>
            <a:off x="228600" y="1504950"/>
            <a:ext cx="8229600" cy="324383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rgbClr val="80BFB7"/>
              </a:buClr>
              <a:buSzPts val="2400"/>
              <a:buFont typeface="Titillium Web Light"/>
              <a:buNone/>
              <a:defRPr sz="2400" b="0" i="0" u="none" strike="noStrike" cap="none">
                <a:solidFill>
                  <a:srgbClr val="80BFB7"/>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80BFB7"/>
              </a:buClr>
              <a:buSzPts val="3000"/>
              <a:buFont typeface="Titillium Web Light"/>
              <a:buNone/>
              <a:defRPr sz="3000" b="0" i="0" u="none" strike="noStrike" cap="none">
                <a:solidFill>
                  <a:srgbClr val="80BFB7"/>
                </a:solidFill>
                <a:latin typeface="Titillium Web Light"/>
                <a:ea typeface="Titillium Web Light"/>
                <a:cs typeface="Titillium Web Light"/>
                <a:sym typeface="Titillium Web Light"/>
              </a:defRPr>
            </a:lvl9pPr>
          </a:lstStyle>
          <a:p>
            <a:pPr marL="624078" indent="-514350">
              <a:buFont typeface="+mj-lt"/>
              <a:buAutoNum type="romanUcPeriod"/>
            </a:pPr>
            <a:r>
              <a:rPr lang="fr-FR" dirty="0">
                <a:latin typeface="Candara" panose="020E0502030303020204" pitchFamily="34" charset="0"/>
              </a:rPr>
              <a:t>Définition de l’IoT</a:t>
            </a:r>
          </a:p>
          <a:p>
            <a:pPr marL="566928" indent="-457200">
              <a:buFont typeface="+mj-lt"/>
              <a:buAutoNum type="romanUcPeriod"/>
            </a:pPr>
            <a:r>
              <a:rPr lang="fr-FR" dirty="0">
                <a:latin typeface="Candara" panose="020E0502030303020204" pitchFamily="34" charset="0"/>
              </a:rPr>
              <a:t>Domaines d ’application de l’IoT</a:t>
            </a:r>
          </a:p>
          <a:p>
            <a:pPr marL="566928" indent="-457200">
              <a:buFont typeface="+mj-lt"/>
              <a:buAutoNum type="romanUcPeriod"/>
            </a:pPr>
            <a:r>
              <a:rPr lang="fr-FR" dirty="0">
                <a:latin typeface="Candara" panose="020E0502030303020204" pitchFamily="34" charset="0"/>
              </a:rPr>
              <a:t>Actualités de diffusion de l’Internet des objets</a:t>
            </a:r>
          </a:p>
          <a:p>
            <a:pPr marL="566928" indent="-457200">
              <a:buFont typeface="+mj-lt"/>
              <a:buAutoNum type="romanUcPeriod"/>
            </a:pPr>
            <a:r>
              <a:rPr lang="fr-FR" dirty="0">
                <a:latin typeface="Candara" panose="020E0502030303020204" pitchFamily="34" charset="0"/>
              </a:rPr>
              <a:t>Simulation</a:t>
            </a:r>
          </a:p>
        </p:txBody>
      </p:sp>
      <p:sp>
        <p:nvSpPr>
          <p:cNvPr id="6" name="Google Shape;3905;p21"/>
          <p:cNvSpPr txBox="1">
            <a:spLocks/>
          </p:cNvSpPr>
          <p:nvPr/>
        </p:nvSpPr>
        <p:spPr>
          <a:xfrm>
            <a:off x="718300" y="534729"/>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fr-FR" sz="3600" dirty="0"/>
              <a:t>PLAN</a:t>
            </a:r>
          </a:p>
        </p:txBody>
      </p:sp>
    </p:spTree>
    <p:extLst>
      <p:ext uri="{BB962C8B-B14F-4D97-AF65-F5344CB8AC3E}">
        <p14:creationId xmlns:p14="http://schemas.microsoft.com/office/powerpoint/2010/main" val="111174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a:t>
            </a:r>
            <a:endParaRPr dirty="0"/>
          </a:p>
          <a:p>
            <a:pPr marL="0" lvl="0" indent="0" algn="l" rtl="0">
              <a:spcBef>
                <a:spcPts val="0"/>
              </a:spcBef>
              <a:spcAft>
                <a:spcPts val="0"/>
              </a:spcAft>
              <a:buNone/>
            </a:pPr>
            <a:r>
              <a:rPr lang="en" dirty="0"/>
              <a:t>Définition de l’IoT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718300" y="739375"/>
            <a:ext cx="7054100" cy="857400"/>
          </a:xfrm>
          <a:prstGeom prst="rect">
            <a:avLst/>
          </a:prstGeom>
        </p:spPr>
        <p:txBody>
          <a:bodyPr spcFirstLastPara="1" wrap="square" lIns="91425" tIns="91425" rIns="91425" bIns="91425" anchor="b" anchorCtr="0">
            <a:noAutofit/>
          </a:bodyPr>
          <a:lstStyle/>
          <a:p>
            <a:pPr lvl="0"/>
            <a:r>
              <a:rPr lang="en-US" dirty="0" err="1"/>
              <a:t>IoT</a:t>
            </a:r>
            <a:r>
              <a:rPr lang="en-US" dirty="0"/>
              <a:t> : Internet of Things</a:t>
            </a:r>
            <a:r>
              <a:rPr lang="en-US" sz="2400" dirty="0"/>
              <a:t>(</a:t>
            </a:r>
            <a:r>
              <a:rPr lang="fr-FR" sz="2400" dirty="0"/>
              <a:t>représentant également l’expansion du Web 3.0 et de l’industrie 4.0).</a:t>
            </a:r>
            <a:endParaRPr sz="2400" dirty="0"/>
          </a:p>
        </p:txBody>
      </p:sp>
      <p:sp>
        <p:nvSpPr>
          <p:cNvPr id="3906" name="Google Shape;3906;p21"/>
          <p:cNvSpPr txBox="1">
            <a:spLocks noGrp="1"/>
          </p:cNvSpPr>
          <p:nvPr>
            <p:ph type="body" idx="1"/>
          </p:nvPr>
        </p:nvSpPr>
        <p:spPr>
          <a:xfrm>
            <a:off x="718300" y="1755475"/>
            <a:ext cx="6662012" cy="3094200"/>
          </a:xfrm>
          <a:prstGeom prst="rect">
            <a:avLst/>
          </a:prstGeom>
        </p:spPr>
        <p:txBody>
          <a:bodyPr spcFirstLastPara="1" wrap="square" lIns="91425" tIns="91425" rIns="91425" bIns="91425" anchor="t" anchorCtr="0">
            <a:noAutofit/>
          </a:bodyPr>
          <a:lstStyle/>
          <a:p>
            <a:pPr marL="127000" lvl="0" indent="0" algn="just">
              <a:buNone/>
            </a:pPr>
            <a:r>
              <a:rPr lang="fr-FR" dirty="0"/>
              <a:t>    </a:t>
            </a:r>
          </a:p>
          <a:p>
            <a:pPr marL="127000" lvl="0" indent="0" algn="just">
              <a:buNone/>
            </a:pPr>
            <a:r>
              <a:rPr lang="fr-FR" dirty="0"/>
              <a:t>   L'</a:t>
            </a:r>
            <a:r>
              <a:rPr lang="fr-FR" dirty="0" err="1"/>
              <a:t>IoT</a:t>
            </a:r>
            <a:r>
              <a:rPr lang="fr-FR" dirty="0"/>
              <a:t> est issu de la convergence des technologies sans fil, des systèmes micro-électromécaniques (MEMS) et d'Internet.</a:t>
            </a:r>
          </a:p>
          <a:p>
            <a:pPr marL="127000" lvl="0" indent="0" algn="just">
              <a:buNone/>
            </a:pPr>
            <a:endParaRPr lang="en-US" b="1" dirty="0"/>
          </a:p>
          <a:p>
            <a:pPr marL="127000" lvl="0" indent="0" algn="just">
              <a:buNone/>
            </a:pPr>
            <a:endParaRPr lang="en" b="1"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5</a:t>
            </a:fld>
            <a:endParaRPr dirty="0"/>
          </a:p>
        </p:txBody>
      </p:sp>
    </p:spTree>
    <p:extLst>
      <p:ext uri="{BB962C8B-B14F-4D97-AF65-F5344CB8AC3E}">
        <p14:creationId xmlns:p14="http://schemas.microsoft.com/office/powerpoint/2010/main" val="1757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6" name="Google Shape;3906;p21"/>
          <p:cNvSpPr txBox="1">
            <a:spLocks noGrp="1"/>
          </p:cNvSpPr>
          <p:nvPr>
            <p:ph type="body" idx="1"/>
          </p:nvPr>
        </p:nvSpPr>
        <p:spPr>
          <a:xfrm>
            <a:off x="683568" y="699542"/>
            <a:ext cx="7200800" cy="1440160"/>
          </a:xfrm>
          <a:prstGeom prst="rect">
            <a:avLst/>
          </a:prstGeom>
        </p:spPr>
        <p:txBody>
          <a:bodyPr spcFirstLastPara="1" wrap="square" lIns="91425" tIns="91425" rIns="91425" bIns="91425" anchor="t" anchorCtr="0">
            <a:noAutofit/>
          </a:bodyPr>
          <a:lstStyle/>
          <a:p>
            <a:pPr marL="0" lvl="0" indent="0" algn="just">
              <a:buNone/>
            </a:pPr>
            <a:r>
              <a:rPr lang="fr-FR" b="1" dirty="0"/>
              <a:t> </a:t>
            </a:r>
            <a:r>
              <a:rPr lang="fr-FR" dirty="0"/>
              <a:t>Pour le moment, l'Internet des objets est étroitement associé à la communication machine-à-machine (M2M, Machine-to-Machine) dans les domaines de la fabrication et de l'énergie (électricité, pétrole et gaz).</a:t>
            </a:r>
            <a:r>
              <a:rPr lang="fr-FR" b="1" dirty="0"/>
              <a:t> </a:t>
            </a:r>
          </a:p>
          <a:p>
            <a:pPr marL="0" lvl="0" indent="0" algn="just">
              <a:buNone/>
            </a:pPr>
            <a:endParaRPr lang="fr-FR" dirty="0"/>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6</a:t>
            </a:fld>
            <a:endParaRPr dirty="0"/>
          </a:p>
        </p:txBody>
      </p:sp>
      <p:sp>
        <p:nvSpPr>
          <p:cNvPr id="14" name="Google Shape;3907;p21"/>
          <p:cNvSpPr txBox="1">
            <a:spLocks noGrp="1"/>
          </p:cNvSpPr>
          <p:nvPr>
            <p:ph type="body" idx="2"/>
          </p:nvPr>
        </p:nvSpPr>
        <p:spPr>
          <a:xfrm>
            <a:off x="755576" y="2067694"/>
            <a:ext cx="6408712" cy="1818594"/>
          </a:xfrm>
          <a:prstGeom prst="rect">
            <a:avLst/>
          </a:prstGeom>
        </p:spPr>
        <p:txBody>
          <a:bodyPr spcFirstLastPara="1" wrap="square" lIns="91425" tIns="91425" rIns="91425" bIns="91425" anchor="t" anchorCtr="0">
            <a:noAutofit/>
          </a:bodyPr>
          <a:lstStyle/>
          <a:p>
            <a:pPr marL="0" indent="0" algn="just">
              <a:buNone/>
            </a:pPr>
            <a:endParaRPr lang="en-US" b="1" dirty="0">
              <a:sym typeface="Wingdings" panose="05000000000000000000" pitchFamily="2" charset="2"/>
            </a:endParaRPr>
          </a:p>
          <a:p>
            <a:pPr marL="0" indent="0" algn="just">
              <a:buNone/>
            </a:pPr>
            <a:endParaRPr lang="en-US" b="1" dirty="0">
              <a:sym typeface="Wingdings" panose="05000000000000000000" pitchFamily="2" charset="2"/>
            </a:endParaRPr>
          </a:p>
          <a:p>
            <a:pPr marL="0" indent="0" algn="just">
              <a:buNone/>
            </a:pPr>
            <a:r>
              <a:rPr lang="en-US" b="1" dirty="0">
                <a:sym typeface="Wingdings" panose="05000000000000000000" pitchFamily="2" charset="2"/>
              </a:rPr>
              <a:t>   </a:t>
            </a:r>
            <a:r>
              <a:rPr lang="en-US" b="1" dirty="0"/>
              <a:t> </a:t>
            </a:r>
            <a:r>
              <a:rPr lang="fr-FR" sz="1400" dirty="0"/>
              <a:t>Les produits qui intègrent des capacités de communication M2M sont souvent désignés par le terme </a:t>
            </a:r>
            <a:r>
              <a:rPr lang="fr-FR" sz="1400" i="1" dirty="0"/>
              <a:t>intelligent</a:t>
            </a:r>
            <a:r>
              <a:rPr lang="fr-FR" sz="1400" dirty="0"/>
              <a:t> ou </a:t>
            </a:r>
            <a:r>
              <a:rPr lang="fr-FR" sz="1400" i="1" dirty="0"/>
              <a:t>smart.</a:t>
            </a:r>
            <a:endParaRPr lang="fr-FR" sz="1400" dirty="0"/>
          </a:p>
        </p:txBody>
      </p:sp>
    </p:spTree>
    <p:extLst>
      <p:ext uri="{BB962C8B-B14F-4D97-AF65-F5344CB8AC3E}">
        <p14:creationId xmlns:p14="http://schemas.microsoft.com/office/powerpoint/2010/main" val="397253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II.</a:t>
            </a:r>
            <a:endParaRPr dirty="0"/>
          </a:p>
          <a:p>
            <a:pPr marL="0" lvl="0" indent="0" algn="l" rtl="0">
              <a:spcBef>
                <a:spcPts val="0"/>
              </a:spcBef>
              <a:spcAft>
                <a:spcPts val="0"/>
              </a:spcAft>
              <a:buNone/>
            </a:pPr>
            <a:r>
              <a:rPr lang="en" dirty="0"/>
              <a:t>Domaines d’application de l’IoT</a:t>
            </a:r>
            <a:endParaRPr dirty="0"/>
          </a:p>
        </p:txBody>
      </p:sp>
    </p:spTree>
    <p:extLst>
      <p:ext uri="{BB962C8B-B14F-4D97-AF65-F5344CB8AC3E}">
        <p14:creationId xmlns:p14="http://schemas.microsoft.com/office/powerpoint/2010/main" val="406094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81000" y="742950"/>
            <a:ext cx="6324600" cy="5257800"/>
          </a:xfrm>
        </p:spPr>
        <p:txBody>
          <a:bodyPr/>
          <a:lstStyle/>
          <a:p>
            <a:r>
              <a:rPr lang="fr-FR" sz="2000" dirty="0"/>
              <a:t>En logistique : </a:t>
            </a:r>
          </a:p>
          <a:p>
            <a:r>
              <a:rPr lang="fr-FR" sz="2000" dirty="0">
                <a:solidFill>
                  <a:schemeClr val="tx1"/>
                </a:solidFill>
              </a:rPr>
              <a:t>Entrepôts entiers entièrement automatisés </a:t>
            </a:r>
          </a:p>
          <a:p>
            <a:endParaRPr lang="fr-FR" sz="2000" dirty="0">
              <a:solidFill>
                <a:schemeClr val="tx1"/>
              </a:solidFill>
            </a:endParaRPr>
          </a:p>
          <a:p>
            <a:r>
              <a:rPr lang="fr-FR" sz="2000" dirty="0"/>
              <a:t>En pharmaceutique : </a:t>
            </a:r>
          </a:p>
          <a:p>
            <a:r>
              <a:rPr lang="fr-FR" sz="2000" dirty="0">
                <a:solidFill>
                  <a:schemeClr val="tx1"/>
                </a:solidFill>
              </a:rPr>
              <a:t>Automatisation de la préparation des ordonnances.</a:t>
            </a:r>
          </a:p>
          <a:p>
            <a:endParaRPr lang="fr-FR" sz="2000" dirty="0">
              <a:solidFill>
                <a:schemeClr val="tx1"/>
              </a:solidFill>
            </a:endParaRPr>
          </a:p>
          <a:p>
            <a:r>
              <a:rPr lang="fr-FR" sz="2000" dirty="0"/>
              <a:t>Dans le domaine de la santé ("</a:t>
            </a:r>
            <a:r>
              <a:rPr lang="fr-FR" sz="2000" dirty="0" err="1"/>
              <a:t>quantified</a:t>
            </a:r>
            <a:r>
              <a:rPr lang="fr-FR" sz="2000" dirty="0"/>
              <a:t> self") :</a:t>
            </a:r>
            <a:endParaRPr lang="fr-FR" sz="2000" dirty="0">
              <a:solidFill>
                <a:schemeClr val="tx1"/>
              </a:solidFill>
            </a:endParaRPr>
          </a:p>
          <a:p>
            <a:r>
              <a:rPr lang="fr-FR" sz="2000" dirty="0">
                <a:solidFill>
                  <a:schemeClr val="tx1"/>
                </a:solidFill>
              </a:rPr>
              <a:t>Mieux se connaître.</a:t>
            </a:r>
          </a:p>
          <a:p>
            <a:endParaRPr lang="fr-FR" sz="2000" dirty="0">
              <a:solidFill>
                <a:schemeClr val="tx1"/>
              </a:solidFill>
            </a:endParaRPr>
          </a:p>
          <a:p>
            <a:r>
              <a:rPr lang="fr-FR" sz="2000" dirty="0"/>
              <a:t>Dans le domaine de la mode ("</a:t>
            </a:r>
            <a:r>
              <a:rPr lang="fr-FR" sz="2000" dirty="0" err="1"/>
              <a:t>wearable</a:t>
            </a:r>
            <a:r>
              <a:rPr lang="fr-FR" sz="2000" dirty="0"/>
              <a:t> technologies") :</a:t>
            </a:r>
          </a:p>
          <a:p>
            <a:r>
              <a:rPr lang="fr-FR" sz="2000" dirty="0">
                <a:solidFill>
                  <a:schemeClr val="tx1"/>
                </a:solidFill>
              </a:rPr>
              <a:t>Charger son portable en marchant. </a:t>
            </a:r>
          </a:p>
          <a:p>
            <a:endParaRPr lang="fr-FR" sz="2000" dirty="0">
              <a:solidFill>
                <a:schemeClr val="tx1"/>
              </a:solidFill>
            </a:endParaRPr>
          </a:p>
        </p:txBody>
      </p:sp>
    </p:spTree>
    <p:extLst>
      <p:ext uri="{BB962C8B-B14F-4D97-AF65-F5344CB8AC3E}">
        <p14:creationId xmlns:p14="http://schemas.microsoft.com/office/powerpoint/2010/main" val="391048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III.</a:t>
            </a:r>
            <a:endParaRPr dirty="0"/>
          </a:p>
          <a:p>
            <a:pPr marL="0" lvl="0" indent="0" algn="l" rtl="0">
              <a:spcBef>
                <a:spcPts val="0"/>
              </a:spcBef>
              <a:spcAft>
                <a:spcPts val="0"/>
              </a:spcAft>
              <a:buNone/>
            </a:pPr>
            <a:r>
              <a:rPr lang="en" dirty="0"/>
              <a:t>Actualités de diffusion de l’Internet des objets</a:t>
            </a:r>
            <a:endParaRPr dirty="0"/>
          </a:p>
        </p:txBody>
      </p:sp>
    </p:spTree>
    <p:extLst>
      <p:ext uri="{BB962C8B-B14F-4D97-AF65-F5344CB8AC3E}">
        <p14:creationId xmlns:p14="http://schemas.microsoft.com/office/powerpoint/2010/main" val="3782349620"/>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4667</TotalTime>
  <Words>578</Words>
  <Application>Microsoft Office PowerPoint</Application>
  <PresentationFormat>Affichage à l'écran (16:9)</PresentationFormat>
  <Paragraphs>87</Paragraphs>
  <Slides>18</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Dosis</vt:lpstr>
      <vt:lpstr>Dosis Light</vt:lpstr>
      <vt:lpstr>Titillium Web Light</vt:lpstr>
      <vt:lpstr>Arial</vt:lpstr>
      <vt:lpstr>Candara</vt:lpstr>
      <vt:lpstr>Mowbray template</vt:lpstr>
      <vt:lpstr>IOT : INTERNET OF THINGS</vt:lpstr>
      <vt:lpstr>Présentation PowerPoint</vt:lpstr>
      <vt:lpstr>Présentation PowerPoint</vt:lpstr>
      <vt:lpstr>I. Définition de l’IoT</vt:lpstr>
      <vt:lpstr>IoT : Internet of Things(représentant également l’expansion du Web 3.0 et de l’industrie 4.0).</vt:lpstr>
      <vt:lpstr>Présentation PowerPoint</vt:lpstr>
      <vt:lpstr>II. Domaines d’application de l’IoT</vt:lpstr>
      <vt:lpstr>Présentation PowerPoint</vt:lpstr>
      <vt:lpstr>III. Actualités de diffusion de l’Internet des objets</vt:lpstr>
      <vt:lpstr>Présentation PowerPoint</vt:lpstr>
      <vt:lpstr>IV. Simulation</vt:lpstr>
      <vt:lpstr>Simulation d'un système de réception et de commande à distance</vt:lpstr>
      <vt:lpstr>Présentation PowerPoint</vt:lpstr>
      <vt:lpstr>Présentation PowerPoint</vt:lpstr>
      <vt:lpstr>Présentation PowerPoint</vt:lpstr>
      <vt:lpstr>Principe de l’IoT</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ROLE ECONOMIQUE DE L’ETAT</dc:title>
  <dc:creator>Ayman Gharbi</dc:creator>
  <cp:lastModifiedBy>PC</cp:lastModifiedBy>
  <cp:revision>62</cp:revision>
  <dcterms:modified xsi:type="dcterms:W3CDTF">2019-10-04T16:11:52Z</dcterms:modified>
</cp:coreProperties>
</file>