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1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7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55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8337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64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51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26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69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8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4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2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4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9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08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95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5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AE676D-22FE-4EC8-A091-2CC1777915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3404" b="15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49EC24-5854-4A74-8902-78EAA68E8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123950"/>
            <a:ext cx="9440034" cy="2905125"/>
          </a:xfrm>
        </p:spPr>
        <p:txBody>
          <a:bodyPr>
            <a:normAutofit/>
          </a:bodyPr>
          <a:lstStyle/>
          <a:p>
            <a:r>
              <a:rPr lang="en-US" dirty="0"/>
              <a:t>Abstractions for Creating, Synchronizing and Coordinating Threads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973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7EA84-F10F-4CD4-9667-00E6D5E3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What is </a:t>
            </a:r>
            <a:r>
              <a:rPr lang="en-US" sz="4200" dirty="0">
                <a:solidFill>
                  <a:srgbClr val="C00000"/>
                </a:solidFill>
              </a:rPr>
              <a:t>concurrency</a:t>
            </a:r>
            <a:r>
              <a:rPr lang="en-US" sz="4200" dirty="0"/>
              <a:t>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Java Concurrency and Multithreading Tutorial">
            <a:extLst>
              <a:ext uri="{FF2B5EF4-FFF2-40B4-BE49-F238E27FC236}">
                <a16:creationId xmlns:a16="http://schemas.microsoft.com/office/drawing/2014/main" id="{FD85E0C5-FC30-434C-98D6-4D1BE998A1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4315" y="1515201"/>
            <a:ext cx="6197668" cy="382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01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93765-8610-47C8-84F8-D7999221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305" y="965196"/>
            <a:ext cx="3131671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Languages</a:t>
            </a:r>
            <a:r>
              <a:rPr lang="en-US" dirty="0"/>
              <a:t> used for programming concurrency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CE54D8-AC86-40A2-8B7E-AF6790BD3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06457"/>
              </p:ext>
            </p:extLst>
          </p:nvPr>
        </p:nvGraphicFramePr>
        <p:xfrm>
          <a:off x="1380489" y="2072658"/>
          <a:ext cx="5562033" cy="25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184">
                  <a:extLst>
                    <a:ext uri="{9D8B030D-6E8A-4147-A177-3AD203B41FA5}">
                      <a16:colId xmlns:a16="http://schemas.microsoft.com/office/drawing/2014/main" val="2697704200"/>
                    </a:ext>
                  </a:extLst>
                </a:gridCol>
                <a:gridCol w="2608849">
                  <a:extLst>
                    <a:ext uri="{9D8B030D-6E8A-4147-A177-3AD203B41FA5}">
                      <a16:colId xmlns:a16="http://schemas.microsoft.com/office/drawing/2014/main" val="3800897615"/>
                    </a:ext>
                  </a:extLst>
                </a:gridCol>
              </a:tblGrid>
              <a:tr h="641680">
                <a:tc>
                  <a:txBody>
                    <a:bodyPr/>
                    <a:lstStyle/>
                    <a:p>
                      <a:r>
                        <a:rPr lang="en-US" sz="2900"/>
                        <a:t>Language Kind</a:t>
                      </a:r>
                      <a:endParaRPr lang="ru-RU" sz="2900"/>
                    </a:p>
                  </a:txBody>
                  <a:tcPr marL="145836" marR="145836" marT="72918" marB="72918"/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Language</a:t>
                      </a:r>
                      <a:endParaRPr lang="ru-RU" sz="2900" dirty="0"/>
                    </a:p>
                  </a:txBody>
                  <a:tcPr marL="145836" marR="145836" marT="72918" marB="72918"/>
                </a:tc>
                <a:extLst>
                  <a:ext uri="{0D108BD9-81ED-4DB2-BD59-A6C34878D82A}">
                    <a16:rowId xmlns:a16="http://schemas.microsoft.com/office/drawing/2014/main" val="290945328"/>
                  </a:ext>
                </a:extLst>
              </a:tr>
              <a:tr h="641680">
                <a:tc>
                  <a:txBody>
                    <a:bodyPr/>
                    <a:lstStyle/>
                    <a:p>
                      <a:r>
                        <a:rPr lang="en-US" sz="2900"/>
                        <a:t>Visual</a:t>
                      </a:r>
                      <a:endParaRPr lang="ru-RU" sz="2900"/>
                    </a:p>
                  </a:txBody>
                  <a:tcPr marL="145836" marR="145836" marT="72918" marB="72918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Scratch</a:t>
                      </a:r>
                      <a:endParaRPr lang="ru-RU" sz="2900"/>
                    </a:p>
                  </a:txBody>
                  <a:tcPr marL="145836" marR="145836" marT="72918" marB="72918"/>
                </a:tc>
                <a:extLst>
                  <a:ext uri="{0D108BD9-81ED-4DB2-BD59-A6C34878D82A}">
                    <a16:rowId xmlns:a16="http://schemas.microsoft.com/office/drawing/2014/main" val="3330330526"/>
                  </a:ext>
                </a:extLst>
              </a:tr>
              <a:tr h="641680">
                <a:tc>
                  <a:txBody>
                    <a:bodyPr/>
                    <a:lstStyle/>
                    <a:p>
                      <a:r>
                        <a:rPr lang="en-US" sz="2900"/>
                        <a:t>Procedural</a:t>
                      </a:r>
                      <a:endParaRPr lang="ru-RU" sz="2900"/>
                    </a:p>
                  </a:txBody>
                  <a:tcPr marL="145836" marR="145836" marT="72918" marB="72918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C</a:t>
                      </a:r>
                      <a:endParaRPr lang="ru-RU" sz="2900"/>
                    </a:p>
                  </a:txBody>
                  <a:tcPr marL="145836" marR="145836" marT="72918" marB="72918"/>
                </a:tc>
                <a:extLst>
                  <a:ext uri="{0D108BD9-81ED-4DB2-BD59-A6C34878D82A}">
                    <a16:rowId xmlns:a16="http://schemas.microsoft.com/office/drawing/2014/main" val="2166228526"/>
                  </a:ext>
                </a:extLst>
              </a:tr>
              <a:tr h="641680">
                <a:tc>
                  <a:txBody>
                    <a:bodyPr/>
                    <a:lstStyle/>
                    <a:p>
                      <a:r>
                        <a:rPr lang="en-US" sz="2900"/>
                        <a:t>Object-based</a:t>
                      </a:r>
                      <a:endParaRPr lang="ru-RU" sz="2900"/>
                    </a:p>
                  </a:txBody>
                  <a:tcPr marL="145836" marR="145836" marT="72918" marB="72918"/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Python, Java</a:t>
                      </a:r>
                      <a:endParaRPr lang="ru-RU" sz="2900" dirty="0"/>
                    </a:p>
                  </a:txBody>
                  <a:tcPr marL="145836" marR="145836" marT="72918" marB="72918"/>
                </a:tc>
                <a:extLst>
                  <a:ext uri="{0D108BD9-81ED-4DB2-BD59-A6C34878D82A}">
                    <a16:rowId xmlns:a16="http://schemas.microsoft.com/office/drawing/2014/main" val="3278379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06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75B3-F65D-47C1-91DF-BC021AE7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C4B1-1730-43A3-B670-6AD0F5144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with object-based programming</a:t>
            </a:r>
          </a:p>
          <a:p>
            <a:r>
              <a:rPr lang="en-US" dirty="0"/>
              <a:t>Coverage of concepts provided by JAVA language</a:t>
            </a:r>
          </a:p>
          <a:p>
            <a:r>
              <a:rPr lang="en-US" dirty="0"/>
              <a:t>Focus on performance and programmability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679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F618-4459-4B8A-84B4-BA415E5A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AUTONOMOUS INTERACTING OBJECTS IN MOTION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958D-C33D-4755-8120-3F8A55A6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abstraction-independent explanation</a:t>
            </a:r>
            <a:endParaRPr lang="ru-RU" dirty="0"/>
          </a:p>
          <a:p>
            <a:r>
              <a:rPr lang="en-US" dirty="0"/>
              <a:t>Layered explanations</a:t>
            </a:r>
            <a:endParaRPr lang="ru-RU" dirty="0"/>
          </a:p>
          <a:p>
            <a:r>
              <a:rPr lang="en-US" dirty="0"/>
              <a:t>Layered worked-examples</a:t>
            </a:r>
            <a:endParaRPr lang="ru-RU" dirty="0"/>
          </a:p>
          <a:p>
            <a:r>
              <a:rPr lang="en-US" dirty="0"/>
              <a:t>Layered student exercises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6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0DB5-8D79-4039-8444-4689CDEA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concurrency and object-programming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18D7-622A-4EAC-AD25-9AB90667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Real-life Analogies</a:t>
            </a:r>
          </a:p>
          <a:p>
            <a:r>
              <a:rPr lang="en-US" dirty="0"/>
              <a:t>Prerequisite Free</a:t>
            </a:r>
          </a:p>
          <a:p>
            <a:r>
              <a:rPr lang="en-US" dirty="0"/>
              <a:t>Demonstrating benefits of Object-based Programming</a:t>
            </a:r>
          </a:p>
          <a:p>
            <a:r>
              <a:rPr lang="en-US" dirty="0"/>
              <a:t>Programmability and Performance</a:t>
            </a:r>
          </a:p>
          <a:p>
            <a:r>
              <a:rPr lang="en-US" dirty="0"/>
              <a:t>Synchronization Illustration</a:t>
            </a:r>
          </a:p>
          <a:p>
            <a:r>
              <a:rPr lang="en-US" dirty="0"/>
              <a:t>Coordination Illustration</a:t>
            </a:r>
          </a:p>
          <a:p>
            <a:r>
              <a:rPr lang="en-US" dirty="0"/>
              <a:t>Concurrency Visualization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166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023C8-8B6C-4523-90EB-C8211918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35229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Analogies</a:t>
            </a:r>
          </a:p>
        </p:txBody>
      </p:sp>
      <p:pic>
        <p:nvPicPr>
          <p:cNvPr id="24" name="Picture 20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F1FA68-86CE-4C9E-9A0D-689214C7A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4226" r="-1" b="-1"/>
          <a:stretch/>
        </p:blipFill>
        <p:spPr>
          <a:xfrm>
            <a:off x="1169349" y="695008"/>
            <a:ext cx="9845346" cy="35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027D6-9358-404B-89DD-01288FCF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Examples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8B2F9C-9F5B-4A86-91B2-D5FE4B517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3467" y="756097"/>
            <a:ext cx="5130799" cy="307847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50CB42-2459-4324-95ED-6936C456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2293664-3A7A-43FA-BCDF-66564E349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733" y="1185801"/>
            <a:ext cx="5130800" cy="221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1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88D2FF5B-DD64-4389-8A61-76F48BB08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58" y="643467"/>
            <a:ext cx="10977231" cy="5571065"/>
          </a:xfrm>
          <a:prstGeom prst="rect">
            <a:avLst/>
          </a:prstGeom>
        </p:spPr>
      </p:pic>
      <p:pic>
        <p:nvPicPr>
          <p:cNvPr id="2050" name="Picture 2" descr="How to Write a Summary - IGCSE Centre">
            <a:extLst>
              <a:ext uri="{FF2B5EF4-FFF2-40B4-BE49-F238E27FC236}">
                <a16:creationId xmlns:a16="http://schemas.microsoft.com/office/drawing/2014/main" id="{3DB0848A-162E-49E7-8C6D-E27EDDE47E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4" r="1" b="23346"/>
          <a:stretch/>
        </p:blipFill>
        <p:spPr bwMode="auto">
          <a:xfrm>
            <a:off x="772925" y="804334"/>
            <a:ext cx="10655497" cy="524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079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311C23"/>
      </a:dk2>
      <a:lt2>
        <a:srgbClr val="F0F3F3"/>
      </a:lt2>
      <a:accent1>
        <a:srgbClr val="E72941"/>
      </a:accent1>
      <a:accent2>
        <a:srgbClr val="D5177E"/>
      </a:accent2>
      <a:accent3>
        <a:srgbClr val="E729DF"/>
      </a:accent3>
      <a:accent4>
        <a:srgbClr val="8E17D5"/>
      </a:accent4>
      <a:accent5>
        <a:srgbClr val="5129E7"/>
      </a:accent5>
      <a:accent6>
        <a:srgbClr val="1B42D6"/>
      </a:accent6>
      <a:hlink>
        <a:srgbClr val="6F3FB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84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Georgia Pro Cond Light</vt:lpstr>
      <vt:lpstr>Speak Pro</vt:lpstr>
      <vt:lpstr>Wingdings 2</vt:lpstr>
      <vt:lpstr>SlateVTI</vt:lpstr>
      <vt:lpstr>Abstractions for Creating, Synchronizing and Coordinating Threads</vt:lpstr>
      <vt:lpstr>What is concurrency?</vt:lpstr>
      <vt:lpstr>Languages used for programming concurrency</vt:lpstr>
      <vt:lpstr>Requirements</vt:lpstr>
      <vt:lpstr>AUTONOMOUS INTERACTING OBJECTS IN MOTION</vt:lpstr>
      <vt:lpstr>Introducing concurrency and object-programming</vt:lpstr>
      <vt:lpstr>Analogies</vt:lpstr>
      <vt:lpstr>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Abstractions for Creating, Synchronizing and Coordinating Threads</dc:title>
  <dc:creator>Ayan</dc:creator>
  <cp:lastModifiedBy>Ayan</cp:lastModifiedBy>
  <cp:revision>2</cp:revision>
  <dcterms:created xsi:type="dcterms:W3CDTF">2020-12-24T07:55:20Z</dcterms:created>
  <dcterms:modified xsi:type="dcterms:W3CDTF">2020-12-24T08:58:21Z</dcterms:modified>
</cp:coreProperties>
</file>