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519" r:id="rId3"/>
    <p:sldId id="518" r:id="rId4"/>
    <p:sldId id="522" r:id="rId5"/>
    <p:sldId id="517" r:id="rId6"/>
    <p:sldId id="520" r:id="rId7"/>
    <p:sldId id="523" r:id="rId8"/>
    <p:sldId id="529" r:id="rId9"/>
    <p:sldId id="553" r:id="rId10"/>
    <p:sldId id="540" r:id="rId11"/>
    <p:sldId id="541" r:id="rId12"/>
    <p:sldId id="543" r:id="rId13"/>
    <p:sldId id="544" r:id="rId14"/>
    <p:sldId id="546" r:id="rId15"/>
    <p:sldId id="54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A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6247" autoAdjust="0"/>
  </p:normalViewPr>
  <p:slideViewPr>
    <p:cSldViewPr snapToGrid="0">
      <p:cViewPr varScale="1">
        <p:scale>
          <a:sx n="107" d="100"/>
          <a:sy n="107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7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7A13E-60FF-453F-B712-D9BBD0C85FA1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6C0E5-5FD0-48D4-A8DC-243893429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98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547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0F9E-0979-4C8E-BC74-25806C6B87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53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0F9E-0979-4C8E-BC74-25806C6B87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21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0F9E-0979-4C8E-BC74-25806C6B87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75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0F9E-0979-4C8E-BC74-25806C6B870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032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0F9E-0979-4C8E-BC74-25806C6B870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313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0F9E-0979-4C8E-BC74-25806C6B870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05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0F9E-0979-4C8E-BC74-25806C6B87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80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0F9E-0979-4C8E-BC74-25806C6B87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73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signalR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open-source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real-time </a:t>
            </a:r>
            <a:r>
              <a:rPr lang="en-US" dirty="0" err="1"/>
              <a:t>cho</a:t>
            </a:r>
            <a:r>
              <a:rPr lang="en-US" dirty="0"/>
              <a:t> web</a:t>
            </a:r>
          </a:p>
          <a:p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bỏi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đẩy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từ</a:t>
            </a:r>
            <a:r>
              <a:rPr lang="en-US" dirty="0"/>
              <a:t> server </a:t>
            </a:r>
            <a:r>
              <a:rPr lang="en-US" dirty="0" err="1"/>
              <a:t>về</a:t>
            </a:r>
            <a:r>
              <a:rPr lang="en-US" dirty="0"/>
              <a:t> client</a:t>
            </a:r>
          </a:p>
          <a:p>
            <a:r>
              <a:rPr lang="en-US" dirty="0" err="1"/>
              <a:t>SignalR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1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server </a:t>
            </a:r>
            <a:r>
              <a:rPr lang="en-US" dirty="0" err="1"/>
              <a:t>và</a:t>
            </a:r>
            <a:r>
              <a:rPr lang="en-US" dirty="0"/>
              <a:t> client, </a:t>
            </a:r>
            <a:r>
              <a:rPr lang="en-US" dirty="0" err="1"/>
              <a:t>sử</a:t>
            </a:r>
            <a:r>
              <a:rPr lang="en-US" dirty="0"/>
              <a:t> dung Hubs API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đẩy</a:t>
            </a:r>
            <a:r>
              <a:rPr lang="en-US" dirty="0"/>
              <a:t> </a:t>
            </a:r>
            <a:r>
              <a:rPr lang="en-US" dirty="0" err="1"/>
              <a:t>noti</a:t>
            </a:r>
            <a:endParaRPr lang="en-US" dirty="0"/>
          </a:p>
          <a:p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method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3 method </a:t>
            </a:r>
            <a:r>
              <a:rPr lang="en-US" dirty="0" err="1"/>
              <a:t>websockets</a:t>
            </a:r>
            <a:r>
              <a:rPr lang="en-US" dirty="0"/>
              <a:t>, server-sent events </a:t>
            </a:r>
            <a:r>
              <a:rPr lang="en-US" dirty="0" err="1"/>
              <a:t>và</a:t>
            </a:r>
            <a:r>
              <a:rPr lang="en-US" dirty="0"/>
              <a:t> long polling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khách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0F9E-0979-4C8E-BC74-25806C6B87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4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0F9E-0979-4C8E-BC74-25806C6B87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27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0F9E-0979-4C8E-BC74-25806C6B87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98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Hub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lẫn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</a:t>
            </a:r>
          </a:p>
          <a:p>
            <a:r>
              <a:rPr lang="en-US" dirty="0" err="1"/>
              <a:t>SignalR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2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built-in </a:t>
            </a:r>
            <a:r>
              <a:rPr lang="en-US" dirty="0" err="1"/>
              <a:t>là</a:t>
            </a:r>
            <a:r>
              <a:rPr lang="en-US" dirty="0"/>
              <a:t> Json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messagePack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0F9E-0979-4C8E-BC74-25806C6B87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96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Hub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ở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message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  <a:p>
            <a:r>
              <a:rPr lang="en-US" dirty="0"/>
              <a:t>Objects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  <a:p>
            <a:r>
              <a:rPr lang="en-US" sz="1200" dirty="0"/>
              <a:t>Deserialized </a:t>
            </a:r>
            <a:r>
              <a:rPr lang="en-US" sz="1200" dirty="0" err="1"/>
              <a:t>đổi</a:t>
            </a:r>
            <a:r>
              <a:rPr lang="en-US" sz="1200" dirty="0"/>
              <a:t> object </a:t>
            </a:r>
            <a:r>
              <a:rPr lang="en-US" sz="1200" dirty="0" err="1"/>
              <a:t>từ</a:t>
            </a:r>
            <a:r>
              <a:rPr lang="en-US" sz="1200" dirty="0"/>
              <a:t> byte sang </a:t>
            </a:r>
            <a:r>
              <a:rPr lang="en-US" sz="1200" dirty="0" err="1"/>
              <a:t>đối</a:t>
            </a:r>
            <a:r>
              <a:rPr lang="en-US" sz="1200" dirty="0"/>
              <a:t> </a:t>
            </a:r>
            <a:r>
              <a:rPr lang="en-US" sz="1200" dirty="0" err="1"/>
              <a:t>tượng</a:t>
            </a:r>
            <a:r>
              <a:rPr lang="en-US" sz="1200" dirty="0"/>
              <a:t> </a:t>
            </a:r>
            <a:r>
              <a:rPr lang="en-US" sz="1200" dirty="0" err="1"/>
              <a:t>hóa</a:t>
            </a:r>
            <a:r>
              <a:rPr lang="en-US" sz="1200" dirty="0"/>
              <a:t> </a:t>
            </a:r>
            <a:r>
              <a:rPr lang="en-US" sz="1200" dirty="0" err="1"/>
              <a:t>có</a:t>
            </a:r>
            <a:r>
              <a:rPr lang="en-US" sz="1200" dirty="0"/>
              <a:t> </a:t>
            </a:r>
            <a:r>
              <a:rPr lang="en-US" sz="1200" dirty="0" err="1"/>
              <a:t>thể</a:t>
            </a:r>
            <a:r>
              <a:rPr lang="en-US" sz="1200" dirty="0"/>
              <a:t> </a:t>
            </a:r>
            <a:r>
              <a:rPr lang="en-US" sz="1200" dirty="0" err="1"/>
              <a:t>sử</a:t>
            </a:r>
            <a:r>
              <a:rPr lang="en-US" sz="1200" dirty="0"/>
              <a:t> </a:t>
            </a:r>
            <a:r>
              <a:rPr lang="en-US" sz="1200" dirty="0" err="1"/>
              <a:t>dụng</a:t>
            </a:r>
            <a:r>
              <a:rPr lang="en-US" sz="1200" dirty="0"/>
              <a:t> </a:t>
            </a:r>
            <a:r>
              <a:rPr lang="en-US" sz="1200" dirty="0" err="1"/>
              <a:t>được</a:t>
            </a:r>
            <a:r>
              <a:rPr lang="en-US" sz="1200" dirty="0"/>
              <a:t> </a:t>
            </a:r>
            <a:r>
              <a:rPr lang="en-US" sz="1200" dirty="0" err="1"/>
              <a:t>bởi</a:t>
            </a:r>
            <a:r>
              <a:rPr lang="en-US" sz="1200" dirty="0"/>
              <a:t> </a:t>
            </a:r>
            <a:r>
              <a:rPr lang="en-US" sz="1200" dirty="0" err="1"/>
              <a:t>ứng</a:t>
            </a:r>
            <a:r>
              <a:rPr lang="en-US" sz="1200" dirty="0"/>
              <a:t> </a:t>
            </a:r>
            <a:r>
              <a:rPr lang="en-US" sz="1200" dirty="0" err="1"/>
              <a:t>dụng</a:t>
            </a:r>
            <a:endParaRPr lang="en-US" dirty="0"/>
          </a:p>
          <a:p>
            <a:r>
              <a:rPr lang="en-US" dirty="0"/>
              <a:t>Khi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1 match,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kèm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gửi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0F9E-0979-4C8E-BC74-25806C6B87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55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60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88598"/>
            <a:ext cx="9144000" cy="1521364"/>
          </a:xfrm>
          <a:solidFill>
            <a:schemeClr val="accent2"/>
          </a:solidFill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22741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9" name="Picture 2" descr="NET Exceptions - System.Data.ObjectNotFoundException">
            <a:extLst>
              <a:ext uri="{FF2B5EF4-FFF2-40B4-BE49-F238E27FC236}">
                <a16:creationId xmlns:a16="http://schemas.microsoft.com/office/drawing/2014/main" id="{0E34F79C-EF24-43DE-BD57-B4D9A321B70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178" y="0"/>
            <a:ext cx="1953088" cy="78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">
            <a:extLst>
              <a:ext uri="{FF2B5EF4-FFF2-40B4-BE49-F238E27FC236}">
                <a16:creationId xmlns:a16="http://schemas.microsoft.com/office/drawing/2014/main" id="{7B940385-AA87-4844-88A2-440B6F604A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5757" y="25370"/>
            <a:ext cx="2078984" cy="57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0955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4C8F-3CFE-44B4-89F8-C659E998D398}" type="datetime1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4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C03C-5900-4E12-A645-6AFB6C5C4596}" type="datetime1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9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20209"/>
            <a:ext cx="10515600" cy="575433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5811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8069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CBE059-FAD7-45D8-8659-E6542D1E092D}" type="datetime1">
              <a:rPr lang="en-US" smtClean="0"/>
              <a:t>6/22/2023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" y="600803"/>
            <a:ext cx="207390" cy="973473"/>
          </a:xfrm>
          <a:prstGeom prst="rect">
            <a:avLst/>
          </a:prstGeom>
          <a:solidFill>
            <a:srgbClr val="F4AF80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10" name="Picture 2" descr="NET Exceptions - System.Data.ObjectNotFoundException">
            <a:extLst>
              <a:ext uri="{FF2B5EF4-FFF2-40B4-BE49-F238E27FC236}">
                <a16:creationId xmlns:a16="http://schemas.microsoft.com/office/drawing/2014/main" id="{3B7C805C-C49E-470D-A3F6-88B774BFE7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178" y="0"/>
            <a:ext cx="1953088" cy="78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">
            <a:extLst>
              <a:ext uri="{FF2B5EF4-FFF2-40B4-BE49-F238E27FC236}">
                <a16:creationId xmlns:a16="http://schemas.microsoft.com/office/drawing/2014/main" id="{DB78142D-6D48-48A2-83B1-5FBEEEEC09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5757" y="25370"/>
            <a:ext cx="2078984" cy="57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6222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B290-3044-40C7-AA46-9B0CCEDB6684}" type="datetime1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0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A51A4-3D8F-4464-8762-2F11075995B0}" type="datetime1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2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75F2-1863-4BCF-AC90-7D654EE5EB9B}" type="datetime1">
              <a:rPr lang="en-US" smtClean="0"/>
              <a:t>6/22/2023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5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8147-667F-48AF-BB78-925C77FB1ED5}" type="datetime1">
              <a:rPr lang="en-US" smtClean="0"/>
              <a:t>6/22/2023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30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7447-14DD-4ED9-9DC3-53E53412F13F}" type="datetime1">
              <a:rPr lang="en-US" smtClean="0"/>
              <a:t>6/22/2023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4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89FD-A8A7-4EF7-934B-4294CDFB4341}" type="datetime1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7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8CCC-DE58-4D83-99E0-7A1DE88915B5}" type="datetime1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7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2FEAF-88BC-4AD8-A38B-DFC1FEA4C83E}" type="datetime1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84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634" y="2376924"/>
            <a:ext cx="11813627" cy="128914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anchor="ctr">
            <a:normAutofit/>
          </a:bodyPr>
          <a:lstStyle/>
          <a:p>
            <a:r>
              <a:rPr lang="en-US" altLang="ko-KR" sz="4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Real-Time Communication </a:t>
            </a:r>
            <a:r>
              <a:rPr lang="en-US" sz="4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44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SignalR</a:t>
            </a:r>
            <a:r>
              <a:rPr lang="en-US" sz="4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5391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13011A8-D88C-4012-B204-49668D8E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18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CBE059-FAD7-45D8-8659-E6542D1E092D}" type="datetime1">
              <a:rPr lang="en-US" smtClean="0"/>
              <a:t>6/22/2023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BFEE7E-1160-4EB3-9549-81C1E83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F579039-CEC8-487D-92F5-2AF0A49E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3" y="720006"/>
            <a:ext cx="11500269" cy="575433"/>
          </a:xfrm>
        </p:spPr>
        <p:txBody>
          <a:bodyPr>
            <a:noAutofit/>
          </a:bodyPr>
          <a:lstStyle/>
          <a:p>
            <a:r>
              <a:rPr lang="en-US" sz="4000" b="1" dirty="0"/>
              <a:t>Step 1. Create a web project.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40B99B-89B9-4DBA-B286-85BE9A31140F}"/>
              </a:ext>
            </a:extLst>
          </p:cNvPr>
          <p:cNvSpPr txBox="1"/>
          <p:nvPr/>
        </p:nvSpPr>
        <p:spPr>
          <a:xfrm>
            <a:off x="0" y="1391021"/>
            <a:ext cx="12055366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dirty="0"/>
              <a:t> </a:t>
            </a:r>
            <a:endParaRPr lang="en-US" sz="2400" dirty="0"/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endParaRPr lang="en-US" sz="2400" dirty="0"/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endParaRPr lang="en-US" sz="2400" b="1" dirty="0"/>
          </a:p>
          <a:p>
            <a:pPr marL="800100" lvl="1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endParaRPr lang="en-US" sz="2400" dirty="0"/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endParaRPr lang="en-US" sz="2400" dirty="0">
              <a:solidFill>
                <a:srgbClr val="111111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2" y="1916796"/>
            <a:ext cx="5029200" cy="29987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8757" y="1295439"/>
            <a:ext cx="5029200" cy="30573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2404" y="3394487"/>
            <a:ext cx="5029200" cy="306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21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13011A8-D88C-4012-B204-49668D8E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18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CBE059-FAD7-45D8-8659-E6542D1E092D}" type="datetime1">
              <a:rPr lang="en-US" smtClean="0"/>
              <a:t>6/22/2023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BFEE7E-1160-4EB3-9549-81C1E83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F579039-CEC8-487D-92F5-2AF0A49E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3" y="720006"/>
            <a:ext cx="11500269" cy="575433"/>
          </a:xfrm>
        </p:spPr>
        <p:txBody>
          <a:bodyPr>
            <a:noAutofit/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tabLst>
                <a:tab pos="241300" algn="l"/>
              </a:tabLst>
              <a:defRPr/>
            </a:pPr>
            <a:r>
              <a:rPr lang="en-US" sz="4000" b="1" dirty="0"/>
              <a:t>Step 2. Add the </a:t>
            </a:r>
            <a:r>
              <a:rPr lang="en-US" sz="4000" b="1" dirty="0" err="1"/>
              <a:t>SignalR</a:t>
            </a:r>
            <a:r>
              <a:rPr lang="en-US" sz="4000" b="1" dirty="0"/>
              <a:t> client library.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40B99B-89B9-4DBA-B286-85BE9A31140F}"/>
              </a:ext>
            </a:extLst>
          </p:cNvPr>
          <p:cNvSpPr txBox="1"/>
          <p:nvPr/>
        </p:nvSpPr>
        <p:spPr>
          <a:xfrm>
            <a:off x="0" y="1391021"/>
            <a:ext cx="12055366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dirty="0"/>
              <a:t> </a:t>
            </a:r>
            <a:endParaRPr lang="en-US" sz="2400" dirty="0"/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endParaRPr lang="en-US" sz="2400" dirty="0"/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endParaRPr lang="en-US" sz="2400" b="1" dirty="0"/>
          </a:p>
          <a:p>
            <a:pPr marL="800100" lvl="1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endParaRPr lang="en-US" sz="2400" dirty="0"/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endParaRPr lang="en-US" sz="2400" dirty="0">
              <a:solidFill>
                <a:srgbClr val="111111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8" y="1508349"/>
            <a:ext cx="5618221" cy="45116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998" y="1524410"/>
            <a:ext cx="4472051" cy="378030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2819400" y="3568700"/>
            <a:ext cx="2603500" cy="1422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2189" y="1391021"/>
            <a:ext cx="2993285" cy="485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224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13011A8-D88C-4012-B204-49668D8E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18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CBE059-FAD7-45D8-8659-E6542D1E092D}" type="datetime1">
              <a:rPr lang="en-US" smtClean="0"/>
              <a:t>6/22/2023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BFEE7E-1160-4EB3-9549-81C1E83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F579039-CEC8-487D-92F5-2AF0A49E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3" y="720006"/>
            <a:ext cx="11500269" cy="575433"/>
          </a:xfrm>
        </p:spPr>
        <p:txBody>
          <a:bodyPr>
            <a:noAutofit/>
          </a:bodyPr>
          <a:lstStyle/>
          <a:p>
            <a:r>
              <a:rPr lang="en-US" sz="4000" b="1" dirty="0"/>
              <a:t>Step 3. Create a </a:t>
            </a:r>
            <a:r>
              <a:rPr lang="en-US" sz="4000" b="1" dirty="0" err="1"/>
              <a:t>SignalR</a:t>
            </a:r>
            <a:r>
              <a:rPr lang="en-US" sz="4000" b="1" dirty="0"/>
              <a:t> hub.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40B99B-89B9-4DBA-B286-85BE9A31140F}"/>
              </a:ext>
            </a:extLst>
          </p:cNvPr>
          <p:cNvSpPr txBox="1"/>
          <p:nvPr/>
        </p:nvSpPr>
        <p:spPr>
          <a:xfrm>
            <a:off x="0" y="1391021"/>
            <a:ext cx="12055366" cy="49090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dirty="0"/>
              <a:t> A hub is a class that serves as a high-level pipeline that handles client-server communication.</a:t>
            </a:r>
          </a:p>
          <a:p>
            <a:pPr marL="800100" lvl="1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dirty="0"/>
              <a:t>Create a </a:t>
            </a:r>
            <a:r>
              <a:rPr lang="en-US" sz="2600" dirty="0" err="1"/>
              <a:t>ChatHub.cs</a:t>
            </a:r>
            <a:r>
              <a:rPr lang="en-US" sz="2600" dirty="0"/>
              <a:t> </a:t>
            </a:r>
          </a:p>
          <a:p>
            <a:pPr marL="800100" lvl="1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dirty="0"/>
              <a:t>The </a:t>
            </a:r>
            <a:r>
              <a:rPr lang="en-US" sz="2600" dirty="0" err="1"/>
              <a:t>ChatHub</a:t>
            </a:r>
            <a:r>
              <a:rPr lang="en-US" sz="2600" dirty="0"/>
              <a:t> class inherits from the </a:t>
            </a:r>
            <a:r>
              <a:rPr lang="en-US" sz="2600" dirty="0" err="1"/>
              <a:t>SignalR</a:t>
            </a:r>
            <a:r>
              <a:rPr lang="en-US" sz="2600" dirty="0"/>
              <a:t> Hub class. The Hub class manages connections, groups, and messaging.</a:t>
            </a:r>
          </a:p>
          <a:p>
            <a:pPr marL="800100" lvl="1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dirty="0"/>
              <a:t>The </a:t>
            </a:r>
            <a:r>
              <a:rPr lang="en-US" sz="2600" dirty="0" err="1"/>
              <a:t>SendMessage</a:t>
            </a:r>
            <a:r>
              <a:rPr lang="en-US" sz="2600" dirty="0"/>
              <a:t> method can be called by a connected client to send a message to all clients. </a:t>
            </a:r>
            <a:endParaRPr lang="en-US" sz="2400" dirty="0"/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endParaRPr lang="en-US" sz="2400" dirty="0"/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endParaRPr lang="en-US" sz="2400" b="1" dirty="0"/>
          </a:p>
          <a:p>
            <a:pPr marL="800100" lvl="1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endParaRPr lang="en-US" sz="2400" dirty="0"/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endParaRPr lang="en-US" sz="2400" dirty="0">
              <a:solidFill>
                <a:srgbClr val="111111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637" y="4088603"/>
            <a:ext cx="8080363" cy="208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63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13011A8-D88C-4012-B204-49668D8E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18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CBE059-FAD7-45D8-8659-E6542D1E092D}" type="datetime1">
              <a:rPr lang="en-US" smtClean="0"/>
              <a:t>6/22/2023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BFEE7E-1160-4EB3-9549-81C1E83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F579039-CEC8-487D-92F5-2AF0A49E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3" y="720006"/>
            <a:ext cx="11500269" cy="575433"/>
          </a:xfrm>
        </p:spPr>
        <p:txBody>
          <a:bodyPr>
            <a:noAutofit/>
          </a:bodyPr>
          <a:lstStyle/>
          <a:p>
            <a:r>
              <a:rPr lang="en-US" sz="4000" b="1" dirty="0"/>
              <a:t>Step 4. Configure the project to use </a:t>
            </a:r>
            <a:r>
              <a:rPr lang="en-US" sz="4000" b="1" dirty="0" err="1"/>
              <a:t>SignalR</a:t>
            </a:r>
            <a:r>
              <a:rPr lang="en-US" sz="4000" b="1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40B99B-89B9-4DBA-B286-85BE9A31140F}"/>
              </a:ext>
            </a:extLst>
          </p:cNvPr>
          <p:cNvSpPr txBox="1"/>
          <p:nvPr/>
        </p:nvSpPr>
        <p:spPr>
          <a:xfrm>
            <a:off x="0" y="1391021"/>
            <a:ext cx="5946856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800" dirty="0"/>
              <a:t>The </a:t>
            </a:r>
            <a:r>
              <a:rPr lang="en-US" sz="2800" dirty="0" err="1"/>
              <a:t>SignalR</a:t>
            </a:r>
            <a:r>
              <a:rPr lang="en-US" sz="2800" dirty="0"/>
              <a:t> server must be configured to pass </a:t>
            </a:r>
            <a:r>
              <a:rPr lang="en-US" sz="2800" dirty="0" err="1"/>
              <a:t>SignalR</a:t>
            </a:r>
            <a:r>
              <a:rPr lang="en-US" sz="2800" dirty="0"/>
              <a:t> requests to </a:t>
            </a:r>
            <a:r>
              <a:rPr lang="en-US" sz="2800" dirty="0" err="1"/>
              <a:t>SignalR</a:t>
            </a:r>
            <a:r>
              <a:rPr lang="en-US" sz="2800" dirty="0"/>
              <a:t>.</a:t>
            </a:r>
            <a:r>
              <a:rPr lang="en-US" sz="2600" dirty="0"/>
              <a:t> </a:t>
            </a:r>
            <a:endParaRPr lang="en-US" sz="2400" dirty="0"/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endParaRPr lang="en-US" sz="2400" dirty="0"/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endParaRPr lang="en-US" sz="2400" b="1" dirty="0"/>
          </a:p>
          <a:p>
            <a:pPr marL="800100" lvl="1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endParaRPr lang="en-US" sz="2400" dirty="0"/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endParaRPr lang="en-US" sz="2400" dirty="0">
              <a:solidFill>
                <a:srgbClr val="111111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06" y="2760626"/>
            <a:ext cx="5734050" cy="4019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662" y="1702351"/>
            <a:ext cx="5875283" cy="49504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27100" y="6248400"/>
            <a:ext cx="2374900" cy="232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168410" y="5911876"/>
            <a:ext cx="3035300" cy="241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90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13011A8-D88C-4012-B204-49668D8E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18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CBE059-FAD7-45D8-8659-E6542D1E092D}" type="datetime1">
              <a:rPr lang="en-US" smtClean="0"/>
              <a:t>6/22/2023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BFEE7E-1160-4EB3-9549-81C1E83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F579039-CEC8-487D-92F5-2AF0A49E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3" y="720006"/>
            <a:ext cx="11500269" cy="575433"/>
          </a:xfrm>
        </p:spPr>
        <p:txBody>
          <a:bodyPr>
            <a:noAutofit/>
          </a:bodyPr>
          <a:lstStyle/>
          <a:p>
            <a:r>
              <a:rPr lang="en-US" sz="4000" b="1" dirty="0"/>
              <a:t>Step 5. Add code that sends messages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40B99B-89B9-4DBA-B286-85BE9A31140F}"/>
              </a:ext>
            </a:extLst>
          </p:cNvPr>
          <p:cNvSpPr txBox="1"/>
          <p:nvPr/>
        </p:nvSpPr>
        <p:spPr>
          <a:xfrm>
            <a:off x="0" y="1391021"/>
            <a:ext cx="12055366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dirty="0"/>
              <a:t>Add code that sends messages from any client to all connected clients </a:t>
            </a:r>
            <a:endParaRPr lang="en-US" sz="2400" dirty="0"/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endParaRPr lang="en-US" sz="2400" dirty="0"/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endParaRPr lang="en-US" sz="2400" b="1" dirty="0"/>
          </a:p>
          <a:p>
            <a:pPr marL="800100" lvl="1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endParaRPr lang="en-US" sz="2400" dirty="0"/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endParaRPr lang="en-US" sz="2400" dirty="0">
              <a:solidFill>
                <a:srgbClr val="111111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083" y="1918471"/>
            <a:ext cx="5508232" cy="43781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7805" y="1918471"/>
            <a:ext cx="4316627" cy="440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557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13011A8-D88C-4012-B204-49668D8E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18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CBE059-FAD7-45D8-8659-E6542D1E092D}" type="datetime1">
              <a:rPr lang="en-US" smtClean="0"/>
              <a:t>6/22/2023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BFEE7E-1160-4EB3-9549-81C1E83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F579039-CEC8-487D-92F5-2AF0A49E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3" y="720006"/>
            <a:ext cx="11500269" cy="575433"/>
          </a:xfrm>
        </p:spPr>
        <p:txBody>
          <a:bodyPr>
            <a:noAutofit/>
          </a:bodyPr>
          <a:lstStyle/>
          <a:p>
            <a:r>
              <a:rPr lang="en-US" sz="4000" b="1" dirty="0"/>
              <a:t>Step 6. Run application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40B99B-89B9-4DBA-B286-85BE9A31140F}"/>
              </a:ext>
            </a:extLst>
          </p:cNvPr>
          <p:cNvSpPr txBox="1"/>
          <p:nvPr/>
        </p:nvSpPr>
        <p:spPr>
          <a:xfrm>
            <a:off x="0" y="1391021"/>
            <a:ext cx="12055366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dirty="0"/>
              <a:t> </a:t>
            </a:r>
            <a:endParaRPr lang="en-US" sz="2400" dirty="0"/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endParaRPr lang="en-US" sz="2400" dirty="0"/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endParaRPr lang="en-US" sz="2400" b="1" dirty="0"/>
          </a:p>
          <a:p>
            <a:pPr marL="800100" lvl="1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endParaRPr lang="en-US" sz="2400" dirty="0"/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endParaRPr lang="en-US" sz="2400" dirty="0">
              <a:solidFill>
                <a:srgbClr val="111111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b="2707"/>
          <a:stretch/>
        </p:blipFill>
        <p:spPr>
          <a:xfrm>
            <a:off x="396763" y="1903064"/>
            <a:ext cx="5486400" cy="36214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6897" y="1903064"/>
            <a:ext cx="5486400" cy="36219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324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13011A8-D88C-4012-B204-49668D8E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18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CBE059-FAD7-45D8-8659-E6542D1E092D}" type="datetime1">
              <a:rPr lang="en-US" smtClean="0"/>
              <a:t>6/22/2023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BFEE7E-1160-4EB3-9549-81C1E83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F579039-CEC8-487D-92F5-2AF0A49E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3" y="720006"/>
            <a:ext cx="11500269" cy="575433"/>
          </a:xfrm>
        </p:spPr>
        <p:txBody>
          <a:bodyPr>
            <a:noAutofit/>
          </a:bodyPr>
          <a:lstStyle/>
          <a:p>
            <a:r>
              <a:rPr lang="en-US" sz="4000" b="1" dirty="0"/>
              <a:t>Real Time Web Applications - 1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40B99B-89B9-4DBA-B286-85BE9A31140F}"/>
              </a:ext>
            </a:extLst>
          </p:cNvPr>
          <p:cNvSpPr txBox="1"/>
          <p:nvPr/>
        </p:nvSpPr>
        <p:spPr>
          <a:xfrm>
            <a:off x="0" y="1391021"/>
            <a:ext cx="12055366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dirty="0"/>
              <a:t> </a:t>
            </a:r>
            <a:endParaRPr lang="en-US" sz="2400" dirty="0"/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endParaRPr lang="en-US" sz="2400" dirty="0"/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endParaRPr lang="en-US" sz="2400" b="1" dirty="0"/>
          </a:p>
          <a:p>
            <a:pPr marL="800100" lvl="1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endParaRPr lang="en-US" sz="2400" dirty="0"/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endParaRPr lang="en-US" sz="2400" dirty="0">
              <a:solidFill>
                <a:srgbClr val="111111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552" y="2916691"/>
            <a:ext cx="5744448" cy="30049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497" y="1695778"/>
            <a:ext cx="5571904" cy="293567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23016" y="4548895"/>
            <a:ext cx="410086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/>
              <a:t>Traditional Web Approach </a:t>
            </a:r>
          </a:p>
        </p:txBody>
      </p:sp>
      <p:sp>
        <p:nvSpPr>
          <p:cNvPr id="8" name="Rectangle 7"/>
          <p:cNvSpPr/>
          <p:nvPr/>
        </p:nvSpPr>
        <p:spPr>
          <a:xfrm>
            <a:off x="7361103" y="2561825"/>
            <a:ext cx="442666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/>
              <a:t>Real Time Web Applications </a:t>
            </a:r>
          </a:p>
        </p:txBody>
      </p:sp>
    </p:spTree>
    <p:extLst>
      <p:ext uri="{BB962C8B-B14F-4D97-AF65-F5344CB8AC3E}">
        <p14:creationId xmlns:p14="http://schemas.microsoft.com/office/powerpoint/2010/main" val="1285062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13011A8-D88C-4012-B204-49668D8E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18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CBE059-FAD7-45D8-8659-E6542D1E092D}" type="datetime1">
              <a:rPr lang="en-US" smtClean="0"/>
              <a:t>6/22/2023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BFEE7E-1160-4EB3-9549-81C1E83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F579039-CEC8-487D-92F5-2AF0A49E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3" y="720006"/>
            <a:ext cx="11500269" cy="575433"/>
          </a:xfrm>
        </p:spPr>
        <p:txBody>
          <a:bodyPr>
            <a:noAutofit/>
          </a:bodyPr>
          <a:lstStyle/>
          <a:p>
            <a:r>
              <a:rPr lang="en-US" sz="4000" b="1" dirty="0"/>
              <a:t>Real Time Web Applications - 2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40B99B-89B9-4DBA-B286-85BE9A31140F}"/>
              </a:ext>
            </a:extLst>
          </p:cNvPr>
          <p:cNvSpPr txBox="1"/>
          <p:nvPr/>
        </p:nvSpPr>
        <p:spPr>
          <a:xfrm>
            <a:off x="0" y="1391021"/>
            <a:ext cx="12055366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dirty="0"/>
              <a:t>“Real Time” means an immediate response being sent by the Server to the Client.</a:t>
            </a:r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dirty="0"/>
              <a:t>Real Time is “Pushing” instead of “Pulling”</a:t>
            </a:r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dirty="0"/>
              <a:t>Push Technology is completely different from Pull Technology. </a:t>
            </a:r>
            <a:r>
              <a:rPr lang="en-US" sz="2600" dirty="0" err="1"/>
              <a:t>Its</a:t>
            </a:r>
            <a:r>
              <a:rPr lang="en-US" sz="2600" dirty="0"/>
              <a:t> about getting told what’s new, instead of asking for what’s new!</a:t>
            </a:r>
            <a:endParaRPr lang="en-US" sz="2400" dirty="0"/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endParaRPr lang="en-US" sz="2400" dirty="0"/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endParaRPr lang="en-US" sz="2400" b="1" dirty="0"/>
          </a:p>
          <a:p>
            <a:pPr marL="800100" lvl="1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endParaRPr lang="en-US" sz="2400" dirty="0"/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endParaRPr lang="en-US" sz="2400" dirty="0">
              <a:solidFill>
                <a:srgbClr val="11111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3623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13011A8-D88C-4012-B204-49668D8E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18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CBE059-FAD7-45D8-8659-E6542D1E092D}" type="datetime1">
              <a:rPr lang="en-US" smtClean="0"/>
              <a:t>6/22/2023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BFEE7E-1160-4EB3-9549-81C1E83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F579039-CEC8-487D-92F5-2AF0A49E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3" y="720006"/>
            <a:ext cx="11500269" cy="575433"/>
          </a:xfrm>
        </p:spPr>
        <p:txBody>
          <a:bodyPr>
            <a:noAutofit/>
          </a:bodyPr>
          <a:lstStyle/>
          <a:p>
            <a:r>
              <a:rPr lang="en-US" sz="4000" b="1" dirty="0"/>
              <a:t>Introducing </a:t>
            </a:r>
            <a:r>
              <a:rPr lang="en-US" sz="4000" b="1" dirty="0" err="1"/>
              <a:t>SignalR</a:t>
            </a:r>
            <a:r>
              <a:rPr lang="en-US" sz="3600" b="1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40B99B-89B9-4DBA-B286-85BE9A31140F}"/>
              </a:ext>
            </a:extLst>
          </p:cNvPr>
          <p:cNvSpPr txBox="1"/>
          <p:nvPr/>
        </p:nvSpPr>
        <p:spPr>
          <a:xfrm>
            <a:off x="0" y="1391021"/>
            <a:ext cx="12055366" cy="4739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dirty="0" err="1"/>
              <a:t>SignalR</a:t>
            </a:r>
            <a:r>
              <a:rPr lang="en-US" sz="2600" dirty="0"/>
              <a:t> is a library from Microsoft that offers real-time web development for ASP.NET applications.</a:t>
            </a:r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dirty="0" err="1"/>
              <a:t>SignalR</a:t>
            </a:r>
            <a:r>
              <a:rPr lang="en-US" sz="2600" dirty="0"/>
              <a:t> is primarily used by applications that require push notifications from server to client (applications such as chat, stock market, gaming, and dashboards). </a:t>
            </a:r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dirty="0" err="1"/>
              <a:t>SignalR</a:t>
            </a:r>
            <a:r>
              <a:rPr lang="en-US" sz="2600" dirty="0"/>
              <a:t> solves the problem by providing a persistent connection between the client and the server. </a:t>
            </a:r>
            <a:r>
              <a:rPr lang="en-US" sz="2600" dirty="0" err="1"/>
              <a:t>SignalR</a:t>
            </a:r>
            <a:r>
              <a:rPr lang="en-US" sz="2600" dirty="0"/>
              <a:t> uses the Hubs API to push notifications from server to client, and it supports multiple channels such as WebSocket, server-sent events, and long polling. </a:t>
            </a:r>
            <a:endParaRPr lang="en-US" sz="2400" b="1" dirty="0"/>
          </a:p>
          <a:p>
            <a:pPr marL="800100" lvl="1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endParaRPr lang="en-US" sz="2400" dirty="0"/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endParaRPr lang="en-US" sz="2400" dirty="0">
              <a:solidFill>
                <a:srgbClr val="11111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80370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13011A8-D88C-4012-B204-49668D8E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18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CBE059-FAD7-45D8-8659-E6542D1E092D}" type="datetime1">
              <a:rPr lang="en-US" smtClean="0"/>
              <a:t>6/22/2023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BFEE7E-1160-4EB3-9549-81C1E83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F579039-CEC8-487D-92F5-2AF0A49E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3" y="720006"/>
            <a:ext cx="11500269" cy="575433"/>
          </a:xfrm>
        </p:spPr>
        <p:txBody>
          <a:bodyPr>
            <a:noAutofit/>
          </a:bodyPr>
          <a:lstStyle/>
          <a:p>
            <a:r>
              <a:rPr lang="en-US" sz="4000" b="1" dirty="0" err="1"/>
              <a:t>SignalR</a:t>
            </a:r>
            <a:r>
              <a:rPr lang="en-US" sz="4000" b="1" dirty="0"/>
              <a:t> high-level architecture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40B99B-89B9-4DBA-B286-85BE9A31140F}"/>
              </a:ext>
            </a:extLst>
          </p:cNvPr>
          <p:cNvSpPr txBox="1"/>
          <p:nvPr/>
        </p:nvSpPr>
        <p:spPr>
          <a:xfrm>
            <a:off x="0" y="1391021"/>
            <a:ext cx="12055366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dirty="0"/>
              <a:t>The ASP.NET Core </a:t>
            </a:r>
            <a:r>
              <a:rPr lang="en-US" sz="2600" dirty="0" err="1"/>
              <a:t>SignalR</a:t>
            </a:r>
            <a:r>
              <a:rPr lang="en-US" sz="2600" dirty="0"/>
              <a:t> high-level architecture  </a:t>
            </a:r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endParaRPr lang="en-US" sz="2600" dirty="0"/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endParaRPr lang="en-US" sz="2600" dirty="0"/>
          </a:p>
          <a:p>
            <a:pPr marL="800100" lvl="1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endParaRPr lang="en-US" sz="2600" dirty="0"/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endParaRPr lang="en-US" sz="2600" dirty="0">
              <a:solidFill>
                <a:srgbClr val="111111"/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590" y="2084661"/>
            <a:ext cx="4353418" cy="377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569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13011A8-D88C-4012-B204-49668D8E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18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CBE059-FAD7-45D8-8659-E6542D1E092D}" type="datetime1">
              <a:rPr lang="en-US" smtClean="0"/>
              <a:t>6/22/2023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BFEE7E-1160-4EB3-9549-81C1E83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F579039-CEC8-487D-92F5-2AF0A49E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3" y="720006"/>
            <a:ext cx="11500269" cy="575433"/>
          </a:xfrm>
        </p:spPr>
        <p:txBody>
          <a:bodyPr>
            <a:noAutofit/>
          </a:bodyPr>
          <a:lstStyle/>
          <a:p>
            <a:r>
              <a:rPr lang="en-US" sz="4000" b="1" dirty="0" err="1"/>
              <a:t>SignalR</a:t>
            </a:r>
            <a:r>
              <a:rPr lang="en-US" sz="4000" b="1" dirty="0"/>
              <a:t> Connections</a:t>
            </a:r>
            <a:r>
              <a:rPr lang="en-US" sz="3600" b="1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40B99B-89B9-4DBA-B286-85BE9A31140F}"/>
              </a:ext>
            </a:extLst>
          </p:cNvPr>
          <p:cNvSpPr txBox="1"/>
          <p:nvPr/>
        </p:nvSpPr>
        <p:spPr>
          <a:xfrm>
            <a:off x="0" y="1391021"/>
            <a:ext cx="12055366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dirty="0"/>
              <a:t> “</a:t>
            </a:r>
            <a:r>
              <a:rPr lang="en-US" sz="2600" dirty="0" err="1"/>
              <a:t>SignalR</a:t>
            </a:r>
            <a:r>
              <a:rPr lang="en-US" sz="2600" dirty="0"/>
              <a:t> supports "server push" functionality, in which server code can call out to client code in the browser using Remote Procedure Calls (RPC), rather than the request-response model common on the web today.</a:t>
            </a:r>
            <a:endParaRPr lang="en-US" sz="2400" dirty="0"/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endParaRPr lang="en-US" sz="2400" dirty="0"/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endParaRPr lang="en-US" sz="2400" b="1" dirty="0"/>
          </a:p>
          <a:p>
            <a:pPr marL="800100" lvl="1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endParaRPr lang="en-US" sz="2400" dirty="0"/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endParaRPr lang="en-US" sz="2400" dirty="0">
              <a:solidFill>
                <a:srgbClr val="111111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370" y="3091595"/>
            <a:ext cx="5681662" cy="29455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209" y="3263318"/>
            <a:ext cx="5056953" cy="241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157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13011A8-D88C-4012-B204-49668D8E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18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CBE059-FAD7-45D8-8659-E6542D1E092D}" type="datetime1">
              <a:rPr lang="en-US" smtClean="0"/>
              <a:t>6/22/2023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BFEE7E-1160-4EB3-9549-81C1E83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F579039-CEC8-487D-92F5-2AF0A49E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3" y="720006"/>
            <a:ext cx="11500269" cy="575433"/>
          </a:xfrm>
        </p:spPr>
        <p:txBody>
          <a:bodyPr>
            <a:noAutofit/>
          </a:bodyPr>
          <a:lstStyle/>
          <a:p>
            <a:r>
              <a:rPr lang="en-US" sz="4000" b="1" dirty="0"/>
              <a:t>Hubs - 1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40B99B-89B9-4DBA-B286-85BE9A31140F}"/>
              </a:ext>
            </a:extLst>
          </p:cNvPr>
          <p:cNvSpPr txBox="1"/>
          <p:nvPr/>
        </p:nvSpPr>
        <p:spPr>
          <a:xfrm>
            <a:off x="0" y="1391021"/>
            <a:ext cx="12055366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dirty="0" err="1"/>
              <a:t>SignalR</a:t>
            </a:r>
            <a:r>
              <a:rPr lang="en-US" sz="2600" dirty="0"/>
              <a:t> uses hubs to communicate between clients and servers.</a:t>
            </a:r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dirty="0"/>
              <a:t>A hub is a high-level pipeline that allows a client and server to call methods on each other. </a:t>
            </a:r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dirty="0" err="1"/>
              <a:t>SignalR</a:t>
            </a:r>
            <a:r>
              <a:rPr lang="en-US" sz="2600" dirty="0"/>
              <a:t> provides two built-in hub protocols: </a:t>
            </a:r>
          </a:p>
          <a:p>
            <a:pPr marL="800100" lvl="1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dirty="0"/>
              <a:t>a text protocol based on JSON</a:t>
            </a:r>
          </a:p>
          <a:p>
            <a:pPr marL="800100" lvl="1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dirty="0"/>
              <a:t>a binary protocol based on </a:t>
            </a:r>
            <a:r>
              <a:rPr lang="en-US" sz="2600" dirty="0" err="1"/>
              <a:t>MessagePack</a:t>
            </a:r>
            <a:r>
              <a:rPr lang="en-US" sz="2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5651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13011A8-D88C-4012-B204-49668D8E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18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CBE059-FAD7-45D8-8659-E6542D1E092D}" type="datetime1">
              <a:rPr lang="en-US" smtClean="0"/>
              <a:t>6/22/2023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BFEE7E-1160-4EB3-9549-81C1E83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F579039-CEC8-487D-92F5-2AF0A49E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3" y="720006"/>
            <a:ext cx="11500269" cy="575433"/>
          </a:xfrm>
        </p:spPr>
        <p:txBody>
          <a:bodyPr>
            <a:noAutofit/>
          </a:bodyPr>
          <a:lstStyle/>
          <a:p>
            <a:r>
              <a:rPr lang="en-US" sz="4000" b="1" dirty="0"/>
              <a:t>Hubs - 2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40B99B-89B9-4DBA-B286-85BE9A31140F}"/>
              </a:ext>
            </a:extLst>
          </p:cNvPr>
          <p:cNvSpPr txBox="1"/>
          <p:nvPr/>
        </p:nvSpPr>
        <p:spPr>
          <a:xfrm>
            <a:off x="0" y="1391021"/>
            <a:ext cx="12055366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dirty="0" err="1"/>
              <a:t>MessagePack</a:t>
            </a:r>
            <a:r>
              <a:rPr lang="en-US" sz="2600" dirty="0"/>
              <a:t> generally creates smaller messages compared to JSON. </a:t>
            </a:r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dirty="0"/>
              <a:t>Older browsers must support XHR level 2 to provide </a:t>
            </a:r>
            <a:r>
              <a:rPr lang="en-US" sz="2600" dirty="0" err="1"/>
              <a:t>MessagePack</a:t>
            </a:r>
            <a:r>
              <a:rPr lang="en-US" sz="2600" dirty="0"/>
              <a:t> protocol support.</a:t>
            </a:r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dirty="0"/>
              <a:t>Hubs call client-side code by sending messages that contain the name and parameters of the client-side method. </a:t>
            </a:r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dirty="0"/>
              <a:t>Objects sent as method parameters are </a:t>
            </a:r>
            <a:r>
              <a:rPr lang="en-US" sz="2600" dirty="0" err="1"/>
              <a:t>deserialized</a:t>
            </a:r>
            <a:r>
              <a:rPr lang="en-US" sz="2600" dirty="0"/>
              <a:t> using the configured protocol. </a:t>
            </a:r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dirty="0"/>
              <a:t>The client tries to match the name to a method in the client-side code. </a:t>
            </a:r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 dirty="0"/>
              <a:t>When the client finds a match, it calls the method and passes to it the </a:t>
            </a:r>
            <a:r>
              <a:rPr lang="en-US" sz="2600" dirty="0" err="1"/>
              <a:t>deserialized</a:t>
            </a:r>
            <a:r>
              <a:rPr lang="en-US" sz="2600" dirty="0"/>
              <a:t> parameter data.</a:t>
            </a:r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endParaRPr lang="en-US" sz="2400" dirty="0">
              <a:solidFill>
                <a:srgbClr val="11111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78392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634" y="2376924"/>
            <a:ext cx="11813627" cy="128914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anchor="ctr">
            <a:normAutofit/>
          </a:bodyPr>
          <a:lstStyle/>
          <a:p>
            <a:r>
              <a:rPr lang="en-US" altLang="ko-KR" sz="4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 Chat </a:t>
            </a:r>
            <a:r>
              <a:rPr lang="en-US" sz="4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44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SignalR</a:t>
            </a:r>
            <a:r>
              <a:rPr lang="en-US" sz="4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60469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18579</TotalTime>
  <Words>717</Words>
  <Application>Microsoft Office PowerPoint</Application>
  <PresentationFormat>Widescreen</PresentationFormat>
  <Paragraphs>117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 Theme</vt:lpstr>
      <vt:lpstr>Real-Time Communication with SignalR </vt:lpstr>
      <vt:lpstr>Real Time Web Applications - 1</vt:lpstr>
      <vt:lpstr>Real Time Web Applications - 2</vt:lpstr>
      <vt:lpstr>Introducing SignalR </vt:lpstr>
      <vt:lpstr>SignalR high-level architecture </vt:lpstr>
      <vt:lpstr>SignalR Connections </vt:lpstr>
      <vt:lpstr>Hubs - 1</vt:lpstr>
      <vt:lpstr>Hubs - 2</vt:lpstr>
      <vt:lpstr>Simple Chat with SignalR </vt:lpstr>
      <vt:lpstr>Step 1. Create a web project.</vt:lpstr>
      <vt:lpstr>Step 2. Add the SignalR client library.</vt:lpstr>
      <vt:lpstr>Step 3. Create a SignalR hub.</vt:lpstr>
      <vt:lpstr>Step 4. Configure the project to use SignalR.</vt:lpstr>
      <vt:lpstr>Step 5. Add code that sends messages </vt:lpstr>
      <vt:lpstr>Step 6. Run 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Communication</dc:title>
  <dc:creator>Thanh Van</dc:creator>
  <cp:lastModifiedBy>Bằng Hữu Phạm</cp:lastModifiedBy>
  <cp:revision>727</cp:revision>
  <dcterms:created xsi:type="dcterms:W3CDTF">2021-01-25T08:25:31Z</dcterms:created>
  <dcterms:modified xsi:type="dcterms:W3CDTF">2023-06-22T06:39:18Z</dcterms:modified>
</cp:coreProperties>
</file>