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68" r:id="rId20"/>
    <p:sldId id="27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F8600-039C-AC8C-6EB4-A2C5ABAA1C92}" v="41" dt="2025-03-27T18:16:35.616"/>
    <p1510:client id="{A66778BE-5286-BAAA-7AD3-CCEEA3F99DFD}" v="57" dt="2025-03-27T18:24:51.957"/>
    <p1510:client id="{ECA29A76-F9AF-3296-5983-50640BFF8D78}" v="91" dt="2025-03-27T18:09:27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dmtdagap01.cl.bsch/OperationsAndExecution/TradeBanking/chl-cnf-reportingprocess" TargetMode="External"/><Relationship Id="rId2" Type="http://schemas.openxmlformats.org/officeDocument/2006/relationships/hyperlink" Target="http://pdmtdagap01.cl.bsch/OperationsAndExecution/TradeBanking/chl-cnf-reportinggen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://pdmtdagap01.cl.bsch/OperationsAndExecution/TradeBanking/chl-cnf-reportingmerg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Slide Background">
            <a:extLst>
              <a:ext uri="{FF2B5EF4-FFF2-40B4-BE49-F238E27FC236}">
                <a16:creationId xmlns:a16="http://schemas.microsoft.com/office/drawing/2014/main" id="{B03FEE6B-59C6-4F94-AC2D-FA73D296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6FEA2A0-6487-486E-B336-D39C827C0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4657278"/>
          </a:xfrm>
          <a:prstGeom prst="rect">
            <a:avLst/>
          </a:prstGeom>
          <a:ln>
            <a:noFill/>
          </a:ln>
          <a:effectLst>
            <a:outerShdw blurRad="368300" dist="330200" dir="714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8695" y="5330649"/>
            <a:ext cx="5330386" cy="830517"/>
          </a:xfrm>
        </p:spPr>
        <p:txBody>
          <a:bodyPr anchor="t">
            <a:normAutofit/>
          </a:bodyPr>
          <a:lstStyle/>
          <a:p>
            <a:pPr algn="l"/>
            <a:r>
              <a:rPr lang="es-ES" sz="4800"/>
              <a:t>Api de Procesos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63513" y="5078083"/>
            <a:ext cx="6635630" cy="13399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ES" dirty="0"/>
              <a:t>...una manera de fluir (orquestar microservicios)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17A305B-ADB0-958F-315E-F10A3113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79" t="7895" r="11314" b="10424"/>
          <a:stretch/>
        </p:blipFill>
        <p:spPr>
          <a:xfrm>
            <a:off x="8503857" y="694264"/>
            <a:ext cx="2768791" cy="1625836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038773B1-9425-0578-4F40-689AC991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57" y="2702914"/>
            <a:ext cx="2767308" cy="14498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84D42A-818D-AE63-0696-12A2910D3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28" y="1232858"/>
            <a:ext cx="6878489" cy="2571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87078-A84D-D8F1-1A8B-8712A4ECA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6795" y="6525973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Estructura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67978" cy="472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/>
              <a:t>Camel + Java + </a:t>
            </a:r>
            <a:r>
              <a:rPr lang="es-ES" sz="2000" err="1"/>
              <a:t>Springboot</a:t>
            </a:r>
            <a:endParaRPr lang="es-ES" sz="200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8AE4E7E-9279-EB5D-8CBA-5EF975AC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137" y="2855706"/>
            <a:ext cx="6374641" cy="3758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1338D-DC9D-48F7-C1FA-92F0FBFD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795" y="6525973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Estructura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err="1"/>
              <a:t>RouteRunner</a:t>
            </a:r>
            <a:endParaRPr lang="es-ES" sz="2400"/>
          </a:p>
          <a:p>
            <a:r>
              <a:rPr lang="es-ES" sz="2400" err="1"/>
              <a:t>Routes</a:t>
            </a:r>
            <a:endParaRPr lang="es-ES" sz="2400" dirty="0"/>
          </a:p>
          <a:p>
            <a:r>
              <a:rPr lang="es-ES" sz="2400" err="1"/>
              <a:t>Yml</a:t>
            </a:r>
            <a:endParaRPr lang="es-ES" sz="2400" dirty="0"/>
          </a:p>
          <a:p>
            <a:r>
              <a:rPr lang="es-ES" sz="2400" i="1" dirty="0"/>
              <a:t>Otras configuraciones dependiendo del caso: </a:t>
            </a:r>
            <a:r>
              <a:rPr lang="es-ES" sz="2400" i="1" err="1"/>
              <a:t>datasource</a:t>
            </a:r>
            <a:r>
              <a:rPr lang="es-ES" sz="2400" i="1" dirty="0"/>
              <a:t>, </a:t>
            </a:r>
            <a:r>
              <a:rPr lang="es-ES" sz="2400" i="1" err="1"/>
              <a:t>pojos</a:t>
            </a:r>
            <a:r>
              <a:rPr lang="es-ES" sz="2400" i="1" dirty="0"/>
              <a:t>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E8103-79F5-4F03-5FCC-CBBF77CA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40350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Estructura &gt; RouteRunner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67978" cy="4269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b="1" err="1"/>
              <a:t>RouteRunner</a:t>
            </a:r>
            <a:r>
              <a:rPr lang="es-ES" sz="2000" b="1" dirty="0"/>
              <a:t>:</a:t>
            </a:r>
          </a:p>
          <a:p>
            <a:pPr marL="0" indent="0">
              <a:buNone/>
            </a:pPr>
            <a:endParaRPr lang="es-E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b="1" dirty="0"/>
              <a:t>¿Qué es? </a:t>
            </a:r>
            <a:r>
              <a:rPr lang="es-ES" sz="1800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 dirty="0"/>
              <a:t>A efectos de configuración y funcionalidad de la API, entre otras posibilidades que podrían haberse establecido, se define/decide implementar patrón de eventos con fin de ejecutar la ruta y su inicialización una vez la aplicación en si esté lista (levantado en el host y puerto configurados para su funcionamiento), instalando un </a:t>
            </a:r>
            <a:r>
              <a:rPr lang="es-ES" sz="1800" dirty="0" err="1"/>
              <a:t>Event</a:t>
            </a:r>
            <a:r>
              <a:rPr lang="es-ES" sz="1800" dirty="0"/>
              <a:t> </a:t>
            </a:r>
            <a:r>
              <a:rPr lang="es-ES" sz="1800" dirty="0" err="1"/>
              <a:t>Listener</a:t>
            </a:r>
            <a:r>
              <a:rPr lang="es-ES" sz="1800" dirty="0"/>
              <a:t> nativo de </a:t>
            </a:r>
            <a:r>
              <a:rPr lang="es-ES" sz="1800" dirty="0" err="1"/>
              <a:t>Springboot</a:t>
            </a:r>
            <a:r>
              <a:rPr lang="es-ES" sz="1800" dirty="0"/>
              <a:t> </a:t>
            </a:r>
            <a:r>
              <a:rPr lang="es-ES" sz="1800" dirty="0" err="1"/>
              <a:t>Context</a:t>
            </a:r>
            <a:r>
              <a:rPr lang="es-ES" sz="1800" dirty="0"/>
              <a:t>, además esto, permite que la ruta se ejecute una vez y no con un temporizador como en otra palabra reservada de Camel para llamar a las rutas.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612E3-7EE8-035F-5B61-4FCE28D6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40351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3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Estructura &gt; RouteRunner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787216" cy="4269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b="1" dirty="0" err="1"/>
              <a:t>RouteRunner</a:t>
            </a:r>
            <a:r>
              <a:rPr lang="es-ES" sz="2000" b="1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b="1" dirty="0"/>
              <a:t>¿Cómo se ve? [</a:t>
            </a:r>
            <a:r>
              <a:rPr lang="es-ES" sz="1800" i="1" dirty="0" err="1"/>
              <a:t>Reporting</a:t>
            </a:r>
            <a:r>
              <a:rPr lang="es-ES" sz="1800" i="1" dirty="0"/>
              <a:t> </a:t>
            </a:r>
            <a:r>
              <a:rPr lang="es-ES" sz="1800" i="1" dirty="0" err="1"/>
              <a:t>Generator</a:t>
            </a:r>
            <a:r>
              <a:rPr lang="es-ES" sz="1800" b="1" dirty="0"/>
              <a:t>]</a:t>
            </a:r>
            <a:endParaRPr lang="es-ES" sz="1800"/>
          </a:p>
          <a:p>
            <a:pPr marL="457200" lvl="1" indent="0">
              <a:buNone/>
            </a:pPr>
            <a:endParaRPr lang="es-ES" sz="1400" b="1" dirty="0">
              <a:solidFill>
                <a:srgbClr val="000000"/>
              </a:solidFill>
              <a:latin typeface="Aptos"/>
            </a:endParaRPr>
          </a:p>
          <a:p>
            <a:pPr lvl="1">
              <a:buNone/>
            </a:pPr>
            <a:r>
              <a:rPr lang="es-ES" sz="1400" dirty="0">
                <a:latin typeface="Consolas"/>
              </a:rPr>
              <a:t>    @EventListener(ApplicationReadyEvent.class)</a:t>
            </a:r>
            <a:endParaRPr lang="es-ES" sz="140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</a:t>
            </a:r>
            <a:r>
              <a:rPr lang="es-ES" sz="1400" dirty="0" err="1">
                <a:latin typeface="Consolas"/>
              </a:rPr>
              <a:t>public</a:t>
            </a:r>
            <a:r>
              <a:rPr lang="es-ES" sz="1400" dirty="0">
                <a:latin typeface="Consolas"/>
              </a:rPr>
              <a:t> </a:t>
            </a:r>
            <a:r>
              <a:rPr lang="es-ES" sz="1400" dirty="0" err="1">
                <a:latin typeface="Consolas"/>
              </a:rPr>
              <a:t>void</a:t>
            </a:r>
            <a:r>
              <a:rPr lang="es-ES" sz="1400" dirty="0">
                <a:latin typeface="Consolas"/>
              </a:rPr>
              <a:t> run() {</a:t>
            </a:r>
            <a:endParaRPr lang="es-ES" sz="140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</a:t>
            </a:r>
            <a:r>
              <a:rPr lang="es-ES" sz="1400" err="1">
                <a:latin typeface="Consolas"/>
              </a:rPr>
              <a:t>this.argumentInitializer.initializeFromArguments</a:t>
            </a:r>
            <a:r>
              <a:rPr lang="es-ES" sz="1400" dirty="0">
                <a:latin typeface="Consolas"/>
              </a:rPr>
              <a:t>();</a:t>
            </a:r>
            <a:endParaRPr lang="en-US" sz="140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</a:t>
            </a:r>
            <a:r>
              <a:rPr lang="es-ES" sz="1400" err="1">
                <a:latin typeface="Consolas"/>
              </a:rPr>
              <a:t>this.producer.withHeader</a:t>
            </a:r>
            <a:r>
              <a:rPr lang="es-ES" sz="1400" dirty="0">
                <a:latin typeface="Consolas"/>
              </a:rPr>
              <a:t>("</a:t>
            </a:r>
            <a:r>
              <a:rPr lang="es-ES" sz="1400" err="1">
                <a:latin typeface="Consolas"/>
              </a:rPr>
              <a:t>p_s_fecha</a:t>
            </a:r>
            <a:r>
              <a:rPr lang="es-ES" sz="1400" dirty="0">
                <a:latin typeface="Consolas"/>
              </a:rPr>
              <a:t>", </a:t>
            </a:r>
            <a:r>
              <a:rPr lang="es-ES" sz="1400" err="1">
                <a:latin typeface="Consolas"/>
              </a:rPr>
              <a:t>argumentInitializer.getDate</a:t>
            </a:r>
            <a:r>
              <a:rPr lang="es-ES" sz="1400" dirty="0">
                <a:latin typeface="Consolas"/>
              </a:rPr>
              <a:t>()).</a:t>
            </a:r>
            <a:r>
              <a:rPr lang="es-ES" sz="1400" err="1">
                <a:latin typeface="Consolas"/>
              </a:rPr>
              <a:t>withBody</a:t>
            </a:r>
            <a:r>
              <a:rPr lang="es-ES" sz="1400" dirty="0">
                <a:latin typeface="Consolas"/>
              </a:rPr>
              <a:t>(</a:t>
            </a:r>
            <a:r>
              <a:rPr lang="es-ES" sz="1400" err="1">
                <a:latin typeface="Consolas"/>
              </a:rPr>
              <a:t>procedures</a:t>
            </a:r>
            <a:r>
              <a:rPr lang="es-ES" sz="1400" dirty="0">
                <a:latin typeface="Consolas"/>
              </a:rPr>
              <a:t>())</a:t>
            </a:r>
            <a:endParaRPr lang="es-ES" sz="140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    .</a:t>
            </a:r>
            <a:r>
              <a:rPr lang="es-ES" sz="1400" err="1">
                <a:latin typeface="Consolas"/>
              </a:rPr>
              <a:t>to</a:t>
            </a:r>
            <a:r>
              <a:rPr lang="es-ES" sz="1400" dirty="0">
                <a:latin typeface="Consolas"/>
              </a:rPr>
              <a:t>(</a:t>
            </a:r>
            <a:r>
              <a:rPr lang="es-ES" sz="1400" err="1">
                <a:latin typeface="Consolas"/>
              </a:rPr>
              <a:t>Constants.DIRECT_EXECUTE_STORED_PROCEDURE</a:t>
            </a:r>
            <a:r>
              <a:rPr lang="es-ES" sz="1400" dirty="0">
                <a:latin typeface="Consolas"/>
              </a:rPr>
              <a:t>).</a:t>
            </a:r>
            <a:r>
              <a:rPr lang="es-ES" sz="1400" err="1">
                <a:latin typeface="Consolas"/>
              </a:rPr>
              <a:t>request</a:t>
            </a:r>
            <a:r>
              <a:rPr lang="es-ES" sz="1400" dirty="0">
                <a:latin typeface="Consolas"/>
              </a:rPr>
              <a:t>();</a:t>
            </a:r>
            <a:endParaRPr lang="es-ES" sz="140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log.info("</a:t>
            </a:r>
            <a:r>
              <a:rPr lang="es-ES" sz="1400" err="1">
                <a:latin typeface="Consolas"/>
              </a:rPr>
              <a:t>Ending</a:t>
            </a:r>
            <a:r>
              <a:rPr lang="es-ES" sz="1400" dirty="0">
                <a:latin typeface="Consolas"/>
              </a:rPr>
              <a:t>...");</a:t>
            </a:r>
            <a:endParaRPr lang="en-US" sz="140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}</a:t>
            </a:r>
            <a:endParaRPr lang="es-ES" sz="1400"/>
          </a:p>
          <a:p>
            <a:pPr marL="457200" lvl="1" indent="0">
              <a:buNone/>
            </a:pPr>
            <a:endParaRPr lang="es-E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65D41-C3A4-3CC5-2EC1-95852687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25973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Estructura &gt; Routes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67978" cy="43858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2000" b="1" err="1"/>
              <a:t>Routes</a:t>
            </a:r>
            <a:r>
              <a:rPr lang="es-ES" sz="2000" b="1" dirty="0"/>
              <a:t>:</a:t>
            </a:r>
          </a:p>
          <a:p>
            <a:pPr marL="0" indent="0">
              <a:buNone/>
            </a:pPr>
            <a:endParaRPr lang="es-ES" sz="2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b="1"/>
              <a:t>¿Qué es?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/>
              <a:t>Puede entenderse como "</a:t>
            </a:r>
            <a:r>
              <a:rPr lang="es-ES" sz="1800" b="1"/>
              <a:t>componente central para la integración de sistemas y procesamiento de mensajes</a:t>
            </a:r>
            <a:r>
              <a:rPr lang="es-ES" sz="1800"/>
              <a:t>", dicho de otro modo: una ruta define el flujo de un mensaje desde su origen hasta su destino, a través de una serie de pasos o transformaciones.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/>
              <a:t>Apache Camel usa DSL (Domain Specific Language) para construirlas, pudiendo ser definidas de varias maneras, tales como: Java DSL, XML DSL, Spring DSL, Kotlin DSL.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/>
              <a:t>En sí mismo, no es un patrón, empero esto, una ruta puede ser vista como una aplicación de patrones de integración que siguen los principios EIP (Enterprise Integration Patterns). </a:t>
            </a:r>
          </a:p>
          <a:p>
            <a:pPr lvl="1">
              <a:buNone/>
            </a:pPr>
            <a:endParaRPr lang="es-ES" sz="1100" dirty="0">
              <a:solidFill>
                <a:srgbClr val="CCCCCC"/>
              </a:solidFill>
              <a:latin typeface="Consolas"/>
            </a:endParaRPr>
          </a:p>
          <a:p>
            <a:pPr marL="457200" lvl="1" indent="0">
              <a:buNone/>
            </a:pPr>
            <a:endParaRPr lang="es-E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7AECC-A722-C04D-1201-3185A167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25972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Estructura &gt; Routes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43" y="2217343"/>
            <a:ext cx="11934418" cy="45278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2000" b="1" err="1"/>
              <a:t>Routes</a:t>
            </a:r>
            <a:r>
              <a:rPr lang="es-ES" sz="2000" b="1" dirty="0"/>
              <a:t>:</a:t>
            </a:r>
          </a:p>
          <a:p>
            <a:endParaRPr lang="es-ES" sz="2000" dirty="0">
              <a:solidFill>
                <a:srgbClr val="000000"/>
              </a:solidFill>
              <a:latin typeface="Aptos" panose="020B000402020202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b="1" dirty="0">
                <a:solidFill>
                  <a:srgbClr val="000000"/>
                </a:solidFill>
                <a:latin typeface="Aptos" panose="020B0004020202020204"/>
              </a:rPr>
              <a:t>¿Cómo se ve? [</a:t>
            </a:r>
            <a:r>
              <a:rPr lang="es-ES" sz="1800" i="1" dirty="0" err="1">
                <a:solidFill>
                  <a:srgbClr val="000000"/>
                </a:solidFill>
                <a:latin typeface="Aptos" panose="020B0004020202020204"/>
              </a:rPr>
              <a:t>Reporting</a:t>
            </a:r>
            <a:r>
              <a:rPr lang="es-ES" sz="1800" i="1" dirty="0">
                <a:solidFill>
                  <a:srgbClr val="000000"/>
                </a:solidFill>
                <a:latin typeface="Aptos" panose="020B0004020202020204"/>
              </a:rPr>
              <a:t> </a:t>
            </a:r>
            <a:r>
              <a:rPr lang="es-ES" sz="1800" i="1" dirty="0" err="1">
                <a:solidFill>
                  <a:srgbClr val="000000"/>
                </a:solidFill>
                <a:latin typeface="Aptos" panose="020B0004020202020204"/>
              </a:rPr>
              <a:t>Process</a:t>
            </a:r>
            <a:r>
              <a:rPr lang="es-ES" sz="1800" b="1" dirty="0">
                <a:solidFill>
                  <a:srgbClr val="000000"/>
                </a:solidFill>
                <a:latin typeface="Aptos" panose="020B0004020202020204"/>
              </a:rPr>
              <a:t>] [Patrón de Enrutamiento Basado en Contenido </a:t>
            </a:r>
            <a:r>
              <a:rPr lang="es-ES" sz="1800" b="1" dirty="0" err="1">
                <a:solidFill>
                  <a:srgbClr val="000000"/>
                </a:solidFill>
                <a:latin typeface="Aptos" panose="020B0004020202020204"/>
              </a:rPr>
              <a:t>ó</a:t>
            </a:r>
            <a:r>
              <a:rPr lang="es-ES" sz="1800" b="1" dirty="0">
                <a:solidFill>
                  <a:srgbClr val="000000"/>
                </a:solidFill>
                <a:latin typeface="Aptos" panose="020B0004020202020204"/>
              </a:rPr>
              <a:t> Content-</a:t>
            </a:r>
            <a:r>
              <a:rPr lang="es-ES" sz="1800" b="1" dirty="0" err="1">
                <a:solidFill>
                  <a:srgbClr val="000000"/>
                </a:solidFill>
                <a:latin typeface="Aptos" panose="020B0004020202020204"/>
              </a:rPr>
              <a:t>Based</a:t>
            </a:r>
            <a:r>
              <a:rPr lang="es-ES" sz="1800" b="1" dirty="0">
                <a:solidFill>
                  <a:srgbClr val="000000"/>
                </a:solidFill>
                <a:latin typeface="Aptos" panose="020B0004020202020204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ptos" panose="020B0004020202020204"/>
              </a:rPr>
              <a:t>Router</a:t>
            </a:r>
            <a:r>
              <a:rPr lang="es-ES" sz="1800" b="1" dirty="0">
                <a:solidFill>
                  <a:srgbClr val="000000"/>
                </a:solidFill>
                <a:latin typeface="Aptos" panose="020B0004020202020204"/>
              </a:rPr>
              <a:t> </a:t>
            </a:r>
            <a:r>
              <a:rPr lang="es-ES" sz="1800" b="1" dirty="0" err="1">
                <a:solidFill>
                  <a:srgbClr val="000000"/>
                </a:solidFill>
                <a:latin typeface="Aptos" panose="020B0004020202020204"/>
              </a:rPr>
              <a:t>Pattern</a:t>
            </a:r>
            <a:r>
              <a:rPr lang="es-ES" sz="1800" b="1" dirty="0">
                <a:solidFill>
                  <a:srgbClr val="000000"/>
                </a:solidFill>
                <a:latin typeface="Aptos" panose="020B0004020202020204"/>
              </a:rPr>
              <a:t>]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800" b="1" dirty="0">
              <a:solidFill>
                <a:srgbClr val="000000"/>
              </a:solidFill>
              <a:latin typeface="Aptos" panose="020B0004020202020204"/>
            </a:endParaRPr>
          </a:p>
          <a:p>
            <a:pPr marL="0" indent="0">
              <a:buNone/>
            </a:pPr>
            <a:r>
              <a:rPr lang="es-E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s-ES" sz="1400" dirty="0">
                <a:latin typeface="Consolas"/>
              </a:rPr>
              <a:t>        </a:t>
            </a:r>
            <a:r>
              <a:rPr lang="es-ES" sz="1400" err="1">
                <a:latin typeface="Consolas"/>
              </a:rPr>
              <a:t>from</a:t>
            </a:r>
            <a:r>
              <a:rPr lang="es-ES" sz="1400" dirty="0">
                <a:latin typeface="Consolas"/>
              </a:rPr>
              <a:t>(DIRECT_VALIDATE_FILE)</a:t>
            </a:r>
            <a:endParaRPr lang="es-ES" sz="1400" dirty="0">
              <a:latin typeface="Aptos" panose="020B0004020202020204"/>
            </a:endParaRPr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.</a:t>
            </a:r>
            <a:r>
              <a:rPr lang="es-ES" sz="1400" err="1">
                <a:latin typeface="Consolas"/>
              </a:rPr>
              <a:t>routeId</a:t>
            </a:r>
            <a:r>
              <a:rPr lang="es-ES" sz="1400" dirty="0">
                <a:latin typeface="Consolas"/>
              </a:rPr>
              <a:t>(DIRECT_VALIDATE_FILE)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.</a:t>
            </a:r>
            <a:r>
              <a:rPr lang="es-ES" sz="1400" err="1">
                <a:latin typeface="Consolas"/>
              </a:rPr>
              <a:t>to</a:t>
            </a:r>
            <a:r>
              <a:rPr lang="es-ES" sz="1400" dirty="0">
                <a:latin typeface="Consolas"/>
              </a:rPr>
              <a:t>(DIRECT_VALIDATE_FILE_EXISTS)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.</a:t>
            </a:r>
            <a:r>
              <a:rPr lang="es-ES" sz="1400" err="1">
                <a:latin typeface="Consolas"/>
              </a:rPr>
              <a:t>choice</a:t>
            </a:r>
            <a:r>
              <a:rPr lang="es-ES" sz="1400" dirty="0">
                <a:latin typeface="Consolas"/>
              </a:rPr>
              <a:t>()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    .</a:t>
            </a:r>
            <a:r>
              <a:rPr lang="es-ES" sz="1400" err="1">
                <a:latin typeface="Consolas"/>
              </a:rPr>
              <a:t>when</a:t>
            </a:r>
            <a:r>
              <a:rPr lang="es-ES" sz="1400" dirty="0">
                <a:latin typeface="Consolas"/>
              </a:rPr>
              <a:t>(</a:t>
            </a:r>
            <a:r>
              <a:rPr lang="es-ES" sz="1400" err="1">
                <a:latin typeface="Consolas"/>
              </a:rPr>
              <a:t>exchangeProperty</a:t>
            </a:r>
            <a:r>
              <a:rPr lang="es-ES" sz="1400" dirty="0">
                <a:latin typeface="Consolas"/>
              </a:rPr>
              <a:t>(</a:t>
            </a:r>
            <a:r>
              <a:rPr lang="es-ES" sz="1400" err="1">
                <a:latin typeface="Consolas"/>
              </a:rPr>
              <a:t>FileExistsValidationProcessor.FILE_EXISTS</a:t>
            </a:r>
            <a:r>
              <a:rPr lang="es-ES" sz="1400" dirty="0">
                <a:latin typeface="Consolas"/>
              </a:rPr>
              <a:t>))</a:t>
            </a:r>
            <a:endParaRPr lang="en-U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        .log("File {{</a:t>
            </a:r>
            <a:r>
              <a:rPr lang="es-ES" sz="1400" err="1">
                <a:latin typeface="Consolas"/>
              </a:rPr>
              <a:t>process.exec.basepath</a:t>
            </a:r>
            <a:r>
              <a:rPr lang="es-ES" sz="1400" dirty="0">
                <a:latin typeface="Consolas"/>
              </a:rPr>
              <a:t>}}{{process.paths.csv}}${</a:t>
            </a:r>
            <a:r>
              <a:rPr lang="es-ES" sz="1400" err="1">
                <a:latin typeface="Consolas"/>
              </a:rPr>
              <a:t>exchangeProperty.file-csv</a:t>
            </a:r>
            <a:r>
              <a:rPr lang="es-ES" sz="1400" dirty="0">
                <a:latin typeface="Consolas"/>
              </a:rPr>
              <a:t>} </a:t>
            </a:r>
            <a:r>
              <a:rPr lang="es-ES" sz="1400" err="1">
                <a:latin typeface="Consolas"/>
              </a:rPr>
              <a:t>exists</a:t>
            </a:r>
            <a:r>
              <a:rPr lang="es-ES" sz="1400" dirty="0">
                <a:latin typeface="Consolas"/>
              </a:rPr>
              <a:t>")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        .</a:t>
            </a:r>
            <a:r>
              <a:rPr lang="es-ES" sz="1400" err="1">
                <a:latin typeface="Consolas"/>
              </a:rPr>
              <a:t>to</a:t>
            </a:r>
            <a:r>
              <a:rPr lang="es-ES" sz="1400" dirty="0">
                <a:latin typeface="Consolas"/>
              </a:rPr>
              <a:t>(DIRECT_EXECUTE_SQLLDR)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        .</a:t>
            </a:r>
            <a:r>
              <a:rPr lang="es-ES" sz="1400" err="1">
                <a:latin typeface="Consolas"/>
              </a:rPr>
              <a:t>to</a:t>
            </a:r>
            <a:r>
              <a:rPr lang="es-ES" sz="1400" dirty="0">
                <a:latin typeface="Consolas"/>
              </a:rPr>
              <a:t>(DIRECT_MOVE_FILES)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    .</a:t>
            </a:r>
            <a:r>
              <a:rPr lang="es-ES" sz="1400" err="1">
                <a:latin typeface="Consolas"/>
              </a:rPr>
              <a:t>otherwise</a:t>
            </a:r>
            <a:r>
              <a:rPr lang="es-ES" sz="1400" dirty="0">
                <a:latin typeface="Consolas"/>
              </a:rPr>
              <a:t>()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        .</a:t>
            </a:r>
            <a:r>
              <a:rPr lang="es-ES" sz="1400" err="1">
                <a:latin typeface="Consolas"/>
              </a:rPr>
              <a:t>process</a:t>
            </a:r>
            <a:r>
              <a:rPr lang="es-ES" sz="1400" dirty="0">
                <a:latin typeface="Consolas"/>
              </a:rPr>
              <a:t>(</a:t>
            </a:r>
            <a:r>
              <a:rPr lang="es-ES" sz="1400" err="1">
                <a:latin typeface="Consolas"/>
              </a:rPr>
              <a:t>exchange</a:t>
            </a:r>
            <a:r>
              <a:rPr lang="es-ES" sz="1400" dirty="0">
                <a:latin typeface="Consolas"/>
              </a:rPr>
              <a:t> -&gt; </a:t>
            </a:r>
            <a:r>
              <a:rPr lang="es-ES" sz="1400" err="1">
                <a:latin typeface="Consolas"/>
              </a:rPr>
              <a:t>ExitConstants.addWarning</a:t>
            </a:r>
            <a:r>
              <a:rPr lang="es-ES" sz="1400" dirty="0">
                <a:latin typeface="Consolas"/>
              </a:rPr>
              <a:t>())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        .log("File {{</a:t>
            </a:r>
            <a:r>
              <a:rPr lang="es-ES" sz="1400" err="1">
                <a:latin typeface="Consolas"/>
              </a:rPr>
              <a:t>process.exec.basepath</a:t>
            </a:r>
            <a:r>
              <a:rPr lang="es-ES" sz="1400" dirty="0">
                <a:latin typeface="Consolas"/>
              </a:rPr>
              <a:t>}}{{process.paths.csv}}${</a:t>
            </a:r>
            <a:r>
              <a:rPr lang="es-ES" sz="1400" err="1">
                <a:latin typeface="Consolas"/>
              </a:rPr>
              <a:t>exchangeProperty.file-csv</a:t>
            </a:r>
            <a:r>
              <a:rPr lang="es-ES" sz="1400" dirty="0">
                <a:latin typeface="Consolas"/>
              </a:rPr>
              <a:t>} </a:t>
            </a:r>
            <a:r>
              <a:rPr lang="es-ES" sz="1400" err="1">
                <a:latin typeface="Consolas"/>
              </a:rPr>
              <a:t>not</a:t>
            </a:r>
            <a:r>
              <a:rPr lang="es-ES" sz="1400" dirty="0">
                <a:latin typeface="Consolas"/>
              </a:rPr>
              <a:t> </a:t>
            </a:r>
            <a:r>
              <a:rPr lang="es-ES" sz="1400" err="1">
                <a:latin typeface="Consolas"/>
              </a:rPr>
              <a:t>exists</a:t>
            </a:r>
            <a:r>
              <a:rPr lang="es-ES" sz="1400" dirty="0">
                <a:latin typeface="Consolas"/>
              </a:rPr>
              <a:t>")</a:t>
            </a:r>
            <a:endParaRPr lang="es-E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    .</a:t>
            </a:r>
            <a:r>
              <a:rPr lang="es-ES" sz="1400" err="1">
                <a:latin typeface="Consolas"/>
              </a:rPr>
              <a:t>endChoice</a:t>
            </a:r>
            <a:r>
              <a:rPr lang="es-ES" sz="1400" dirty="0">
                <a:latin typeface="Consolas"/>
              </a:rPr>
              <a:t>()</a:t>
            </a:r>
            <a:endParaRPr lang="en-US" sz="1400" dirty="0"/>
          </a:p>
          <a:p>
            <a:pPr lvl="1">
              <a:buNone/>
            </a:pPr>
            <a:r>
              <a:rPr lang="es-ES" sz="1400" dirty="0">
                <a:latin typeface="Consolas"/>
              </a:rPr>
              <a:t>        .</a:t>
            </a:r>
            <a:r>
              <a:rPr lang="es-ES" sz="1400" err="1">
                <a:latin typeface="Consolas"/>
              </a:rPr>
              <a:t>end</a:t>
            </a:r>
            <a:r>
              <a:rPr lang="es-ES" sz="1400" dirty="0">
                <a:latin typeface="Consolas"/>
              </a:rPr>
              <a:t>();</a:t>
            </a:r>
            <a:endParaRPr lang="es-ES" sz="1400" dirty="0"/>
          </a:p>
          <a:p>
            <a:pPr lvl="1">
              <a:buNone/>
            </a:pPr>
            <a:endParaRPr lang="es-ES" sz="1100" dirty="0">
              <a:solidFill>
                <a:srgbClr val="CCCCCC"/>
              </a:solidFill>
              <a:latin typeface="Consolas"/>
            </a:endParaRPr>
          </a:p>
          <a:p>
            <a:pPr marL="457200" lvl="1" indent="0">
              <a:buNone/>
            </a:pPr>
            <a:endParaRPr lang="es-E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BF381-CF21-4679-7ADA-27090CC5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25972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7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Estructura &gt; YML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67978" cy="4269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b="1" dirty="0"/>
              <a:t>YML:</a:t>
            </a:r>
          </a:p>
          <a:p>
            <a:pPr marL="0" indent="0">
              <a:buNone/>
            </a:pPr>
            <a:endParaRPr lang="es-E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b="1" dirty="0"/>
              <a:t>¿Qué es? </a:t>
            </a:r>
            <a:r>
              <a:rPr lang="es-ES" sz="1800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s-ES" sz="1800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 dirty="0"/>
              <a:t>Archivo con extensión </a:t>
            </a:r>
            <a:r>
              <a:rPr lang="es-ES" sz="1800" dirty="0" err="1"/>
              <a:t>yml</a:t>
            </a:r>
            <a:r>
              <a:rPr lang="es-ES" sz="1800" dirty="0"/>
              <a:t> o </a:t>
            </a:r>
            <a:r>
              <a:rPr lang="es-ES" sz="1800" dirty="0" err="1"/>
              <a:t>yaml</a:t>
            </a:r>
            <a:r>
              <a:rPr lang="es-ES" sz="1800" dirty="0"/>
              <a:t>., donde YAML (YAML </a:t>
            </a:r>
            <a:r>
              <a:rPr lang="es-ES" sz="1800" dirty="0" err="1"/>
              <a:t>Ain't</a:t>
            </a:r>
            <a:r>
              <a:rPr lang="es-ES" sz="1800" dirty="0"/>
              <a:t> </a:t>
            </a:r>
            <a:r>
              <a:rPr lang="es-ES" sz="1800" dirty="0" err="1"/>
              <a:t>Markup</a:t>
            </a:r>
            <a:r>
              <a:rPr lang="es-ES" sz="1800" dirty="0"/>
              <a:t> </a:t>
            </a:r>
            <a:r>
              <a:rPr lang="es-ES" sz="1800" dirty="0" err="1"/>
              <a:t>Language</a:t>
            </a:r>
            <a:r>
              <a:rPr lang="es-ES" sz="1800" dirty="0"/>
              <a:t>), es un lenguaje de serialización de datos legible por los humanos.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 dirty="0"/>
              <a:t>Útil para definir parámetros y configuraciones de la API de Procesos.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 dirty="0"/>
              <a:t>Ayuda a que la aplicación sea mantenible.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 dirty="0"/>
              <a:t>Los datos se ven como pares de clave – valor.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sz="1800" dirty="0"/>
              <a:t>Tiene una jerarquía </a:t>
            </a:r>
            <a:r>
              <a:rPr lang="es-ES" sz="1800" dirty="0" err="1"/>
              <a:t>identada</a:t>
            </a:r>
            <a:r>
              <a:rPr lang="es-ES" sz="1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D4560-E3EE-1BA6-A338-971F88EF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40350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83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Estructura &gt; YML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4509788" cy="42695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2000" b="1" dirty="0"/>
              <a:t>YML: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1800" b="1" dirty="0"/>
              <a:t>¿Cómo se ve? </a:t>
            </a:r>
            <a:r>
              <a:rPr lang="es-ES" sz="1800" dirty="0"/>
              <a:t> </a:t>
            </a:r>
            <a:r>
              <a:rPr lang="es-ES" sz="1700" b="1" dirty="0"/>
              <a:t>[</a:t>
            </a:r>
            <a:r>
              <a:rPr lang="es-ES" sz="1700" i="1" dirty="0" err="1"/>
              <a:t>Reporting</a:t>
            </a:r>
            <a:r>
              <a:rPr lang="es-ES" sz="1700" i="1" dirty="0"/>
              <a:t> </a:t>
            </a:r>
            <a:r>
              <a:rPr lang="es-ES" sz="1700" i="1" dirty="0" err="1"/>
              <a:t>Merge</a:t>
            </a:r>
            <a:r>
              <a:rPr lang="es-ES" sz="1700" b="1" dirty="0"/>
              <a:t>] </a:t>
            </a:r>
          </a:p>
          <a:p>
            <a:pPr marL="457200" lvl="1" indent="0">
              <a:buNone/>
            </a:pPr>
            <a:endParaRPr lang="es-ES" sz="1800" dirty="0">
              <a:latin typeface="Aptos" panose="020B0004020202020204"/>
            </a:endParaRPr>
          </a:p>
          <a:p>
            <a:r>
              <a:rPr lang="es-ES" sz="1100" err="1">
                <a:latin typeface="Consolas"/>
              </a:rPr>
              <a:t>spring</a:t>
            </a:r>
            <a:r>
              <a:rPr lang="es-ES" sz="1100" dirty="0">
                <a:latin typeface="Consolas"/>
              </a:rPr>
              <a:t>:</a:t>
            </a:r>
            <a:endParaRPr lang="es-ES" sz="1800"/>
          </a:p>
          <a:p>
            <a:pPr lvl="1"/>
            <a:r>
              <a:rPr lang="es-ES" sz="1100" dirty="0">
                <a:latin typeface="Consolas"/>
              </a:rPr>
              <a:t>  </a:t>
            </a:r>
            <a:r>
              <a:rPr lang="es-ES" sz="1100" err="1">
                <a:latin typeface="Consolas"/>
              </a:rPr>
              <a:t>application</a:t>
            </a:r>
            <a:r>
              <a:rPr lang="es-ES" sz="1100" dirty="0">
                <a:latin typeface="Consolas"/>
              </a:rPr>
              <a:t>:</a:t>
            </a:r>
            <a:endParaRPr lang="es-ES"/>
          </a:p>
          <a:p>
            <a:pPr lvl="1"/>
            <a:r>
              <a:rPr lang="es-ES" sz="1100" dirty="0">
                <a:latin typeface="Consolas"/>
              </a:rPr>
              <a:t>    </a:t>
            </a:r>
            <a:r>
              <a:rPr lang="es-ES" sz="1100" err="1">
                <a:latin typeface="Consolas"/>
              </a:rPr>
              <a:t>name</a:t>
            </a:r>
            <a:r>
              <a:rPr lang="es-ES" sz="1100" dirty="0">
                <a:latin typeface="Consolas"/>
              </a:rPr>
              <a:t>: </a:t>
            </a:r>
            <a:r>
              <a:rPr lang="es-ES" sz="1100" err="1">
                <a:latin typeface="Consolas"/>
              </a:rPr>
              <a:t>chl-cnf-reportingmerge</a:t>
            </a:r>
            <a:endParaRPr lang="es-ES"/>
          </a:p>
          <a:p>
            <a:pPr lvl="1"/>
            <a:r>
              <a:rPr lang="es-ES" sz="1100" dirty="0">
                <a:latin typeface="Consolas"/>
              </a:rPr>
              <a:t>  </a:t>
            </a:r>
            <a:r>
              <a:rPr lang="es-ES" sz="1100" err="1">
                <a:latin typeface="Consolas"/>
              </a:rPr>
              <a:t>jmx</a:t>
            </a:r>
            <a:r>
              <a:rPr lang="es-ES" sz="1100" dirty="0">
                <a:latin typeface="Consolas"/>
              </a:rPr>
              <a:t>:</a:t>
            </a:r>
            <a:endParaRPr lang="es-ES"/>
          </a:p>
          <a:p>
            <a:pPr lvl="1"/>
            <a:r>
              <a:rPr lang="es-ES" sz="1100" dirty="0">
                <a:latin typeface="Consolas"/>
              </a:rPr>
              <a:t>    </a:t>
            </a:r>
            <a:r>
              <a:rPr lang="es-ES" sz="1100" err="1">
                <a:latin typeface="Consolas"/>
              </a:rPr>
              <a:t>enabled</a:t>
            </a:r>
            <a:r>
              <a:rPr lang="es-ES" sz="1100" dirty="0">
                <a:latin typeface="Consolas"/>
              </a:rPr>
              <a:t>: true</a:t>
            </a:r>
            <a:endParaRPr lang="es-ES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s-ES" sz="1100" dirty="0">
                <a:latin typeface="Consolas"/>
              </a:rPr>
              <a:t>server:</a:t>
            </a:r>
            <a:endParaRPr lang="es-ES"/>
          </a:p>
          <a:p>
            <a:pPr lvl="1"/>
            <a:r>
              <a:rPr lang="es-ES" sz="1100" dirty="0">
                <a:latin typeface="Consolas"/>
              </a:rPr>
              <a:t>  </a:t>
            </a:r>
            <a:r>
              <a:rPr lang="es-ES" sz="1100" err="1">
                <a:latin typeface="Consolas"/>
              </a:rPr>
              <a:t>port</a:t>
            </a:r>
            <a:r>
              <a:rPr lang="es-ES" sz="1100" dirty="0">
                <a:latin typeface="Consolas"/>
              </a:rPr>
              <a:t>: 8082</a:t>
            </a:r>
            <a:endParaRPr lang="es-ES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s-ES" sz="1100" dirty="0">
                <a:latin typeface="Consolas"/>
              </a:rPr>
              <a:t>camel:</a:t>
            </a:r>
            <a:endParaRPr lang="es-ES"/>
          </a:p>
          <a:p>
            <a:pPr lvl="1"/>
            <a:r>
              <a:rPr lang="es-ES" sz="1100" dirty="0">
                <a:latin typeface="Consolas"/>
              </a:rPr>
              <a:t>  </a:t>
            </a:r>
            <a:r>
              <a:rPr lang="es-ES" sz="1100" err="1">
                <a:latin typeface="Consolas"/>
              </a:rPr>
              <a:t>springboot</a:t>
            </a:r>
            <a:r>
              <a:rPr lang="es-ES" sz="1100" dirty="0">
                <a:latin typeface="Consolas"/>
              </a:rPr>
              <a:t>:</a:t>
            </a:r>
            <a:endParaRPr lang="es-ES"/>
          </a:p>
          <a:p>
            <a:pPr lvl="1"/>
            <a:r>
              <a:rPr lang="es-ES" sz="1100" dirty="0">
                <a:latin typeface="Consolas"/>
              </a:rPr>
              <a:t>    </a:t>
            </a:r>
            <a:r>
              <a:rPr lang="es-ES" sz="1100" err="1">
                <a:latin typeface="Consolas"/>
              </a:rPr>
              <a:t>name</a:t>
            </a:r>
            <a:r>
              <a:rPr lang="es-ES" sz="1100" dirty="0">
                <a:latin typeface="Consolas"/>
              </a:rPr>
              <a:t>: </a:t>
            </a:r>
            <a:r>
              <a:rPr lang="es-ES" sz="1100" err="1">
                <a:latin typeface="Consolas"/>
              </a:rPr>
              <a:t>chl-cnf-reportingmerge</a:t>
            </a:r>
            <a:endParaRPr lang="es-ES" err="1"/>
          </a:p>
          <a:p>
            <a:pPr marL="457200" lvl="1" indent="0">
              <a:buNone/>
            </a:pPr>
            <a:r>
              <a:rPr lang="en-US" dirty="0"/>
              <a:t>...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1BDF222-6648-5E6A-9438-D8075C158295}"/>
              </a:ext>
            </a:extLst>
          </p:cNvPr>
          <p:cNvSpPr txBox="1">
            <a:spLocks/>
          </p:cNvSpPr>
          <p:nvPr/>
        </p:nvSpPr>
        <p:spPr>
          <a:xfrm>
            <a:off x="5867853" y="2212505"/>
            <a:ext cx="4509788" cy="42695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2600" dirty="0">
                <a:latin typeface="Aptos"/>
              </a:rPr>
              <a:t>...</a:t>
            </a:r>
            <a:endParaRPr lang="en-US" sz="2600">
              <a:latin typeface="Aptos"/>
            </a:endParaRPr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extension</a:t>
            </a:r>
            <a:r>
              <a:rPr lang="es-ES" sz="1100" dirty="0">
                <a:latin typeface="Consolas"/>
              </a:rPr>
              <a:t>: MOV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dateformat</a:t>
            </a:r>
            <a:r>
              <a:rPr lang="es-ES" sz="1100" dirty="0">
                <a:latin typeface="Consolas"/>
              </a:rPr>
              <a:t>: </a:t>
            </a:r>
            <a:r>
              <a:rPr lang="es-ES" sz="1100" err="1">
                <a:latin typeface="Consolas"/>
              </a:rPr>
              <a:t>yyyyMM_ddd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- </a:t>
            </a:r>
            <a:r>
              <a:rPr lang="es-ES" sz="1100" err="1">
                <a:latin typeface="Consolas"/>
              </a:rPr>
              <a:t>argumentname</a:t>
            </a:r>
            <a:r>
              <a:rPr lang="es-ES" sz="1100" dirty="0">
                <a:latin typeface="Consolas"/>
              </a:rPr>
              <a:t>: CFG_PRSOPRALTAIR   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sourcename</a:t>
            </a:r>
            <a:r>
              <a:rPr lang="es-ES" sz="1100" dirty="0">
                <a:latin typeface="Consolas"/>
              </a:rPr>
              <a:t>: CFG_PRSOPRALTAIR_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targetname</a:t>
            </a:r>
            <a:r>
              <a:rPr lang="es-ES" sz="1100" dirty="0">
                <a:latin typeface="Consolas"/>
              </a:rPr>
              <a:t>: FACTORING_PRSOPRALTAIR_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targetpath</a:t>
            </a:r>
            <a:r>
              <a:rPr lang="es-ES" sz="1100" dirty="0">
                <a:latin typeface="Consolas"/>
              </a:rPr>
              <a:t>: /</a:t>
            </a:r>
            <a:r>
              <a:rPr lang="es-ES" sz="1100" err="1">
                <a:latin typeface="Consolas"/>
              </a:rPr>
              <a:t>usr_fcf</a:t>
            </a:r>
            <a:r>
              <a:rPr lang="es-ES" sz="1100" dirty="0">
                <a:latin typeface="Consolas"/>
              </a:rPr>
              <a:t>/</a:t>
            </a:r>
            <a:r>
              <a:rPr lang="es-ES" sz="1100" err="1">
                <a:latin typeface="Consolas"/>
              </a:rPr>
              <a:t>interf</a:t>
            </a:r>
            <a:r>
              <a:rPr lang="es-ES" sz="1100" dirty="0">
                <a:latin typeface="Consolas"/>
              </a:rPr>
              <a:t>/</a:t>
            </a:r>
            <a:r>
              <a:rPr lang="es-ES" sz="1100" err="1">
                <a:latin typeface="Consolas"/>
              </a:rPr>
              <a:t>dat</a:t>
            </a:r>
            <a:r>
              <a:rPr lang="es-ES" sz="1100" dirty="0">
                <a:latin typeface="Consolas"/>
              </a:rPr>
              <a:t>/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# </a:t>
            </a:r>
            <a:r>
              <a:rPr lang="es-ES" sz="1100" err="1">
                <a:latin typeface="Consolas"/>
              </a:rPr>
              <a:t>targetpath</a:t>
            </a:r>
            <a:r>
              <a:rPr lang="es-ES" sz="1100" dirty="0">
                <a:latin typeface="Consolas"/>
              </a:rPr>
              <a:t>: /salida/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extension</a:t>
            </a:r>
            <a:r>
              <a:rPr lang="es-ES" sz="1100" dirty="0">
                <a:latin typeface="Consolas"/>
              </a:rPr>
              <a:t>: </a:t>
            </a:r>
            <a:r>
              <a:rPr lang="es-ES" sz="1100" err="1">
                <a:latin typeface="Consolas"/>
              </a:rPr>
              <a:t>txt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dateformat</a:t>
            </a:r>
            <a:r>
              <a:rPr lang="es-ES" sz="1100" dirty="0">
                <a:latin typeface="Consolas"/>
              </a:rPr>
              <a:t>: </a:t>
            </a:r>
            <a:r>
              <a:rPr lang="es-ES" sz="1100" err="1">
                <a:latin typeface="Consolas"/>
              </a:rPr>
              <a:t>MMdd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- </a:t>
            </a:r>
            <a:r>
              <a:rPr lang="es-ES" sz="1100" err="1">
                <a:latin typeface="Consolas"/>
              </a:rPr>
              <a:t>argumentname</a:t>
            </a:r>
            <a:r>
              <a:rPr lang="es-ES" sz="1100" dirty="0">
                <a:latin typeface="Consolas"/>
              </a:rPr>
              <a:t>: CFG_OPRCNALTAIR</a:t>
            </a:r>
            <a:endParaRPr lang="en-U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sourcename</a:t>
            </a:r>
            <a:r>
              <a:rPr lang="es-ES" sz="1100" dirty="0">
                <a:latin typeface="Consolas"/>
              </a:rPr>
              <a:t>: CFG_OPRCNALTAIR_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targetname</a:t>
            </a:r>
            <a:r>
              <a:rPr lang="es-ES" sz="1100" dirty="0">
                <a:latin typeface="Consolas"/>
              </a:rPr>
              <a:t>: FACTORING_OPRCNALTAIR_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targetpath</a:t>
            </a:r>
            <a:r>
              <a:rPr lang="es-ES" sz="1100" dirty="0">
                <a:latin typeface="Consolas"/>
              </a:rPr>
              <a:t>: /</a:t>
            </a:r>
            <a:r>
              <a:rPr lang="es-ES" sz="1100" err="1">
                <a:latin typeface="Consolas"/>
              </a:rPr>
              <a:t>usr_fcf</a:t>
            </a:r>
            <a:r>
              <a:rPr lang="es-ES" sz="1100" dirty="0">
                <a:latin typeface="Consolas"/>
              </a:rPr>
              <a:t>/</a:t>
            </a:r>
            <a:r>
              <a:rPr lang="es-ES" sz="1100" err="1">
                <a:latin typeface="Consolas"/>
              </a:rPr>
              <a:t>interf</a:t>
            </a:r>
            <a:r>
              <a:rPr lang="es-ES" sz="1100" dirty="0">
                <a:latin typeface="Consolas"/>
              </a:rPr>
              <a:t>/</a:t>
            </a:r>
            <a:r>
              <a:rPr lang="es-ES" sz="1100" err="1">
                <a:latin typeface="Consolas"/>
              </a:rPr>
              <a:t>dat</a:t>
            </a:r>
            <a:r>
              <a:rPr lang="es-ES" sz="1100" dirty="0">
                <a:latin typeface="Consolas"/>
              </a:rPr>
              <a:t>/</a:t>
            </a:r>
            <a:endParaRPr lang="en-US"/>
          </a:p>
          <a:p>
            <a:pPr>
              <a:buNone/>
            </a:pPr>
            <a:r>
              <a:rPr lang="es-ES" sz="1100" dirty="0">
                <a:latin typeface="Consolas"/>
              </a:rPr>
              <a:t>      # </a:t>
            </a:r>
            <a:r>
              <a:rPr lang="es-ES" sz="1100" err="1">
                <a:latin typeface="Consolas"/>
              </a:rPr>
              <a:t>targetpath</a:t>
            </a:r>
            <a:r>
              <a:rPr lang="es-ES" sz="1100" dirty="0">
                <a:latin typeface="Consolas"/>
              </a:rPr>
              <a:t>: /salida/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extension</a:t>
            </a:r>
            <a:r>
              <a:rPr lang="es-ES" sz="1100" dirty="0">
                <a:latin typeface="Consolas"/>
              </a:rPr>
              <a:t>: </a:t>
            </a:r>
            <a:r>
              <a:rPr lang="es-ES" sz="1100" err="1">
                <a:latin typeface="Consolas"/>
              </a:rPr>
              <a:t>txt</a:t>
            </a:r>
            <a:endParaRPr lang="es-ES"/>
          </a:p>
          <a:p>
            <a:pPr>
              <a:buNone/>
            </a:pPr>
            <a:r>
              <a:rPr lang="es-ES" sz="1100" dirty="0">
                <a:latin typeface="Consolas"/>
              </a:rPr>
              <a:t>      </a:t>
            </a:r>
            <a:r>
              <a:rPr lang="es-ES" sz="1100" err="1">
                <a:latin typeface="Consolas"/>
              </a:rPr>
              <a:t>dateformat</a:t>
            </a:r>
            <a:r>
              <a:rPr lang="es-ES" sz="1100" dirty="0">
                <a:latin typeface="Consolas"/>
              </a:rPr>
              <a:t>: </a:t>
            </a:r>
            <a:r>
              <a:rPr lang="es-ES" sz="1100" err="1">
                <a:latin typeface="Consolas"/>
              </a:rPr>
              <a:t>MMdd</a:t>
            </a:r>
            <a:endParaRPr lang="en-US" err="1"/>
          </a:p>
          <a:p>
            <a:pPr marL="0" indent="0">
              <a:buNone/>
            </a:pPr>
            <a:endParaRPr lang="es-ES" sz="20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22B9A-2C9F-CD32-1109-8E545E39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966" y="6520520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5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API de Procesos &gt; </a:t>
            </a:r>
            <a:r>
              <a:rPr lang="es-ES" sz="4000" dirty="0" err="1">
                <a:solidFill>
                  <a:schemeClr val="bg1"/>
                </a:solidFill>
              </a:rPr>
              <a:t>Reporting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Reporting Generator</a:t>
            </a:r>
            <a:r>
              <a:rPr lang="es-ES" sz="2400" dirty="0"/>
              <a:t> </a:t>
            </a:r>
          </a:p>
          <a:p>
            <a:r>
              <a:rPr lang="es-E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Reporting Process</a:t>
            </a:r>
            <a:endParaRPr lang="es-ES" sz="240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Reporting Merge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C1A7C-4A02-ED6B-A70A-1D8F0FAC7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587" y="6528026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0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API de Procesos &gt; </a:t>
            </a:r>
            <a:r>
              <a:rPr lang="es-ES" sz="4000">
                <a:solidFill>
                  <a:schemeClr val="bg1"/>
                </a:solidFill>
              </a:rPr>
              <a:t>Resumen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sz="2400"/>
              <a:t>Una </a:t>
            </a:r>
            <a:r>
              <a:rPr lang="es-ES" sz="2400" b="1"/>
              <a:t>API de Procesos</a:t>
            </a:r>
            <a:r>
              <a:rPr lang="es-ES" sz="2400"/>
              <a:t> con Apache Camel, Java y Springboot es una </a:t>
            </a:r>
            <a:r>
              <a:rPr lang="es-ES" sz="2400" b="1"/>
              <a:t>interfaz que permite la orquestación, integración y gestión de procesos dentro de un sistema de software</a:t>
            </a:r>
            <a:r>
              <a:rPr lang="es-ES" sz="2400"/>
              <a:t>. </a:t>
            </a:r>
            <a:endParaRPr lang="es-ES"/>
          </a:p>
          <a:p>
            <a:endParaRPr lang="es-ES" sz="2400" dirty="0"/>
          </a:p>
          <a:p>
            <a:r>
              <a:rPr lang="es-ES" sz="2400"/>
              <a:t>En este sentido Apache Camel se utiliza como un marco para la integración de sistemas y la gestión de flujos de datos, mientras que Java y Springboot sirven como las tecnologías de desarrollo y despliegue para crear y administrar esos procesos de manera eficiente. </a:t>
            </a:r>
          </a:p>
          <a:p>
            <a:endParaRPr lang="es-ES" sz="2400" dirty="0"/>
          </a:p>
          <a:p>
            <a:r>
              <a:rPr lang="es-ES" sz="2400"/>
              <a:t>En el contexto del proyecto Confirming Global una </a:t>
            </a:r>
            <a:r>
              <a:rPr lang="es-ES" sz="2400" b="1"/>
              <a:t>API de Procesos</a:t>
            </a:r>
            <a:r>
              <a:rPr lang="es-ES" sz="2400"/>
              <a:t> puede leerse como un </a:t>
            </a:r>
            <a:r>
              <a:rPr lang="es-ES" sz="2400" b="1"/>
              <a:t>orquestador de microservicios, abstraído de la lógica de negocio, y centrado en la dinámica en torno al flujo de trabajo de dichos procesos</a:t>
            </a:r>
            <a:r>
              <a:rPr lang="es-E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99573-D2DB-00CF-3850-8A8CB11F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25972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3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Proceso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/>
              <a:t>Es un </a:t>
            </a:r>
            <a:r>
              <a:rPr lang="es-ES" sz="2400" b="1"/>
              <a:t>conjunto estructurado de tareas/pasos y que se llevan a cabo para crear y mantener aplicaciones o sistemas de software</a:t>
            </a:r>
            <a:r>
              <a:rPr lang="es-ES" sz="2400"/>
              <a:t>, puede entenderse como flujo de procesos, siendo el flujo también un proceso.</a:t>
            </a:r>
          </a:p>
          <a:p>
            <a:r>
              <a:rPr lang="es-ES" sz="2400"/>
              <a:t>En el contexto del desarrollo del proyecto, se extiende esta definición conceptual, a entender una </a:t>
            </a:r>
            <a:r>
              <a:rPr lang="es-ES" sz="2400" b="1"/>
              <a:t>API de procesos</a:t>
            </a:r>
            <a:r>
              <a:rPr lang="es-ES" sz="2400"/>
              <a:t> como un </a:t>
            </a:r>
            <a:r>
              <a:rPr lang="es-ES" sz="2400" b="1"/>
              <a:t>orquestador</a:t>
            </a:r>
            <a:r>
              <a:rPr lang="es-ES" sz="2400"/>
              <a:t> de ellos. </a:t>
            </a:r>
          </a:p>
          <a:p>
            <a:r>
              <a:rPr lang="es-ES" sz="2400"/>
              <a:t>Lo anterior significa que se abstrae de la lógica de negocios, centrándose en la definición del </a:t>
            </a:r>
            <a:r>
              <a:rPr lang="es-ES" sz="2400" b="1"/>
              <a:t>flujo de trabajo</a:t>
            </a:r>
            <a:r>
              <a:rPr lang="es-ES" sz="2400"/>
              <a:t> (workflow).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1510-27D7-2577-4727-920B266C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25972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3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AF291-34AB-CCBC-78EE-48C2B9770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CDC564-1A2A-4109-6AB7-7E92CA37B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E28B0-ADD6-0AA9-BB0B-2F47E92E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API de Procesos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E05F8-411C-B8BA-1AF6-9487963F6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33F91-9139-89DE-CE6B-E6B309189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9DFB6-4B42-3629-737F-DA183298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Fin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FB0EB-A731-9F05-2FC2-25C275C5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4" y="6525972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Proceso &gt; Etapa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/>
              <a:t>Recolección de requisitos</a:t>
            </a:r>
          </a:p>
          <a:p>
            <a:r>
              <a:rPr lang="es-ES" sz="2400"/>
              <a:t>Diseño</a:t>
            </a:r>
          </a:p>
          <a:p>
            <a:r>
              <a:rPr lang="es-ES" sz="2400"/>
              <a:t>Desarrollo</a:t>
            </a:r>
          </a:p>
          <a:p>
            <a:r>
              <a:rPr lang="es-ES" sz="2400"/>
              <a:t>Pruebas</a:t>
            </a:r>
          </a:p>
          <a:p>
            <a:r>
              <a:rPr lang="es-ES" sz="2400"/>
              <a:t>Despliegue</a:t>
            </a:r>
          </a:p>
          <a:p>
            <a:r>
              <a:rPr lang="es-ES" sz="2400"/>
              <a:t>Mantenimiento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36731-9B79-F3FC-91FF-1ABA6BA5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858" y="2327329"/>
            <a:ext cx="4148995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7E1AA-C3D5-A180-BE27-BD49885D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795" y="6525973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31720"/>
            <a:ext cx="6099648" cy="3945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De las siglas en inglés "</a:t>
            </a:r>
            <a:r>
              <a:rPr lang="es-ES" sz="2400" dirty="0" err="1"/>
              <a:t>Application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 Interface", es un conjunto de reglas, protocolos y herramientas que permite que diferentes aplicaciones, sistemas o servicios se comuniquen entre sí. </a:t>
            </a:r>
          </a:p>
          <a:p>
            <a:r>
              <a:rPr lang="es-ES" sz="2400" dirty="0"/>
              <a:t>Utilidad: integrar sistemas, compartir datos, ofrecer servicios de manera eficiente, </a:t>
            </a:r>
            <a:r>
              <a:rPr lang="es-ES" sz="2400" b="1" dirty="0"/>
              <a:t>constituir flujos de trabajo</a:t>
            </a:r>
            <a:r>
              <a:rPr lang="es-ES" sz="2400" dirty="0"/>
              <a:t>. </a:t>
            </a:r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2A93A77-3BE1-32BF-0C4E-5E7C4A45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32" y="2147977"/>
            <a:ext cx="4148995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FF5B56-C6FE-4B5C-F141-28E2D7EE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795" y="6525973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&gt; Tipos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/>
              <a:t>APIs web</a:t>
            </a:r>
          </a:p>
          <a:p>
            <a:r>
              <a:rPr lang="es-ES" sz="2400"/>
              <a:t>APIs de bibliotecas o frameworks</a:t>
            </a:r>
          </a:p>
          <a:p>
            <a:r>
              <a:rPr lang="es-ES" sz="2400"/>
              <a:t>APIs de sistemas operativos</a:t>
            </a:r>
          </a:p>
          <a:p>
            <a:r>
              <a:rPr lang="es-ES" sz="2400"/>
              <a:t>APIs de servicios de terceros</a:t>
            </a:r>
          </a:p>
          <a:p>
            <a:r>
              <a:rPr lang="es-ES" sz="2400"/>
              <a:t>API de Transformación.</a:t>
            </a:r>
            <a:endParaRPr lang="es-ES" sz="2400" dirty="0"/>
          </a:p>
          <a:p>
            <a:r>
              <a:rPr lang="es-ES" sz="2400"/>
              <a:t>API de Sistema.</a:t>
            </a:r>
            <a:endParaRPr lang="es-ES" sz="2400" dirty="0"/>
          </a:p>
          <a:p>
            <a:r>
              <a:rPr lang="es-ES" sz="2400" b="1"/>
              <a:t>API de Procesos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A3AA3-6231-5BFC-63E5-168D835A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40350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4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Una API de Procesos, puede definirse entonces, como una interfaz de programación de aplicaciones diseñada específicamente para interactuar con los procesos dentro de un sistema, una aplicación o un entorno de ejecución.</a:t>
            </a:r>
          </a:p>
          <a:p>
            <a:r>
              <a:rPr lang="es-ES" sz="2400" dirty="0"/>
              <a:t>En términos generales, una API de Procesos permite gestionar, controlar y supervisar los procesos que se ejecutan en un sistema informático, de manera que otras aplicaciones o servicios puedan consultar, modificar o interactuar con esos procesos de manera estandarizada.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811CF-9D4B-2333-7ACF-1CD9DDAF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25973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3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Funcionalidades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/>
              <a:t>Crear proceso(s)</a:t>
            </a:r>
            <a:endParaRPr lang="es-ES"/>
          </a:p>
          <a:p>
            <a:r>
              <a:rPr lang="es-ES" sz="2400"/>
              <a:t>Consultar estado(s) de proceso(s) </a:t>
            </a:r>
          </a:p>
          <a:p>
            <a:r>
              <a:rPr lang="es-ES" sz="2400"/>
              <a:t>Monitoreo de proceso(s)</a:t>
            </a:r>
          </a:p>
          <a:p>
            <a:r>
              <a:rPr lang="es-ES" sz="2400"/>
              <a:t>Control de flujo de trabajo</a:t>
            </a:r>
          </a:p>
          <a:p>
            <a:r>
              <a:rPr lang="es-ES" sz="2400"/>
              <a:t>Manejo de errores y excepciones</a:t>
            </a:r>
          </a:p>
          <a:p>
            <a:r>
              <a:rPr lang="es-ES" sz="2400"/>
              <a:t>Interacción entre procesos</a:t>
            </a:r>
          </a:p>
          <a:p>
            <a:r>
              <a:rPr lang="es-ES" sz="2400"/>
              <a:t>Finalizar o detener proceso(s)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B7F8E-14DC-04BE-935F-D94352C6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25973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Microservicios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29042-2A66-8ACE-570F-B66FB35D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/>
              <a:t>Hemos llegado al punto clave de esta presentación la </a:t>
            </a:r>
            <a:r>
              <a:rPr lang="es-ES" sz="2400" b="1"/>
              <a:t>API de procesos</a:t>
            </a:r>
            <a:r>
              <a:rPr lang="es-ES" sz="2400" dirty="0"/>
              <a:t> </a:t>
            </a:r>
            <a:r>
              <a:rPr lang="es-ES" sz="2400"/>
              <a:t>en el proyecto Confirming Global, puede leerse como: </a:t>
            </a:r>
            <a:r>
              <a:rPr lang="es-ES" sz="2400" b="1"/>
              <a:t>un orquestador de microservicios, rápido, escalable, robusto y seguro</a:t>
            </a:r>
            <a:r>
              <a:rPr lang="es-ES" sz="2400"/>
              <a:t>. </a:t>
            </a:r>
          </a:p>
          <a:p>
            <a:pPr marL="0" indent="0">
              <a:buNone/>
            </a:pPr>
            <a:endParaRPr lang="es-ES" sz="2400"/>
          </a:p>
          <a:p>
            <a:r>
              <a:rPr lang="es-ES" sz="2400"/>
              <a:t>Desarrollado en (principalmente):</a:t>
            </a:r>
          </a:p>
          <a:p>
            <a:pPr marL="0" indent="0">
              <a:buNone/>
            </a:pPr>
            <a:endParaRPr lang="es-ES" sz="800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/>
              <a:t>Java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/>
              <a:t>Springboot</a:t>
            </a:r>
            <a:endParaRPr lang="es-ES"/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/>
              <a:t>Apache Camel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E4521-D1BF-0215-C6CA-7AB909DF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795" y="6540350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F5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AED69-C49C-E670-63E6-8C40072C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bg1"/>
                </a:solidFill>
              </a:rPr>
              <a:t>API de Procesos &gt; Visualización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visualizaciónworkflowsinaudio">
            <a:hlinkClick r:id="" action="ppaction://media"/>
            <a:extLst>
              <a:ext uri="{FF2B5EF4-FFF2-40B4-BE49-F238E27FC236}">
                <a16:creationId xmlns:a16="http://schemas.microsoft.com/office/drawing/2014/main" id="{1123CEC4-AD7D-247E-86CD-92D5C7C0D1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91214" y="2744244"/>
            <a:ext cx="6408755" cy="3839194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04EA424-F590-72EA-AAFC-4B459AAE0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67978" cy="472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/>
              <a:t>Visualización en Hawt.io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7368F-5849-060B-69A7-752C3448D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587" y="6528026"/>
            <a:ext cx="2028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7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de Office</vt:lpstr>
      <vt:lpstr>Api de Procesos</vt:lpstr>
      <vt:lpstr>Proceso </vt:lpstr>
      <vt:lpstr>Proceso &gt; Etapa </vt:lpstr>
      <vt:lpstr>API</vt:lpstr>
      <vt:lpstr>API &gt; Tipos</vt:lpstr>
      <vt:lpstr>API de Procesos</vt:lpstr>
      <vt:lpstr>API de Procesos &gt; Funcionalidades</vt:lpstr>
      <vt:lpstr>API de Procesos &gt; Microservicios</vt:lpstr>
      <vt:lpstr>API de Procesos &gt; Visualización</vt:lpstr>
      <vt:lpstr>API de Procesos &gt; Estructura </vt:lpstr>
      <vt:lpstr>API de Procesos &gt; Estructura</vt:lpstr>
      <vt:lpstr>API de Procesos &gt; Estructura &gt; RouteRunner</vt:lpstr>
      <vt:lpstr>API de Procesos &gt; Estructura &gt; RouteRunner</vt:lpstr>
      <vt:lpstr>API de Procesos &gt; Estructura &gt; Routes</vt:lpstr>
      <vt:lpstr>API de Procesos &gt; Estructura &gt; Routes</vt:lpstr>
      <vt:lpstr>API de Procesos &gt; Estructura &gt; YML</vt:lpstr>
      <vt:lpstr>API de Procesos &gt; Estructura &gt; YML</vt:lpstr>
      <vt:lpstr>API de Procesos &gt; Reporting</vt:lpstr>
      <vt:lpstr>API de Procesos &gt; Resumen</vt:lpstr>
      <vt:lpstr>API de Procesos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387</cp:revision>
  <dcterms:created xsi:type="dcterms:W3CDTF">2024-12-19T12:52:11Z</dcterms:created>
  <dcterms:modified xsi:type="dcterms:W3CDTF">2025-03-27T18:51:06Z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2024-12-19T12:52:34Z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f85505a9-c12e-49af-8b07-694a520af275</vt:lpwstr>
  </property>
  <property fmtid="{D5CDD505-2E9C-101B-9397-08002B2CF9AE}" pid="8" name="MSIP_Label_41b88ec2-a72b-4523-9e84-0458a1764731_ContentBits">
    <vt:lpwstr>0</vt:lpwstr>
  </property>
</Properties>
</file>