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6"/>
  </p:notesMasterIdLst>
  <p:sldIdLst>
    <p:sldId id="49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1B65"/>
    <a:srgbClr val="3637CB"/>
    <a:srgbClr val="5C5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2209A-CCFB-084C-7944-6D6B30C6569F}" v="1" dt="2025-03-21T15:25:31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DE85-B25D-44FA-92C8-DF531BE86084}" type="datetimeFigureOut">
              <a:rPr lang="es-CL" smtClean="0"/>
              <a:t>27-03-2025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C30B1-10DD-4433-B12D-0CEA0EFF19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6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err="1"/>
              <a:t>Upgrade</a:t>
            </a:r>
            <a:r>
              <a:rPr lang="es-CL"/>
              <a:t> </a:t>
            </a:r>
            <a:r>
              <a:rPr lang="es-CL" err="1"/>
              <a:t>Murex</a:t>
            </a:r>
            <a:r>
              <a:rPr lang="es-CL"/>
              <a:t> 2020</a:t>
            </a:r>
            <a:r>
              <a:rPr lang="es-CL" u="none"/>
              <a:t> (Incidencias Integración)</a:t>
            </a:r>
          </a:p>
          <a:p>
            <a:endParaRPr lang="es-CL" sz="1200" b="0" u="none"/>
          </a:p>
          <a:p>
            <a:r>
              <a:rPr lang="es-CL" sz="1200" b="0" u="none"/>
              <a:t>Equipo Global de Integración </a:t>
            </a:r>
            <a:r>
              <a:rPr lang="es-CL" sz="1200" b="0" u="none" err="1"/>
              <a:t>Murex</a:t>
            </a:r>
            <a:r>
              <a:rPr lang="es-CL" sz="1200" b="0" u="none"/>
              <a:t>-GBO: </a:t>
            </a:r>
          </a:p>
          <a:p>
            <a:pPr marL="228600" indent="-228600">
              <a:buFont typeface="+mj-lt"/>
              <a:buAutoNum type="arabicPeriod"/>
            </a:pPr>
            <a:r>
              <a:rPr lang="es-CL" sz="1200" b="0" u="none"/>
              <a:t>En producción: Filtro CH a N. (usuarios)</a:t>
            </a:r>
          </a:p>
          <a:p>
            <a:pPr marL="228600" indent="-228600">
              <a:buFont typeface="+mj-lt"/>
              <a:buAutoNum type="arabicPeriod"/>
            </a:pPr>
            <a:r>
              <a:rPr lang="es-CL" sz="1200" b="0" u="none"/>
              <a:t>En desarrollo: Incidencias en pruebas equipo local entregadas por global: Portfolio </a:t>
            </a:r>
            <a:r>
              <a:rPr lang="es-CL" sz="1200" b="0" u="none" err="1"/>
              <a:t>Modification</a:t>
            </a:r>
            <a:r>
              <a:rPr lang="es-CL" sz="1200" b="0" u="none"/>
              <a:t> masivo + </a:t>
            </a:r>
            <a:r>
              <a:rPr lang="es-CL" sz="1200" b="0" u="none" err="1"/>
              <a:t>Unwind</a:t>
            </a:r>
            <a:r>
              <a:rPr lang="es-CL" sz="1200" b="0" u="none"/>
              <a:t> + Diferimiento -5 días + Actualización Alias </a:t>
            </a:r>
            <a:r>
              <a:rPr lang="es-CL" sz="1200" b="0" u="none" err="1"/>
              <a:t>Code</a:t>
            </a:r>
            <a:r>
              <a:rPr lang="es-CL" sz="1200" b="0" u="none"/>
              <a:t> en GBO por evento Restructure y Portfolio </a:t>
            </a:r>
            <a:r>
              <a:rPr lang="es-CL" sz="1200" b="0" u="none" err="1"/>
              <a:t>Mod</a:t>
            </a:r>
            <a:r>
              <a:rPr lang="es-CL" sz="1200" b="0" u="none"/>
              <a:t>. </a:t>
            </a:r>
          </a:p>
          <a:p>
            <a:endParaRPr lang="es-CL" sz="1200" b="0" u="none"/>
          </a:p>
          <a:p>
            <a:pPr marL="228600" indent="-228600">
              <a:buFont typeface="+mj-lt"/>
              <a:buAutoNum type="arabicPeriod"/>
            </a:pPr>
            <a:endParaRPr lang="es-CL" sz="1200" b="0" u="none"/>
          </a:p>
          <a:p>
            <a:r>
              <a:rPr lang="es-CL"/>
              <a:t>IBOR </a:t>
            </a:r>
            <a:r>
              <a:rPr lang="es-CL" err="1"/>
              <a:t>FrontBook</a:t>
            </a:r>
            <a:r>
              <a:rPr lang="es-CL"/>
              <a:t> Fase 3</a:t>
            </a:r>
            <a:r>
              <a:rPr lang="es-CL" u="none"/>
              <a:t> (Táctico)</a:t>
            </a:r>
          </a:p>
          <a:p>
            <a:endParaRPr lang="es-CL" u="none"/>
          </a:p>
          <a:p>
            <a:pPr marL="228600" indent="-228600">
              <a:buFont typeface="+mj-lt"/>
              <a:buAutoNum type="arabicPeriod"/>
            </a:pPr>
            <a:r>
              <a:rPr lang="es-CL" sz="1200" b="0" u="none"/>
              <a:t>En producción: Ibor sin </a:t>
            </a:r>
            <a:r>
              <a:rPr lang="es-CL" sz="1200" b="0" u="none" err="1"/>
              <a:t>dummy</a:t>
            </a:r>
            <a:r>
              <a:rPr lang="es-CL" sz="1200" b="0" u="none"/>
              <a:t> (7 de Julio) + Contrato general para </a:t>
            </a:r>
            <a:r>
              <a:rPr lang="es-CL" sz="1200" b="0" u="none" err="1"/>
              <a:t>Sofr</a:t>
            </a:r>
            <a:r>
              <a:rPr lang="es-CL" sz="1200" b="0" u="none"/>
              <a:t> (CME) (8 de agosto)</a:t>
            </a:r>
          </a:p>
          <a:p>
            <a:pPr marL="228600" indent="-228600">
              <a:buFont typeface="+mj-lt"/>
              <a:buAutoNum type="arabicPeriod"/>
            </a:pPr>
            <a:r>
              <a:rPr lang="es-CL" sz="1200" b="0" u="none"/>
              <a:t>En desarrollo: Tratamiento contable para BL (</a:t>
            </a:r>
            <a:r>
              <a:rPr lang="es-CL" sz="1200" b="0" u="none" err="1"/>
              <a:t>Backward</a:t>
            </a:r>
            <a:r>
              <a:rPr lang="es-CL" sz="1200" b="0" u="none"/>
              <a:t> </a:t>
            </a:r>
            <a:r>
              <a:rPr lang="es-CL" sz="1200" b="0" u="none" err="1"/>
              <a:t>Looking</a:t>
            </a:r>
            <a:r>
              <a:rPr lang="es-CL" sz="1200" b="0" u="none"/>
              <a:t>) con </a:t>
            </a:r>
            <a:r>
              <a:rPr lang="es-CL" sz="1200" b="0" u="none" err="1"/>
              <a:t>fixing</a:t>
            </a:r>
            <a:r>
              <a:rPr lang="es-CL" sz="1200" b="0" u="none"/>
              <a:t> </a:t>
            </a:r>
            <a:r>
              <a:rPr lang="es-CL" sz="1200" b="0" u="none" err="1"/>
              <a:t>delay</a:t>
            </a:r>
            <a:r>
              <a:rPr lang="es-CL" sz="1200" b="0" u="none"/>
              <a:t> + integración para BL con </a:t>
            </a:r>
            <a:r>
              <a:rPr lang="es-CL" sz="1200" b="0" u="none" err="1"/>
              <a:t>fixing</a:t>
            </a:r>
            <a:r>
              <a:rPr lang="es-CL" sz="1200" b="0" u="none"/>
              <a:t> </a:t>
            </a:r>
            <a:r>
              <a:rPr lang="es-CL" sz="1200" b="0" u="none" err="1"/>
              <a:t>delay</a:t>
            </a:r>
            <a:r>
              <a:rPr lang="es-CL" sz="1200" b="0" u="none"/>
              <a:t> (</a:t>
            </a:r>
            <a:r>
              <a:rPr lang="es-CL" sz="1200" b="0" u="none" err="1"/>
              <a:t>dif</a:t>
            </a:r>
            <a:r>
              <a:rPr lang="es-CL" sz="1200" b="0" u="none"/>
              <a:t>. -5 días)</a:t>
            </a:r>
          </a:p>
          <a:p>
            <a:pPr marL="228600" indent="-228600">
              <a:buFont typeface="+mj-lt"/>
              <a:buAutoNum type="arabicPeriod"/>
            </a:pPr>
            <a:r>
              <a:rPr lang="es-CL" sz="1200" b="0" u="none"/>
              <a:t>A Preproducción: a Septiembre queda la primera parte: Integración corregida y en Octubre el desarrollo de contabilidad del BO.</a:t>
            </a:r>
          </a:p>
          <a:p>
            <a:pPr marL="228600" indent="-228600">
              <a:buFont typeface="+mj-lt"/>
              <a:buAutoNum type="arabicPeriod"/>
            </a:pPr>
            <a:endParaRPr lang="es-CL" sz="1200" b="0" u="none"/>
          </a:p>
          <a:p>
            <a:r>
              <a:rPr lang="es-CL" err="1"/>
              <a:t>Upgrade</a:t>
            </a:r>
            <a:r>
              <a:rPr lang="es-CL"/>
              <a:t> </a:t>
            </a:r>
            <a:r>
              <a:rPr lang="es-CL" err="1"/>
              <a:t>Murex</a:t>
            </a:r>
            <a:r>
              <a:rPr lang="es-CL"/>
              <a:t> 2022</a:t>
            </a:r>
            <a:r>
              <a:rPr lang="es-CL" u="none"/>
              <a:t> (</a:t>
            </a:r>
            <a:r>
              <a:rPr lang="es-CL" u="none" err="1"/>
              <a:t>Index</a:t>
            </a:r>
            <a:r>
              <a:rPr lang="es-CL" u="none"/>
              <a:t> </a:t>
            </a:r>
            <a:r>
              <a:rPr lang="es-CL" u="none" err="1"/>
              <a:t>Transition</a:t>
            </a:r>
            <a:r>
              <a:rPr lang="es-CL" u="none"/>
              <a:t>)</a:t>
            </a:r>
            <a:endParaRPr lang="es-CL" sz="1600" u="none"/>
          </a:p>
          <a:p>
            <a:endParaRPr lang="es-CL" sz="1200" b="0" u="none"/>
          </a:p>
          <a:p>
            <a:pPr marL="228600" indent="-228600">
              <a:buFont typeface="+mj-lt"/>
              <a:buAutoNum type="arabicPeriod"/>
            </a:pPr>
            <a:r>
              <a:rPr lang="es-CL" sz="1200" b="0" u="none"/>
              <a:t>En desarrollo: </a:t>
            </a:r>
          </a:p>
          <a:p>
            <a:pPr marL="685800" lvl="1" indent="-228600">
              <a:buFont typeface="+mj-lt"/>
              <a:buAutoNum type="alphaLcPeriod"/>
            </a:pPr>
            <a:r>
              <a:rPr lang="es-CL" sz="1200"/>
              <a:t>Revisión caratulas + </a:t>
            </a:r>
            <a:r>
              <a:rPr lang="es-CL" sz="1200" err="1"/>
              <a:t>Insert</a:t>
            </a:r>
            <a:r>
              <a:rPr lang="es-CL" sz="1200"/>
              <a:t> nativos + viaje a GBO</a:t>
            </a:r>
          </a:p>
          <a:p>
            <a:pPr marL="685800" lvl="1" indent="-228600">
              <a:buFont typeface="+mj-lt"/>
              <a:buAutoNum type="alphaLcPeriod"/>
            </a:pPr>
            <a:r>
              <a:rPr lang="es-CL" sz="1200"/>
              <a:t>Revisión herramientas </a:t>
            </a:r>
            <a:r>
              <a:rPr lang="es-CL" sz="1200" err="1"/>
              <a:t>TradeQuery</a:t>
            </a:r>
            <a:r>
              <a:rPr lang="es-CL" sz="1200"/>
              <a:t> + Tablas Dinámicas + Vistas de simulación</a:t>
            </a:r>
          </a:p>
          <a:p>
            <a:pPr marL="685800" lvl="1" indent="-228600">
              <a:buFont typeface="+mj-lt"/>
              <a:buAutoNum type="alphaLcPeriod"/>
            </a:pPr>
            <a:r>
              <a:rPr lang="es-CL" sz="1200"/>
              <a:t>Revisión valoración: </a:t>
            </a:r>
            <a:r>
              <a:rPr lang="es-CL" sz="1200" err="1"/>
              <a:t>Reporting</a:t>
            </a:r>
            <a:r>
              <a:rPr lang="es-CL" sz="1200"/>
              <a:t> </a:t>
            </a:r>
            <a:r>
              <a:rPr lang="es-CL" sz="1200" err="1"/>
              <a:t>Batch</a:t>
            </a:r>
            <a:endParaRPr lang="es-CL" sz="1200"/>
          </a:p>
          <a:p>
            <a:pPr marL="228600" lvl="1" indent="-228600" fontAlgn="b">
              <a:buFont typeface="+mj-lt"/>
              <a:buAutoNum type="arabicPeriod"/>
            </a:pPr>
            <a:r>
              <a:rPr lang="es-CL" sz="1200"/>
              <a:t>A Preproducción: 20 de Septiembre 2022.</a:t>
            </a:r>
          </a:p>
          <a:p>
            <a:pPr marL="228600" indent="-228600">
              <a:buFont typeface="+mj-lt"/>
              <a:buAutoNum type="arabicPeriod"/>
            </a:pPr>
            <a:endParaRPr lang="es-CL" sz="1200" b="0" u="none"/>
          </a:p>
          <a:p>
            <a:endParaRPr lang="es-CL" sz="1200" b="0" u="none"/>
          </a:p>
          <a:p>
            <a:r>
              <a:rPr lang="es-CL"/>
              <a:t>IBOR </a:t>
            </a:r>
            <a:r>
              <a:rPr lang="es-CL" err="1"/>
              <a:t>BackBook</a:t>
            </a:r>
            <a:r>
              <a:rPr lang="es-CL"/>
              <a:t> GBO</a:t>
            </a:r>
          </a:p>
          <a:p>
            <a:endParaRPr lang="es-CL" sz="1200" b="0" u="none"/>
          </a:p>
          <a:p>
            <a:pPr marL="228600" indent="-228600">
              <a:buFont typeface="+mj-lt"/>
              <a:buAutoNum type="arabicPeriod"/>
            </a:pPr>
            <a:r>
              <a:rPr lang="es-CL" sz="1200" b="0" u="none"/>
              <a:t>En desarrollo: </a:t>
            </a:r>
          </a:p>
          <a:p>
            <a:pPr marL="685800" lvl="1" indent="-228600">
              <a:buFont typeface="+mj-lt"/>
              <a:buAutoNum type="alphaLcPeriod"/>
            </a:pPr>
            <a:r>
              <a:rPr lang="es-CL" sz="1200"/>
              <a:t>Instalación de piezas GBO para interactuar con </a:t>
            </a:r>
            <a:r>
              <a:rPr lang="es-CL" sz="1200" err="1"/>
              <a:t>Index</a:t>
            </a:r>
            <a:r>
              <a:rPr lang="es-CL" sz="1200"/>
              <a:t> </a:t>
            </a:r>
            <a:r>
              <a:rPr lang="es-CL" sz="1200" err="1"/>
              <a:t>Transition</a:t>
            </a:r>
            <a:r>
              <a:rPr lang="es-CL" sz="1200"/>
              <a:t> de </a:t>
            </a:r>
            <a:r>
              <a:rPr lang="es-CL" sz="1200" err="1"/>
              <a:t>Murex</a:t>
            </a:r>
            <a:r>
              <a:rPr lang="es-CL" sz="120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s-CL" sz="1200"/>
              <a:t>Instalación piezas de integración para interactuar con </a:t>
            </a:r>
            <a:r>
              <a:rPr lang="es-CL" sz="1200" err="1"/>
              <a:t>Index</a:t>
            </a:r>
            <a:r>
              <a:rPr lang="es-CL" sz="1200"/>
              <a:t> </a:t>
            </a:r>
            <a:r>
              <a:rPr lang="es-CL" sz="1200" err="1"/>
              <a:t>Transition</a:t>
            </a:r>
            <a:r>
              <a:rPr lang="es-CL" sz="1200"/>
              <a:t> de </a:t>
            </a:r>
            <a:r>
              <a:rPr lang="es-CL" sz="1200" err="1"/>
              <a:t>Murex</a:t>
            </a:r>
            <a:endParaRPr lang="es-CL" sz="1200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30B1-10DD-4433-B12D-0CEA0EFF198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960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D4CD-B3E7-44B9-9AC6-73289859ADC4}" type="datetimeFigureOut">
              <a:rPr lang="es-CL" smtClean="0"/>
              <a:t>27-03-2025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4F4A-7D7F-4EEE-90B6-2A1A23BD6F9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644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D4CD-B3E7-44B9-9AC6-73289859ADC4}" type="datetimeFigureOut">
              <a:rPr lang="es-CL" smtClean="0"/>
              <a:t>27-03-2025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4F4A-7D7F-4EEE-90B6-2A1A23BD6F9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16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D4CD-B3E7-44B9-9AC6-73289859ADC4}" type="datetimeFigureOut">
              <a:rPr lang="es-CL" smtClean="0"/>
              <a:t>27-03-2025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4F4A-7D7F-4EEE-90B6-2A1A23BD6F9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06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D4CD-B3E7-44B9-9AC6-73289859ADC4}" type="datetimeFigureOut">
              <a:rPr lang="es-CL" smtClean="0"/>
              <a:t>27-03-2025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4F4A-7D7F-4EEE-90B6-2A1A23BD6F9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42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D4CD-B3E7-44B9-9AC6-73289859ADC4}" type="datetimeFigureOut">
              <a:rPr lang="es-CL" smtClean="0"/>
              <a:t>27-03-2025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4F4A-7D7F-4EEE-90B6-2A1A23BD6F9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096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D4CD-B3E7-44B9-9AC6-73289859ADC4}" type="datetimeFigureOut">
              <a:rPr lang="es-CL" smtClean="0"/>
              <a:t>27-03-2025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4F4A-7D7F-4EEE-90B6-2A1A23BD6F9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85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D4CD-B3E7-44B9-9AC6-73289859ADC4}" type="datetimeFigureOut">
              <a:rPr lang="es-CL" smtClean="0"/>
              <a:t>27-03-2025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4F4A-7D7F-4EEE-90B6-2A1A23BD6F9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54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D4CD-B3E7-44B9-9AC6-73289859ADC4}" type="datetimeFigureOut">
              <a:rPr lang="es-CL" smtClean="0"/>
              <a:t>27-03-2025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4F4A-7D7F-4EEE-90B6-2A1A23BD6F9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736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D4CD-B3E7-44B9-9AC6-73289859ADC4}" type="datetimeFigureOut">
              <a:rPr lang="es-CL" smtClean="0"/>
              <a:t>27-03-2025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4F4A-7D7F-4EEE-90B6-2A1A23BD6F9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026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D4CD-B3E7-44B9-9AC6-73289859ADC4}" type="datetimeFigureOut">
              <a:rPr lang="es-CL" smtClean="0"/>
              <a:t>27-03-2025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4F4A-7D7F-4EEE-90B6-2A1A23BD6F9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04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D4CD-B3E7-44B9-9AC6-73289859ADC4}" type="datetimeFigureOut">
              <a:rPr lang="es-CL" smtClean="0"/>
              <a:t>27-03-2025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4F4A-7D7F-4EEE-90B6-2A1A23BD6F9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657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D4CD-B3E7-44B9-9AC6-73289859ADC4}" type="datetimeFigureOut">
              <a:rPr lang="es-CL" smtClean="0"/>
              <a:t>27-03-2025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A4F4A-7D7F-4EEE-90B6-2A1A23BD6F9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952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ángulo 121"/>
          <p:cNvSpPr/>
          <p:nvPr/>
        </p:nvSpPr>
        <p:spPr>
          <a:xfrm>
            <a:off x="1922080" y="969686"/>
            <a:ext cx="1628520" cy="5342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white"/>
              </a:solidFill>
            </a:endParaRPr>
          </a:p>
        </p:txBody>
      </p:sp>
      <p:sp>
        <p:nvSpPr>
          <p:cNvPr id="77" name="Pentágono 44">
            <a:extLst>
              <a:ext uri="{FF2B5EF4-FFF2-40B4-BE49-F238E27FC236}">
                <a16:creationId xmlns:a16="http://schemas.microsoft.com/office/drawing/2014/main" id="{DA65BAEA-24B5-423C-8A5A-F91AF78A5437}"/>
              </a:ext>
            </a:extLst>
          </p:cNvPr>
          <p:cNvSpPr/>
          <p:nvPr/>
        </p:nvSpPr>
        <p:spPr>
          <a:xfrm>
            <a:off x="2133667" y="2031976"/>
            <a:ext cx="2492916" cy="109291"/>
          </a:xfrm>
          <a:prstGeom prst="rect">
            <a:avLst/>
          </a:prstGeom>
          <a:gradFill>
            <a:gsLst>
              <a:gs pos="43103">
                <a:srgbClr val="00B0F0"/>
              </a:gs>
              <a:gs pos="78000">
                <a:srgbClr val="00B0F0"/>
              </a:gs>
              <a:gs pos="100000">
                <a:schemeClr val="accent1">
                  <a:lumMod val="0"/>
                  <a:lumOff val="100000"/>
                </a:schemeClr>
              </a:gs>
              <a:gs pos="90000">
                <a:srgbClr val="00B0F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>
              <a:solidFill>
                <a:schemeClr val="bg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9EF4CC2-76AE-4D65-8C23-BF98972C42E4}"/>
              </a:ext>
            </a:extLst>
          </p:cNvPr>
          <p:cNvSpPr/>
          <p:nvPr/>
        </p:nvSpPr>
        <p:spPr>
          <a:xfrm>
            <a:off x="0" y="6311264"/>
            <a:ext cx="12192000" cy="540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/>
          <p:cNvSpPr/>
          <p:nvPr/>
        </p:nvSpPr>
        <p:spPr>
          <a:xfrm>
            <a:off x="4208633" y="679442"/>
            <a:ext cx="573207" cy="4879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b="1"/>
              <a:t>ABR</a:t>
            </a:r>
          </a:p>
        </p:txBody>
      </p:sp>
      <p:sp>
        <p:nvSpPr>
          <p:cNvPr id="48" name="1 Título">
            <a:extLst>
              <a:ext uri="{FF2B5EF4-FFF2-40B4-BE49-F238E27FC236}">
                <a16:creationId xmlns:a16="http://schemas.microsoft.com/office/drawing/2014/main" id="{40848C5E-ABD6-4893-9C0C-4FFF5E5F39B8}"/>
              </a:ext>
            </a:extLst>
          </p:cNvPr>
          <p:cNvSpPr txBox="1">
            <a:spLocks/>
          </p:cNvSpPr>
          <p:nvPr/>
        </p:nvSpPr>
        <p:spPr>
          <a:xfrm>
            <a:off x="-218723" y="121700"/>
            <a:ext cx="11518556" cy="367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algn="l" rtl="0">
              <a:tabLst>
                <a:tab pos="2243138" algn="l"/>
              </a:tabLst>
            </a:pPr>
            <a:r>
              <a:rPr lang="es-CL" sz="2400" b="1" ker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2025 – </a:t>
            </a:r>
            <a:r>
              <a:rPr lang="es-CL" sz="2400" b="1" kern="0">
                <a:ea typeface="+mj-ea"/>
                <a:cs typeface="+mj-cs"/>
              </a:rPr>
              <a:t>C</a:t>
            </a:r>
            <a:r>
              <a:rPr lang="es-CL" sz="2400" b="1" ker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onfirming Global - </a:t>
            </a:r>
            <a:r>
              <a:rPr lang="es-CL" sz="2400" b="1" kern="0">
                <a:ea typeface="+mj-ea"/>
                <a:cs typeface="+mj-cs"/>
              </a:rPr>
              <a:t>Cronograma</a:t>
            </a:r>
            <a:r>
              <a:rPr lang="es-CL" sz="2400" b="1" ker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</a:p>
        </p:txBody>
      </p:sp>
      <p:pic>
        <p:nvPicPr>
          <p:cNvPr id="86" name="Imagen 85">
            <a:extLst>
              <a:ext uri="{FF2B5EF4-FFF2-40B4-BE49-F238E27FC236}">
                <a16:creationId xmlns:a16="http://schemas.microsoft.com/office/drawing/2014/main" id="{D3D4971E-DAD7-4DA6-86C3-6C9D2F381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45" y="250171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12500"/>
          </a:effectLst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D3D4971E-DAD7-4DA6-86C3-6C9D2F381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81" y="493059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12500"/>
          </a:effectLst>
        </p:spPr>
      </p:pic>
      <p:sp>
        <p:nvSpPr>
          <p:cNvPr id="22" name="Elipse 21"/>
          <p:cNvSpPr/>
          <p:nvPr/>
        </p:nvSpPr>
        <p:spPr>
          <a:xfrm>
            <a:off x="2563895" y="677603"/>
            <a:ext cx="573207" cy="4879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s-CL" sz="1000" b="1"/>
              <a:t>MAR</a:t>
            </a:r>
          </a:p>
        </p:txBody>
      </p:sp>
      <p:sp>
        <p:nvSpPr>
          <p:cNvPr id="124" name="Rectángulo 123"/>
          <p:cNvSpPr/>
          <p:nvPr/>
        </p:nvSpPr>
        <p:spPr>
          <a:xfrm>
            <a:off x="5139461" y="898513"/>
            <a:ext cx="1646497" cy="54056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white"/>
              </a:solidFill>
            </a:endParaRPr>
          </a:p>
        </p:txBody>
      </p:sp>
      <p:sp>
        <p:nvSpPr>
          <p:cNvPr id="75" name="Pentágono 44">
            <a:extLst>
              <a:ext uri="{FF2B5EF4-FFF2-40B4-BE49-F238E27FC236}">
                <a16:creationId xmlns:a16="http://schemas.microsoft.com/office/drawing/2014/main" id="{DA65BAEA-24B5-423C-8A5A-F91AF78A5437}"/>
              </a:ext>
            </a:extLst>
          </p:cNvPr>
          <p:cNvSpPr/>
          <p:nvPr/>
        </p:nvSpPr>
        <p:spPr>
          <a:xfrm>
            <a:off x="2018454" y="2646481"/>
            <a:ext cx="2713606" cy="9255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200">
              <a:solidFill>
                <a:schemeClr val="bg1"/>
              </a:solidFill>
            </a:endParaRPr>
          </a:p>
        </p:txBody>
      </p:sp>
      <p:pic>
        <p:nvPicPr>
          <p:cNvPr id="71" name="Imagen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364" y="6429886"/>
            <a:ext cx="2025331" cy="331389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D3D4971E-DAD7-4DA6-86C3-6C9D2F381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34" y="335633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12500"/>
          </a:effectLst>
        </p:spPr>
      </p:pic>
      <p:pic>
        <p:nvPicPr>
          <p:cNvPr id="128" name="Imagen 127">
            <a:extLst>
              <a:ext uri="{FF2B5EF4-FFF2-40B4-BE49-F238E27FC236}">
                <a16:creationId xmlns:a16="http://schemas.microsoft.com/office/drawing/2014/main" id="{D3D4971E-DAD7-4DA6-86C3-6C9D2F381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57" y="50027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12500"/>
          </a:effectLst>
        </p:spPr>
      </p:pic>
      <p:pic>
        <p:nvPicPr>
          <p:cNvPr id="130" name="Imagen 129">
            <a:extLst>
              <a:ext uri="{FF2B5EF4-FFF2-40B4-BE49-F238E27FC236}">
                <a16:creationId xmlns:a16="http://schemas.microsoft.com/office/drawing/2014/main" id="{D3D4971E-DAD7-4DA6-86C3-6C9D2F381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98" y="280795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12500"/>
          </a:effectLst>
        </p:spPr>
      </p:pic>
      <p:pic>
        <p:nvPicPr>
          <p:cNvPr id="133" name="Imagen 132">
            <a:extLst>
              <a:ext uri="{FF2B5EF4-FFF2-40B4-BE49-F238E27FC236}">
                <a16:creationId xmlns:a16="http://schemas.microsoft.com/office/drawing/2014/main" id="{D3D4971E-DAD7-4DA6-86C3-6C9D2F381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59" y="202066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12500"/>
          </a:effectLst>
        </p:spPr>
      </p:pic>
      <p:pic>
        <p:nvPicPr>
          <p:cNvPr id="138" name="Imagen 137">
            <a:extLst>
              <a:ext uri="{FF2B5EF4-FFF2-40B4-BE49-F238E27FC236}">
                <a16:creationId xmlns:a16="http://schemas.microsoft.com/office/drawing/2014/main" id="{D3D4971E-DAD7-4DA6-86C3-6C9D2F381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15" y="400180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12500"/>
          </a:effectLst>
        </p:spPr>
      </p:pic>
      <p:pic>
        <p:nvPicPr>
          <p:cNvPr id="139" name="Imagen 138">
            <a:extLst>
              <a:ext uri="{FF2B5EF4-FFF2-40B4-BE49-F238E27FC236}">
                <a16:creationId xmlns:a16="http://schemas.microsoft.com/office/drawing/2014/main" id="{D3D4971E-DAD7-4DA6-86C3-6C9D2F381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134" y="4468892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12500"/>
          </a:effectLst>
        </p:spPr>
      </p:pic>
      <p:pic>
        <p:nvPicPr>
          <p:cNvPr id="140" name="Imagen 139">
            <a:extLst>
              <a:ext uri="{FF2B5EF4-FFF2-40B4-BE49-F238E27FC236}">
                <a16:creationId xmlns:a16="http://schemas.microsoft.com/office/drawing/2014/main" id="{D3D4971E-DAD7-4DA6-86C3-6C9D2F381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02" y="333507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12500"/>
          </a:effectLst>
        </p:spPr>
      </p:pic>
      <p:sp>
        <p:nvSpPr>
          <p:cNvPr id="72" name="Pentágono 44">
            <a:extLst>
              <a:ext uri="{FF2B5EF4-FFF2-40B4-BE49-F238E27FC236}">
                <a16:creationId xmlns:a16="http://schemas.microsoft.com/office/drawing/2014/main" id="{DA65BAEA-24B5-423C-8A5A-F91AF78A5437}"/>
              </a:ext>
            </a:extLst>
          </p:cNvPr>
          <p:cNvSpPr/>
          <p:nvPr/>
        </p:nvSpPr>
        <p:spPr>
          <a:xfrm>
            <a:off x="2000558" y="4540749"/>
            <a:ext cx="1800000" cy="90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>
              <a:solidFill>
                <a:schemeClr val="bg1"/>
              </a:solidFill>
            </a:endParaRPr>
          </a:p>
        </p:txBody>
      </p:sp>
      <p:cxnSp>
        <p:nvCxnSpPr>
          <p:cNvPr id="74" name="Conector recto 73"/>
          <p:cNvCxnSpPr/>
          <p:nvPr/>
        </p:nvCxnSpPr>
        <p:spPr>
          <a:xfrm>
            <a:off x="1955850" y="2312936"/>
            <a:ext cx="961479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389080" y="1479234"/>
            <a:ext cx="1402144" cy="833696"/>
            <a:chOff x="256214" y="1750717"/>
            <a:chExt cx="1696594" cy="308139"/>
          </a:xfrm>
        </p:grpSpPr>
        <p:sp>
          <p:nvSpPr>
            <p:cNvPr id="3" name="Rectángulo 2"/>
            <p:cNvSpPr/>
            <p:nvPr/>
          </p:nvSpPr>
          <p:spPr>
            <a:xfrm>
              <a:off x="256214" y="1750717"/>
              <a:ext cx="1696594" cy="75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L" sz="800">
                  <a:solidFill>
                    <a:srgbClr val="0070C0"/>
                  </a:solidFill>
                </a:rPr>
                <a:t>WEB Clientes</a:t>
              </a:r>
            </a:p>
          </p:txBody>
        </p:sp>
        <p:cxnSp>
          <p:nvCxnSpPr>
            <p:cNvPr id="7" name="Conector recto de flecha 6"/>
            <p:cNvCxnSpPr/>
            <p:nvPr/>
          </p:nvCxnSpPr>
          <p:spPr>
            <a:xfrm>
              <a:off x="367161" y="2058856"/>
              <a:ext cx="1496724" cy="0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/>
          <p:cNvGrpSpPr/>
          <p:nvPr/>
        </p:nvGrpSpPr>
        <p:grpSpPr>
          <a:xfrm>
            <a:off x="154945" y="2407732"/>
            <a:ext cx="1696594" cy="794929"/>
            <a:chOff x="236451" y="1013312"/>
            <a:chExt cx="1696594" cy="1045544"/>
          </a:xfrm>
        </p:grpSpPr>
        <p:sp>
          <p:nvSpPr>
            <p:cNvPr id="87" name="Rectángulo 86"/>
            <p:cNvSpPr/>
            <p:nvPr/>
          </p:nvSpPr>
          <p:spPr>
            <a:xfrm>
              <a:off x="236451" y="1013312"/>
              <a:ext cx="1696594" cy="2833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L" sz="800" b="1">
                  <a:solidFill>
                    <a:srgbClr val="0070C0"/>
                  </a:solidFill>
                </a:rPr>
                <a:t>Interfaces Directas</a:t>
              </a:r>
            </a:p>
          </p:txBody>
        </p:sp>
        <p:cxnSp>
          <p:nvCxnSpPr>
            <p:cNvPr id="90" name="Conector recto de flecha 89"/>
            <p:cNvCxnSpPr/>
            <p:nvPr/>
          </p:nvCxnSpPr>
          <p:spPr>
            <a:xfrm>
              <a:off x="367161" y="2058856"/>
              <a:ext cx="1496724" cy="0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o 91"/>
          <p:cNvGrpSpPr/>
          <p:nvPr/>
        </p:nvGrpSpPr>
        <p:grpSpPr>
          <a:xfrm>
            <a:off x="134065" y="4305977"/>
            <a:ext cx="1696594" cy="1448660"/>
            <a:chOff x="255737" y="1253608"/>
            <a:chExt cx="1696594" cy="805248"/>
          </a:xfrm>
        </p:grpSpPr>
        <p:sp>
          <p:nvSpPr>
            <p:cNvPr id="93" name="Rectángulo 92"/>
            <p:cNvSpPr/>
            <p:nvPr/>
          </p:nvSpPr>
          <p:spPr>
            <a:xfrm>
              <a:off x="255737" y="1253608"/>
              <a:ext cx="1696594" cy="119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L" sz="800" b="1">
                  <a:solidFill>
                    <a:srgbClr val="0070C0"/>
                  </a:solidFill>
                </a:rPr>
                <a:t>Despliegue Técnico (Apis)</a:t>
              </a:r>
            </a:p>
          </p:txBody>
        </p:sp>
        <p:cxnSp>
          <p:nvCxnSpPr>
            <p:cNvPr id="94" name="Conector recto de flecha 93"/>
            <p:cNvCxnSpPr/>
            <p:nvPr/>
          </p:nvCxnSpPr>
          <p:spPr>
            <a:xfrm>
              <a:off x="367161" y="2058856"/>
              <a:ext cx="1496724" cy="0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Conector recto 96"/>
          <p:cNvCxnSpPr/>
          <p:nvPr/>
        </p:nvCxnSpPr>
        <p:spPr>
          <a:xfrm>
            <a:off x="2018454" y="3202661"/>
            <a:ext cx="961479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B8C443F-EE1B-4A61-2F44-16B150267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52900"/>
              </p:ext>
            </p:extLst>
          </p:nvPr>
        </p:nvGraphicFramePr>
        <p:xfrm>
          <a:off x="2152892" y="1180151"/>
          <a:ext cx="6136689" cy="24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50">
                  <a:extLst>
                    <a:ext uri="{9D8B030D-6E8A-4147-A177-3AD203B41FA5}">
                      <a16:colId xmlns:a16="http://schemas.microsoft.com/office/drawing/2014/main" val="1698464311"/>
                    </a:ext>
                  </a:extLst>
                </a:gridCol>
                <a:gridCol w="336341">
                  <a:extLst>
                    <a:ext uri="{9D8B030D-6E8A-4147-A177-3AD203B41FA5}">
                      <a16:colId xmlns:a16="http://schemas.microsoft.com/office/drawing/2014/main" val="3198370643"/>
                    </a:ext>
                  </a:extLst>
                </a:gridCol>
                <a:gridCol w="359040">
                  <a:extLst>
                    <a:ext uri="{9D8B030D-6E8A-4147-A177-3AD203B41FA5}">
                      <a16:colId xmlns:a16="http://schemas.microsoft.com/office/drawing/2014/main" val="662065087"/>
                    </a:ext>
                  </a:extLst>
                </a:gridCol>
                <a:gridCol w="359040">
                  <a:extLst>
                    <a:ext uri="{9D8B030D-6E8A-4147-A177-3AD203B41FA5}">
                      <a16:colId xmlns:a16="http://schemas.microsoft.com/office/drawing/2014/main" val="1874510432"/>
                    </a:ext>
                  </a:extLst>
                </a:gridCol>
                <a:gridCol w="359040">
                  <a:extLst>
                    <a:ext uri="{9D8B030D-6E8A-4147-A177-3AD203B41FA5}">
                      <a16:colId xmlns:a16="http://schemas.microsoft.com/office/drawing/2014/main" val="3299445252"/>
                    </a:ext>
                  </a:extLst>
                </a:gridCol>
                <a:gridCol w="359040">
                  <a:extLst>
                    <a:ext uri="{9D8B030D-6E8A-4147-A177-3AD203B41FA5}">
                      <a16:colId xmlns:a16="http://schemas.microsoft.com/office/drawing/2014/main" val="2749054117"/>
                    </a:ext>
                  </a:extLst>
                </a:gridCol>
                <a:gridCol w="359040">
                  <a:extLst>
                    <a:ext uri="{9D8B030D-6E8A-4147-A177-3AD203B41FA5}">
                      <a16:colId xmlns:a16="http://schemas.microsoft.com/office/drawing/2014/main" val="2006067357"/>
                    </a:ext>
                  </a:extLst>
                </a:gridCol>
                <a:gridCol w="384844">
                  <a:extLst>
                    <a:ext uri="{9D8B030D-6E8A-4147-A177-3AD203B41FA5}">
                      <a16:colId xmlns:a16="http://schemas.microsoft.com/office/drawing/2014/main" val="3350587744"/>
                    </a:ext>
                  </a:extLst>
                </a:gridCol>
                <a:gridCol w="359040">
                  <a:extLst>
                    <a:ext uri="{9D8B030D-6E8A-4147-A177-3AD203B41FA5}">
                      <a16:colId xmlns:a16="http://schemas.microsoft.com/office/drawing/2014/main" val="3149188571"/>
                    </a:ext>
                  </a:extLst>
                </a:gridCol>
                <a:gridCol w="412859">
                  <a:extLst>
                    <a:ext uri="{9D8B030D-6E8A-4147-A177-3AD203B41FA5}">
                      <a16:colId xmlns:a16="http://schemas.microsoft.com/office/drawing/2014/main" val="1250758925"/>
                    </a:ext>
                  </a:extLst>
                </a:gridCol>
                <a:gridCol w="380576">
                  <a:extLst>
                    <a:ext uri="{9D8B030D-6E8A-4147-A177-3AD203B41FA5}">
                      <a16:colId xmlns:a16="http://schemas.microsoft.com/office/drawing/2014/main" val="281921652"/>
                    </a:ext>
                  </a:extLst>
                </a:gridCol>
                <a:gridCol w="380570">
                  <a:extLst>
                    <a:ext uri="{9D8B030D-6E8A-4147-A177-3AD203B41FA5}">
                      <a16:colId xmlns:a16="http://schemas.microsoft.com/office/drawing/2014/main" val="1447485007"/>
                    </a:ext>
                  </a:extLst>
                </a:gridCol>
                <a:gridCol w="330149">
                  <a:extLst>
                    <a:ext uri="{9D8B030D-6E8A-4147-A177-3AD203B41FA5}">
                      <a16:colId xmlns:a16="http://schemas.microsoft.com/office/drawing/2014/main" val="2750258463"/>
                    </a:ext>
                  </a:extLst>
                </a:gridCol>
                <a:gridCol w="359040">
                  <a:extLst>
                    <a:ext uri="{9D8B030D-6E8A-4147-A177-3AD203B41FA5}">
                      <a16:colId xmlns:a16="http://schemas.microsoft.com/office/drawing/2014/main" val="3550479905"/>
                    </a:ext>
                  </a:extLst>
                </a:gridCol>
                <a:gridCol w="359040">
                  <a:extLst>
                    <a:ext uri="{9D8B030D-6E8A-4147-A177-3AD203B41FA5}">
                      <a16:colId xmlns:a16="http://schemas.microsoft.com/office/drawing/2014/main" val="2760201740"/>
                    </a:ext>
                  </a:extLst>
                </a:gridCol>
                <a:gridCol w="359040">
                  <a:extLst>
                    <a:ext uri="{9D8B030D-6E8A-4147-A177-3AD203B41FA5}">
                      <a16:colId xmlns:a16="http://schemas.microsoft.com/office/drawing/2014/main" val="1984003459"/>
                    </a:ext>
                  </a:extLst>
                </a:gridCol>
                <a:gridCol w="359040">
                  <a:extLst>
                    <a:ext uri="{9D8B030D-6E8A-4147-A177-3AD203B41FA5}">
                      <a16:colId xmlns:a16="http://schemas.microsoft.com/office/drawing/2014/main" val="133602633"/>
                    </a:ext>
                  </a:extLst>
                </a:gridCol>
              </a:tblGrid>
              <a:tr h="242270"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83491"/>
                  </a:ext>
                </a:extLst>
              </a:tr>
            </a:tbl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06D0A043-9FCD-1443-2E2B-3227FEC20F6A}"/>
              </a:ext>
            </a:extLst>
          </p:cNvPr>
          <p:cNvGrpSpPr/>
          <p:nvPr/>
        </p:nvGrpSpPr>
        <p:grpSpPr>
          <a:xfrm>
            <a:off x="139220" y="3363312"/>
            <a:ext cx="1631931" cy="902685"/>
            <a:chOff x="133142" y="1156171"/>
            <a:chExt cx="1730743" cy="902685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5EFC80C-B343-86B2-4F8F-B03A1BCFA9C3}"/>
                </a:ext>
              </a:extLst>
            </p:cNvPr>
            <p:cNvSpPr/>
            <p:nvPr/>
          </p:nvSpPr>
          <p:spPr>
            <a:xfrm>
              <a:off x="133142" y="1156171"/>
              <a:ext cx="169659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L" sz="800" b="1">
                  <a:solidFill>
                    <a:srgbClr val="0070C0"/>
                  </a:solidFill>
                </a:rPr>
                <a:t>Generación Interfaces BDH</a:t>
              </a: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57151D71-95FE-0AF0-141A-3F2D1E341B9F}"/>
                </a:ext>
              </a:extLst>
            </p:cNvPr>
            <p:cNvCxnSpPr/>
            <p:nvPr/>
          </p:nvCxnSpPr>
          <p:spPr>
            <a:xfrm>
              <a:off x="367161" y="2058856"/>
              <a:ext cx="1496724" cy="0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A853215-5000-DDA1-F560-E19E7ED1F46F}"/>
              </a:ext>
            </a:extLst>
          </p:cNvPr>
          <p:cNvCxnSpPr/>
          <p:nvPr/>
        </p:nvCxnSpPr>
        <p:spPr>
          <a:xfrm>
            <a:off x="2027123" y="4265997"/>
            <a:ext cx="961479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ágono 44">
            <a:extLst>
              <a:ext uri="{FF2B5EF4-FFF2-40B4-BE49-F238E27FC236}">
                <a16:creationId xmlns:a16="http://schemas.microsoft.com/office/drawing/2014/main" id="{FCA9B219-DAA9-BC54-0F7A-872FFDF5AC8C}"/>
              </a:ext>
            </a:extLst>
          </p:cNvPr>
          <p:cNvSpPr/>
          <p:nvPr/>
        </p:nvSpPr>
        <p:spPr>
          <a:xfrm>
            <a:off x="2007091" y="3406133"/>
            <a:ext cx="2710800" cy="90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200">
              <a:solidFill>
                <a:schemeClr val="bg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24D6F8A-3A39-241A-394D-E58FCC6643FC}"/>
              </a:ext>
            </a:extLst>
          </p:cNvPr>
          <p:cNvSpPr/>
          <p:nvPr/>
        </p:nvSpPr>
        <p:spPr>
          <a:xfrm>
            <a:off x="209476" y="2619309"/>
            <a:ext cx="16965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800">
                <a:solidFill>
                  <a:srgbClr val="0070C0"/>
                </a:solidFill>
              </a:rPr>
              <a:t>Contabilidad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0F3617F-CBDF-8E07-58A1-7936A75CF259}"/>
              </a:ext>
            </a:extLst>
          </p:cNvPr>
          <p:cNvSpPr/>
          <p:nvPr/>
        </p:nvSpPr>
        <p:spPr>
          <a:xfrm>
            <a:off x="183214" y="2852859"/>
            <a:ext cx="16965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800">
                <a:solidFill>
                  <a:srgbClr val="0070C0"/>
                </a:solidFill>
              </a:rPr>
              <a:t>Facturación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5F55422-DAC5-F4B0-2A54-E3B24B57DA82}"/>
              </a:ext>
            </a:extLst>
          </p:cNvPr>
          <p:cNvSpPr/>
          <p:nvPr/>
        </p:nvSpPr>
        <p:spPr>
          <a:xfrm>
            <a:off x="696281" y="3675952"/>
            <a:ext cx="870621" cy="18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800">
                <a:solidFill>
                  <a:srgbClr val="0070C0"/>
                </a:solidFill>
              </a:rPr>
              <a:t>Deudores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1AC9B16-C024-12B5-F118-5E317AC355A9}"/>
              </a:ext>
            </a:extLst>
          </p:cNvPr>
          <p:cNvSpPr/>
          <p:nvPr/>
        </p:nvSpPr>
        <p:spPr>
          <a:xfrm>
            <a:off x="684649" y="3821295"/>
            <a:ext cx="957683" cy="14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800">
                <a:solidFill>
                  <a:srgbClr val="0070C0"/>
                </a:solidFill>
              </a:rPr>
              <a:t>Angular (MIS)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42BA1C0-F59F-341D-DF72-F6BC2B9C7796}"/>
              </a:ext>
            </a:extLst>
          </p:cNvPr>
          <p:cNvSpPr/>
          <p:nvPr/>
        </p:nvSpPr>
        <p:spPr>
          <a:xfrm>
            <a:off x="689196" y="3949768"/>
            <a:ext cx="870621" cy="18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800">
                <a:solidFill>
                  <a:srgbClr val="0070C0"/>
                </a:solidFill>
              </a:rPr>
              <a:t>GAP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A0B0B02-BF64-1EE2-EA6A-75049F42E1B2}"/>
              </a:ext>
            </a:extLst>
          </p:cNvPr>
          <p:cNvSpPr/>
          <p:nvPr/>
        </p:nvSpPr>
        <p:spPr>
          <a:xfrm>
            <a:off x="692743" y="4060597"/>
            <a:ext cx="870621" cy="172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800">
                <a:solidFill>
                  <a:srgbClr val="0070C0"/>
                </a:solidFill>
              </a:rPr>
              <a:t>Personas</a:t>
            </a:r>
          </a:p>
        </p:txBody>
      </p:sp>
      <p:sp>
        <p:nvSpPr>
          <p:cNvPr id="37" name="Pentágono 44">
            <a:extLst>
              <a:ext uri="{FF2B5EF4-FFF2-40B4-BE49-F238E27FC236}">
                <a16:creationId xmlns:a16="http://schemas.microsoft.com/office/drawing/2014/main" id="{A6DA420A-15E4-914C-A087-ED12C40206D9}"/>
              </a:ext>
            </a:extLst>
          </p:cNvPr>
          <p:cNvSpPr/>
          <p:nvPr/>
        </p:nvSpPr>
        <p:spPr>
          <a:xfrm>
            <a:off x="2020220" y="2936045"/>
            <a:ext cx="2711840" cy="9780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20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FE62DA7-6314-EBDE-1E69-8E2C3AAF879A}"/>
              </a:ext>
            </a:extLst>
          </p:cNvPr>
          <p:cNvSpPr/>
          <p:nvPr/>
        </p:nvSpPr>
        <p:spPr>
          <a:xfrm>
            <a:off x="265358" y="4472019"/>
            <a:ext cx="1800000" cy="18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800" err="1">
                <a:solidFill>
                  <a:srgbClr val="0070C0"/>
                </a:solidFill>
              </a:rPr>
              <a:t>Incoming</a:t>
            </a:r>
            <a:endParaRPr lang="es-CL" sz="800">
              <a:solidFill>
                <a:srgbClr val="0070C0"/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0C4464B-56CB-FD97-5FA4-812C87AC1B54}"/>
              </a:ext>
            </a:extLst>
          </p:cNvPr>
          <p:cNvSpPr/>
          <p:nvPr/>
        </p:nvSpPr>
        <p:spPr>
          <a:xfrm>
            <a:off x="265358" y="4675309"/>
            <a:ext cx="1800000" cy="18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800" err="1">
                <a:solidFill>
                  <a:srgbClr val="0070C0"/>
                </a:solidFill>
              </a:rPr>
              <a:t>Accounts</a:t>
            </a:r>
            <a:endParaRPr lang="es-CL" sz="800">
              <a:solidFill>
                <a:srgbClr val="0070C0"/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5C38E2B-08D4-6AD5-8E63-CC613CD2A693}"/>
              </a:ext>
            </a:extLst>
          </p:cNvPr>
          <p:cNvSpPr/>
          <p:nvPr/>
        </p:nvSpPr>
        <p:spPr>
          <a:xfrm>
            <a:off x="265358" y="4882140"/>
            <a:ext cx="1800000" cy="18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800" err="1">
                <a:solidFill>
                  <a:srgbClr val="0070C0"/>
                </a:solidFill>
              </a:rPr>
              <a:t>Customers</a:t>
            </a:r>
            <a:endParaRPr lang="es-CL" sz="800">
              <a:solidFill>
                <a:srgbClr val="0070C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CB23E15-8B0B-E3DE-64BD-2D37DB4921C0}"/>
              </a:ext>
            </a:extLst>
          </p:cNvPr>
          <p:cNvSpPr/>
          <p:nvPr/>
        </p:nvSpPr>
        <p:spPr>
          <a:xfrm>
            <a:off x="265358" y="5067000"/>
            <a:ext cx="1800000" cy="18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800" err="1">
                <a:solidFill>
                  <a:srgbClr val="0070C0"/>
                </a:solidFill>
              </a:rPr>
              <a:t>Debit</a:t>
            </a:r>
            <a:r>
              <a:rPr lang="es-CL" sz="800" b="0" i="0">
                <a:solidFill>
                  <a:srgbClr val="242424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s-CL" sz="800" err="1">
                <a:solidFill>
                  <a:srgbClr val="0070C0"/>
                </a:solidFill>
              </a:rPr>
              <a:t>Credit</a:t>
            </a:r>
            <a:r>
              <a:rPr lang="es-CL" sz="800" b="0" i="0">
                <a:solidFill>
                  <a:srgbClr val="242424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s-CL" sz="800" err="1">
                <a:solidFill>
                  <a:srgbClr val="0070C0"/>
                </a:solidFill>
              </a:rPr>
              <a:t>Instructions</a:t>
            </a:r>
            <a:endParaRPr lang="es-CL" sz="800">
              <a:solidFill>
                <a:srgbClr val="0070C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97A2347-CD21-0672-ED23-E7DB455AC9CA}"/>
              </a:ext>
            </a:extLst>
          </p:cNvPr>
          <p:cNvSpPr/>
          <p:nvPr/>
        </p:nvSpPr>
        <p:spPr>
          <a:xfrm>
            <a:off x="265358" y="5257702"/>
            <a:ext cx="1800000" cy="18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800" err="1">
                <a:solidFill>
                  <a:srgbClr val="0070C0"/>
                </a:solidFill>
              </a:rPr>
              <a:t>Payments</a:t>
            </a:r>
            <a:endParaRPr lang="es-CL" sz="800">
              <a:solidFill>
                <a:srgbClr val="0070C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05FAD4B-92D6-284F-4AA9-B2E6DA64631A}"/>
              </a:ext>
            </a:extLst>
          </p:cNvPr>
          <p:cNvSpPr/>
          <p:nvPr/>
        </p:nvSpPr>
        <p:spPr>
          <a:xfrm>
            <a:off x="265358" y="5454710"/>
            <a:ext cx="1800000" cy="18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0070C0"/>
                </a:solidFill>
              </a:rPr>
              <a:t>Trade And Working Capital Documents</a:t>
            </a:r>
            <a:endParaRPr lang="es-CL" sz="800">
              <a:solidFill>
                <a:srgbClr val="0070C0"/>
              </a:solidFill>
            </a:endParaRPr>
          </a:p>
        </p:txBody>
      </p:sp>
      <p:pic>
        <p:nvPicPr>
          <p:cNvPr id="44" name="Imagen 43" descr="Imagen que contiene Icono&#10;&#10;Descripción generada automáticamente">
            <a:extLst>
              <a:ext uri="{FF2B5EF4-FFF2-40B4-BE49-F238E27FC236}">
                <a16:creationId xmlns:a16="http://schemas.microsoft.com/office/drawing/2014/main" id="{0C9A8ED2-29DE-8540-890C-60D2FAD26B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88" y="2454872"/>
            <a:ext cx="253443" cy="253443"/>
          </a:xfrm>
          <a:prstGeom prst="rect">
            <a:avLst/>
          </a:prstGeom>
        </p:spPr>
      </p:pic>
      <p:sp>
        <p:nvSpPr>
          <p:cNvPr id="45" name="Fondo Simbología">
            <a:extLst>
              <a:ext uri="{FF2B5EF4-FFF2-40B4-BE49-F238E27FC236}">
                <a16:creationId xmlns:a16="http://schemas.microsoft.com/office/drawing/2014/main" id="{2EE6AFD3-2495-B9A7-C782-4DFF578A431B}"/>
              </a:ext>
            </a:extLst>
          </p:cNvPr>
          <p:cNvSpPr/>
          <p:nvPr/>
        </p:nvSpPr>
        <p:spPr>
          <a:xfrm>
            <a:off x="6790660" y="124444"/>
            <a:ext cx="5173015" cy="422673"/>
          </a:xfrm>
          <a:prstGeom prst="roundRect">
            <a:avLst>
              <a:gd name="adj" fmla="val 15956"/>
            </a:avLst>
          </a:pr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46" name="Simbología">
            <a:extLst>
              <a:ext uri="{FF2B5EF4-FFF2-40B4-BE49-F238E27FC236}">
                <a16:creationId xmlns:a16="http://schemas.microsoft.com/office/drawing/2014/main" id="{0EF571FE-F627-9E71-0028-94DE1AA1A634}"/>
              </a:ext>
            </a:extLst>
          </p:cNvPr>
          <p:cNvGrpSpPr/>
          <p:nvPr/>
        </p:nvGrpSpPr>
        <p:grpSpPr>
          <a:xfrm>
            <a:off x="6483163" y="111892"/>
            <a:ext cx="5468832" cy="362460"/>
            <a:chOff x="7253646" y="200952"/>
            <a:chExt cx="4611213" cy="253443"/>
          </a:xfrm>
        </p:grpSpPr>
        <p:grpSp>
          <p:nvGrpSpPr>
            <p:cNvPr id="47" name="Group 7">
              <a:extLst>
                <a:ext uri="{FF2B5EF4-FFF2-40B4-BE49-F238E27FC236}">
                  <a16:creationId xmlns:a16="http://schemas.microsoft.com/office/drawing/2014/main" id="{04E8AC5A-D9DB-4E38-975C-3DC7E7366BB9}"/>
                </a:ext>
              </a:extLst>
            </p:cNvPr>
            <p:cNvGrpSpPr/>
            <p:nvPr/>
          </p:nvGrpSpPr>
          <p:grpSpPr>
            <a:xfrm>
              <a:off x="7253646" y="234677"/>
              <a:ext cx="4349765" cy="161583"/>
              <a:chOff x="7791406" y="879346"/>
              <a:chExt cx="3444628" cy="161583"/>
            </a:xfrm>
          </p:grpSpPr>
          <p:sp>
            <p:nvSpPr>
              <p:cNvPr id="52" name="Rechteck 31">
                <a:extLst>
                  <a:ext uri="{FF2B5EF4-FFF2-40B4-BE49-F238E27FC236}">
                    <a16:creationId xmlns:a16="http://schemas.microsoft.com/office/drawing/2014/main" id="{BF36E919-3E89-5497-DEA4-9AD9291A851A}"/>
                  </a:ext>
                </a:extLst>
              </p:cNvPr>
              <p:cNvSpPr/>
              <p:nvPr/>
            </p:nvSpPr>
            <p:spPr bwMode="gray">
              <a:xfrm>
                <a:off x="9232065" y="917079"/>
                <a:ext cx="1050623" cy="112983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sz="1050" err="1">
                    <a:solidFill>
                      <a:schemeClr val="bg1">
                        <a:lumMod val="50000"/>
                      </a:schemeClr>
                    </a:solidFill>
                  </a:rPr>
                  <a:t>Inicio</a:t>
                </a:r>
                <a:r>
                  <a:rPr lang="en-US" sz="105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50" err="1">
                    <a:solidFill>
                      <a:schemeClr val="bg1">
                        <a:lumMod val="50000"/>
                      </a:schemeClr>
                    </a:solidFill>
                  </a:rPr>
                  <a:t>Pruebas</a:t>
                </a:r>
                <a:r>
                  <a:rPr lang="en-US" sz="105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50" err="1">
                    <a:solidFill>
                      <a:schemeClr val="bg1">
                        <a:lumMod val="50000"/>
                      </a:schemeClr>
                    </a:solidFill>
                  </a:rPr>
                  <a:t>Automáticas</a:t>
                </a:r>
                <a:endParaRPr lang="es-CL" sz="105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Rechteck 29">
                <a:extLst>
                  <a:ext uri="{FF2B5EF4-FFF2-40B4-BE49-F238E27FC236}">
                    <a16:creationId xmlns:a16="http://schemas.microsoft.com/office/drawing/2014/main" id="{C0EC55B8-FF64-B852-F5DD-C2E0F038BCF7}"/>
                  </a:ext>
                </a:extLst>
              </p:cNvPr>
              <p:cNvSpPr/>
              <p:nvPr/>
            </p:nvSpPr>
            <p:spPr bwMode="gray">
              <a:xfrm>
                <a:off x="10453660" y="879346"/>
                <a:ext cx="782374" cy="161583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sz="1050" err="1">
                    <a:solidFill>
                      <a:schemeClr val="bg1">
                        <a:lumMod val="50000"/>
                      </a:schemeClr>
                    </a:solidFill>
                  </a:rPr>
                  <a:t>Despliegue</a:t>
                </a:r>
                <a:r>
                  <a:rPr lang="en-US" sz="1050">
                    <a:solidFill>
                      <a:schemeClr val="bg1">
                        <a:lumMod val="50000"/>
                      </a:schemeClr>
                    </a:solidFill>
                  </a:rPr>
                  <a:t> Final</a:t>
                </a:r>
              </a:p>
            </p:txBody>
          </p:sp>
          <p:sp>
            <p:nvSpPr>
              <p:cNvPr id="54" name="Rechteck 27">
                <a:extLst>
                  <a:ext uri="{FF2B5EF4-FFF2-40B4-BE49-F238E27FC236}">
                    <a16:creationId xmlns:a16="http://schemas.microsoft.com/office/drawing/2014/main" id="{DA1548AA-7B36-D348-674D-2047921952AF}"/>
                  </a:ext>
                </a:extLst>
              </p:cNvPr>
              <p:cNvSpPr/>
              <p:nvPr/>
            </p:nvSpPr>
            <p:spPr bwMode="gray">
              <a:xfrm>
                <a:off x="7791406" y="912952"/>
                <a:ext cx="1212354" cy="112984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sz="1050" err="1">
                    <a:solidFill>
                      <a:schemeClr val="bg1">
                        <a:lumMod val="50000"/>
                      </a:schemeClr>
                    </a:solidFill>
                  </a:rPr>
                  <a:t>Inicio</a:t>
                </a:r>
                <a:r>
                  <a:rPr lang="en-US" sz="105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50" err="1">
                    <a:solidFill>
                      <a:schemeClr val="bg1">
                        <a:lumMod val="50000"/>
                      </a:schemeClr>
                    </a:solidFill>
                  </a:rPr>
                  <a:t>Pruebas</a:t>
                </a:r>
                <a:r>
                  <a:rPr lang="en-US" sz="105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50" err="1">
                    <a:solidFill>
                      <a:schemeClr val="bg1">
                        <a:lumMod val="50000"/>
                      </a:schemeClr>
                    </a:solidFill>
                  </a:rPr>
                  <a:t>Manuales</a:t>
                </a:r>
                <a:endParaRPr lang="en-US" sz="105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49" name="Imagen 48" descr="Icono&#10;&#10;Descripción generada automáticamente">
              <a:extLst>
                <a:ext uri="{FF2B5EF4-FFF2-40B4-BE49-F238E27FC236}">
                  <a16:creationId xmlns:a16="http://schemas.microsoft.com/office/drawing/2014/main" id="{421BA2FC-CC90-39A8-A55A-E0663C3DF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149" y="215830"/>
              <a:ext cx="224007" cy="224007"/>
            </a:xfrm>
            <a:prstGeom prst="rect">
              <a:avLst/>
            </a:prstGeom>
          </p:spPr>
        </p:pic>
        <p:pic>
          <p:nvPicPr>
            <p:cNvPr id="50" name="Imagen 49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2D156C0A-5643-D13F-5189-8DD920FAF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8228" y="214724"/>
              <a:ext cx="224007" cy="224007"/>
            </a:xfrm>
            <a:prstGeom prst="rect">
              <a:avLst/>
            </a:prstGeom>
          </p:spPr>
        </p:pic>
        <p:pic>
          <p:nvPicPr>
            <p:cNvPr id="51" name="Imagen 50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E1155824-7A74-EF1A-D6C7-8DD9F2CD7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416" y="200952"/>
              <a:ext cx="253443" cy="253443"/>
            </a:xfrm>
            <a:prstGeom prst="rect">
              <a:avLst/>
            </a:prstGeom>
          </p:spPr>
        </p:pic>
      </p:grpSp>
      <p:pic>
        <p:nvPicPr>
          <p:cNvPr id="55" name="Imagen 54" descr="Icono&#10;&#10;Descripción generada automáticamente con confianza media">
            <a:extLst>
              <a:ext uri="{FF2B5EF4-FFF2-40B4-BE49-F238E27FC236}">
                <a16:creationId xmlns:a16="http://schemas.microsoft.com/office/drawing/2014/main" id="{20D12DF4-8A22-954E-526E-542BF2D2A0C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39" y="3222087"/>
            <a:ext cx="219561" cy="264762"/>
          </a:xfrm>
          <a:prstGeom prst="rect">
            <a:avLst/>
          </a:prstGeom>
        </p:spPr>
      </p:pic>
      <p:pic>
        <p:nvPicPr>
          <p:cNvPr id="56" name="Imagen 55" descr="Icono&#10;&#10;Descripción generada automáticamente">
            <a:extLst>
              <a:ext uri="{FF2B5EF4-FFF2-40B4-BE49-F238E27FC236}">
                <a16:creationId xmlns:a16="http://schemas.microsoft.com/office/drawing/2014/main" id="{7A26EE4B-0465-A104-9BD8-105A0E1BD5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17" y="2485923"/>
            <a:ext cx="206351" cy="248832"/>
          </a:xfrm>
          <a:prstGeom prst="rect">
            <a:avLst/>
          </a:prstGeom>
        </p:spPr>
      </p:pic>
      <p:pic>
        <p:nvPicPr>
          <p:cNvPr id="57" name="Imagen 56" descr="Icono&#10;&#10;Descripción generada automáticamente">
            <a:extLst>
              <a:ext uri="{FF2B5EF4-FFF2-40B4-BE49-F238E27FC236}">
                <a16:creationId xmlns:a16="http://schemas.microsoft.com/office/drawing/2014/main" id="{60E48EDF-873F-9237-9837-06305CF0D64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80" y="3240404"/>
            <a:ext cx="209266" cy="252348"/>
          </a:xfrm>
          <a:prstGeom prst="rect">
            <a:avLst/>
          </a:prstGeom>
        </p:spPr>
      </p:pic>
      <p:pic>
        <p:nvPicPr>
          <p:cNvPr id="58" name="Imagen 57" descr="Imagen que contiene Icono&#10;&#10;Descripción generada automáticamente">
            <a:extLst>
              <a:ext uri="{FF2B5EF4-FFF2-40B4-BE49-F238E27FC236}">
                <a16:creationId xmlns:a16="http://schemas.microsoft.com/office/drawing/2014/main" id="{294A3726-E46F-F16C-1836-B599F355E8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54" y="3265685"/>
            <a:ext cx="253443" cy="253443"/>
          </a:xfrm>
          <a:prstGeom prst="rect">
            <a:avLst/>
          </a:prstGeom>
        </p:spPr>
      </p:pic>
      <p:sp>
        <p:nvSpPr>
          <p:cNvPr id="63" name="Pentágono 44">
            <a:extLst>
              <a:ext uri="{FF2B5EF4-FFF2-40B4-BE49-F238E27FC236}">
                <a16:creationId xmlns:a16="http://schemas.microsoft.com/office/drawing/2014/main" id="{55E7E07A-5B57-D3DC-951E-CF9C3AC2C1D5}"/>
              </a:ext>
            </a:extLst>
          </p:cNvPr>
          <p:cNvSpPr/>
          <p:nvPr/>
        </p:nvSpPr>
        <p:spPr>
          <a:xfrm>
            <a:off x="2002647" y="4955188"/>
            <a:ext cx="1027553" cy="894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>
              <a:solidFill>
                <a:schemeClr val="bg1"/>
              </a:solidFill>
            </a:endParaRPr>
          </a:p>
        </p:txBody>
      </p:sp>
      <p:sp>
        <p:nvSpPr>
          <p:cNvPr id="66" name="Pentágono 44">
            <a:extLst>
              <a:ext uri="{FF2B5EF4-FFF2-40B4-BE49-F238E27FC236}">
                <a16:creationId xmlns:a16="http://schemas.microsoft.com/office/drawing/2014/main" id="{B3EF6BB9-6B10-CFDF-094C-77DB9F7F74B8}"/>
              </a:ext>
            </a:extLst>
          </p:cNvPr>
          <p:cNvSpPr/>
          <p:nvPr/>
        </p:nvSpPr>
        <p:spPr>
          <a:xfrm>
            <a:off x="2000558" y="5536000"/>
            <a:ext cx="1800000" cy="90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>
              <a:solidFill>
                <a:schemeClr val="bg1"/>
              </a:solidFill>
            </a:endParaRPr>
          </a:p>
        </p:txBody>
      </p:sp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8E19EF45-4DFB-F108-A699-01D255FB6FB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74" y="2782259"/>
            <a:ext cx="238250" cy="287298"/>
          </a:xfrm>
          <a:prstGeom prst="rect">
            <a:avLst/>
          </a:prstGeom>
        </p:spPr>
      </p:pic>
      <p:pic>
        <p:nvPicPr>
          <p:cNvPr id="68" name="Imagen 67" descr="Imagen que contiene Icono&#10;&#10;Descripción generada automáticamente">
            <a:extLst>
              <a:ext uri="{FF2B5EF4-FFF2-40B4-BE49-F238E27FC236}">
                <a16:creationId xmlns:a16="http://schemas.microsoft.com/office/drawing/2014/main" id="{42275AA4-B249-D6B1-DDE5-D2B1962795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35" y="2774587"/>
            <a:ext cx="253443" cy="253443"/>
          </a:xfrm>
          <a:prstGeom prst="rect">
            <a:avLst/>
          </a:prstGeom>
        </p:spPr>
      </p:pic>
      <p:pic>
        <p:nvPicPr>
          <p:cNvPr id="76" name="Imagen 75" descr="Imagen que contiene Icono&#10;&#10;Descripción generada automáticamente">
            <a:extLst>
              <a:ext uri="{FF2B5EF4-FFF2-40B4-BE49-F238E27FC236}">
                <a16:creationId xmlns:a16="http://schemas.microsoft.com/office/drawing/2014/main" id="{137EC2CD-8B32-93AA-525F-41A9AB26E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75" y="4410792"/>
            <a:ext cx="209457" cy="2094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" name="Elipse 24"/>
          <p:cNvSpPr/>
          <p:nvPr/>
        </p:nvSpPr>
        <p:spPr>
          <a:xfrm>
            <a:off x="7280076" y="682013"/>
            <a:ext cx="573207" cy="4879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b="1"/>
              <a:t>JUN</a:t>
            </a:r>
          </a:p>
        </p:txBody>
      </p:sp>
      <p:sp>
        <p:nvSpPr>
          <p:cNvPr id="79" name="Pentágono 44">
            <a:extLst>
              <a:ext uri="{FF2B5EF4-FFF2-40B4-BE49-F238E27FC236}">
                <a16:creationId xmlns:a16="http://schemas.microsoft.com/office/drawing/2014/main" id="{791479FD-BBA2-8AB9-E4CA-6200397C9041}"/>
              </a:ext>
            </a:extLst>
          </p:cNvPr>
          <p:cNvSpPr/>
          <p:nvPr/>
        </p:nvSpPr>
        <p:spPr>
          <a:xfrm>
            <a:off x="2000558" y="4729047"/>
            <a:ext cx="1066884" cy="9703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>
              <a:solidFill>
                <a:schemeClr val="bg1"/>
              </a:solidFill>
            </a:endParaRPr>
          </a:p>
        </p:txBody>
      </p:sp>
      <p:sp>
        <p:nvSpPr>
          <p:cNvPr id="81" name="Pentágono 44">
            <a:extLst>
              <a:ext uri="{FF2B5EF4-FFF2-40B4-BE49-F238E27FC236}">
                <a16:creationId xmlns:a16="http://schemas.microsoft.com/office/drawing/2014/main" id="{99ADA1FB-1881-50C6-22EA-304D08E62FEF}"/>
              </a:ext>
            </a:extLst>
          </p:cNvPr>
          <p:cNvSpPr/>
          <p:nvPr/>
        </p:nvSpPr>
        <p:spPr>
          <a:xfrm>
            <a:off x="1987609" y="5141246"/>
            <a:ext cx="1080000" cy="90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>
              <a:solidFill>
                <a:schemeClr val="bg1"/>
              </a:solidFill>
            </a:endParaRPr>
          </a:p>
        </p:txBody>
      </p:sp>
      <p:sp>
        <p:nvSpPr>
          <p:cNvPr id="82" name="Pentágono 44">
            <a:extLst>
              <a:ext uri="{FF2B5EF4-FFF2-40B4-BE49-F238E27FC236}">
                <a16:creationId xmlns:a16="http://schemas.microsoft.com/office/drawing/2014/main" id="{890380EF-C6D3-5AB6-D7CE-6BD1F15A013D}"/>
              </a:ext>
            </a:extLst>
          </p:cNvPr>
          <p:cNvSpPr/>
          <p:nvPr/>
        </p:nvSpPr>
        <p:spPr>
          <a:xfrm>
            <a:off x="2000558" y="5338253"/>
            <a:ext cx="1800000" cy="90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>
              <a:solidFill>
                <a:schemeClr val="bg1"/>
              </a:solidFill>
            </a:endParaRPr>
          </a:p>
        </p:txBody>
      </p:sp>
      <p:pic>
        <p:nvPicPr>
          <p:cNvPr id="78" name="Imagen 77" descr="Imagen que contiene Icono&#10;&#10;Descripción generada automáticamente">
            <a:extLst>
              <a:ext uri="{FF2B5EF4-FFF2-40B4-BE49-F238E27FC236}">
                <a16:creationId xmlns:a16="http://schemas.microsoft.com/office/drawing/2014/main" id="{8AF556A9-1DA2-2118-1EE9-38046C5020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29" y="4839157"/>
            <a:ext cx="209457" cy="209457"/>
          </a:xfrm>
          <a:prstGeom prst="rect">
            <a:avLst/>
          </a:prstGeom>
        </p:spPr>
      </p:pic>
      <p:sp>
        <p:nvSpPr>
          <p:cNvPr id="24" name="Elipse 23"/>
          <p:cNvSpPr/>
          <p:nvPr/>
        </p:nvSpPr>
        <p:spPr>
          <a:xfrm>
            <a:off x="5792950" y="679062"/>
            <a:ext cx="573207" cy="4879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s-CL" sz="1000" b="1"/>
              <a:t>MAY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B26982B6-5712-9BED-289C-2CCB5ECF260B}"/>
              </a:ext>
            </a:extLst>
          </p:cNvPr>
          <p:cNvSpPr/>
          <p:nvPr/>
        </p:nvSpPr>
        <p:spPr>
          <a:xfrm>
            <a:off x="138188" y="5812964"/>
            <a:ext cx="16965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800" b="1">
                <a:solidFill>
                  <a:srgbClr val="0070C0"/>
                </a:solidFill>
              </a:rPr>
              <a:t>Tráfico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7E22CB79-DBC5-0008-256B-3C9D90A42F5B}"/>
              </a:ext>
            </a:extLst>
          </p:cNvPr>
          <p:cNvSpPr/>
          <p:nvPr/>
        </p:nvSpPr>
        <p:spPr>
          <a:xfrm>
            <a:off x="275775" y="5976547"/>
            <a:ext cx="1800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800">
                <a:solidFill>
                  <a:srgbClr val="0070C0"/>
                </a:solidFill>
              </a:rPr>
              <a:t>Habitación de tráficos Producción</a:t>
            </a:r>
          </a:p>
        </p:txBody>
      </p:sp>
      <p:sp>
        <p:nvSpPr>
          <p:cNvPr id="95" name="Pentágono 44">
            <a:extLst>
              <a:ext uri="{FF2B5EF4-FFF2-40B4-BE49-F238E27FC236}">
                <a16:creationId xmlns:a16="http://schemas.microsoft.com/office/drawing/2014/main" id="{7136522A-1FBB-493E-41F8-23D628FCFA8C}"/>
              </a:ext>
            </a:extLst>
          </p:cNvPr>
          <p:cNvSpPr/>
          <p:nvPr/>
        </p:nvSpPr>
        <p:spPr>
          <a:xfrm>
            <a:off x="2460441" y="6065721"/>
            <a:ext cx="1212145" cy="9640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>
              <a:solidFill>
                <a:schemeClr val="bg1"/>
              </a:solidFill>
            </a:endParaRPr>
          </a:p>
        </p:txBody>
      </p:sp>
      <p:pic>
        <p:nvPicPr>
          <p:cNvPr id="98" name="Imagen 97" descr="Imagen que contiene Icono&#10;&#10;Descripción generada automáticamente">
            <a:extLst>
              <a:ext uri="{FF2B5EF4-FFF2-40B4-BE49-F238E27FC236}">
                <a16:creationId xmlns:a16="http://schemas.microsoft.com/office/drawing/2014/main" id="{1CB0BA22-B29D-ACB5-5723-6ADC307C91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53" y="5871463"/>
            <a:ext cx="253443" cy="253443"/>
          </a:xfrm>
          <a:prstGeom prst="rect">
            <a:avLst/>
          </a:prstGeom>
        </p:spPr>
      </p:pic>
      <p:pic>
        <p:nvPicPr>
          <p:cNvPr id="100" name="Imagen 99" descr="Imagen que contiene Icono&#10;&#10;Descripción generada automáticamente">
            <a:extLst>
              <a:ext uri="{FF2B5EF4-FFF2-40B4-BE49-F238E27FC236}">
                <a16:creationId xmlns:a16="http://schemas.microsoft.com/office/drawing/2014/main" id="{A8C602D7-2CEE-39C0-9665-7FCD404FF4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23" y="5049558"/>
            <a:ext cx="209457" cy="209457"/>
          </a:xfrm>
          <a:prstGeom prst="rect">
            <a:avLst/>
          </a:prstGeom>
        </p:spPr>
      </p:pic>
      <p:pic>
        <p:nvPicPr>
          <p:cNvPr id="101" name="Imagen 100" descr="Imagen que contiene Icono&#10;&#10;Descripción generada automáticamente">
            <a:extLst>
              <a:ext uri="{FF2B5EF4-FFF2-40B4-BE49-F238E27FC236}">
                <a16:creationId xmlns:a16="http://schemas.microsoft.com/office/drawing/2014/main" id="{9DEAA923-0944-FCA8-FE56-6E0BC1CE01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36" y="5236535"/>
            <a:ext cx="209457" cy="209457"/>
          </a:xfrm>
          <a:prstGeom prst="rect">
            <a:avLst/>
          </a:prstGeom>
        </p:spPr>
      </p:pic>
      <p:pic>
        <p:nvPicPr>
          <p:cNvPr id="102" name="Imagen 101" descr="Imagen que contiene Icono&#10;&#10;Descripción generada automáticamente">
            <a:extLst>
              <a:ext uri="{FF2B5EF4-FFF2-40B4-BE49-F238E27FC236}">
                <a16:creationId xmlns:a16="http://schemas.microsoft.com/office/drawing/2014/main" id="{804B7613-61B1-A37A-F0F3-99E57AE17D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56" y="5432945"/>
            <a:ext cx="209457" cy="209457"/>
          </a:xfrm>
          <a:prstGeom prst="rect">
            <a:avLst/>
          </a:prstGeom>
        </p:spPr>
      </p:pic>
      <p:pic>
        <p:nvPicPr>
          <p:cNvPr id="104" name="Imagen 103" descr="Imagen que contiene Icono&#10;&#10;Descripción generada automáticamente">
            <a:extLst>
              <a:ext uri="{FF2B5EF4-FFF2-40B4-BE49-F238E27FC236}">
                <a16:creationId xmlns:a16="http://schemas.microsoft.com/office/drawing/2014/main" id="{0812580D-FD5F-7DA5-6D49-6CF81A9936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51" y="4628505"/>
            <a:ext cx="209457" cy="209457"/>
          </a:xfrm>
          <a:prstGeom prst="rect">
            <a:avLst/>
          </a:prstGeom>
        </p:spPr>
      </p:pic>
      <p:sp>
        <p:nvSpPr>
          <p:cNvPr id="106" name="Rectángulo: esquinas redondeadas 105">
            <a:extLst>
              <a:ext uri="{FF2B5EF4-FFF2-40B4-BE49-F238E27FC236}">
                <a16:creationId xmlns:a16="http://schemas.microsoft.com/office/drawing/2014/main" id="{2201F359-E222-67C1-1577-FF36AFA29DD0}"/>
              </a:ext>
            </a:extLst>
          </p:cNvPr>
          <p:cNvSpPr/>
          <p:nvPr/>
        </p:nvSpPr>
        <p:spPr>
          <a:xfrm>
            <a:off x="3651697" y="3775233"/>
            <a:ext cx="2990283" cy="3273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>
                <a:solidFill>
                  <a:schemeClr val="tx1">
                    <a:lumMod val="95000"/>
                    <a:lumOff val="5000"/>
                  </a:schemeClr>
                </a:solidFill>
              </a:rPr>
              <a:t>El inicio de las pruebas de las áreas del Banco dependen de la correcta generación de los archivos del BDH.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BEF08122-B8DE-01CD-32BA-5BDF5C431D7C}"/>
              </a:ext>
            </a:extLst>
          </p:cNvPr>
          <p:cNvSpPr/>
          <p:nvPr/>
        </p:nvSpPr>
        <p:spPr>
          <a:xfrm>
            <a:off x="467018" y="3558010"/>
            <a:ext cx="8706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800">
                <a:solidFill>
                  <a:srgbClr val="0070C0"/>
                </a:solidFill>
              </a:rPr>
              <a:t>Áreas</a:t>
            </a:r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A4744115-2210-174B-A58F-692CAE7D7686}"/>
              </a:ext>
            </a:extLst>
          </p:cNvPr>
          <p:cNvSpPr/>
          <p:nvPr/>
        </p:nvSpPr>
        <p:spPr>
          <a:xfrm>
            <a:off x="6022198" y="2759302"/>
            <a:ext cx="3667607" cy="3273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>
                <a:solidFill>
                  <a:schemeClr val="tx1">
                    <a:lumMod val="95000"/>
                    <a:lumOff val="5000"/>
                  </a:schemeClr>
                </a:solidFill>
              </a:rPr>
              <a:t>El procesamiento de las áreas de Banco (Contabilidad, Deudores, Angular, GAP y Personas) dependen de la habilitación de la malla </a:t>
            </a:r>
            <a:r>
              <a:rPr lang="es-CL" sz="90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Gravity</a:t>
            </a:r>
            <a:r>
              <a:rPr lang="es-CL" sz="900">
                <a:solidFill>
                  <a:schemeClr val="tx1">
                    <a:lumMod val="95000"/>
                    <a:lumOff val="5000"/>
                  </a:schemeClr>
                </a:solidFill>
              </a:rPr>
              <a:t> en PRE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80B39A-81A2-CBDC-0D6F-9D8009AAB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54" y="3460398"/>
            <a:ext cx="304335" cy="30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>
            <a:extLst>
              <a:ext uri="{FF2B5EF4-FFF2-40B4-BE49-F238E27FC236}">
                <a16:creationId xmlns:a16="http://schemas.microsoft.com/office/drawing/2014/main" id="{45556F6F-DBC3-EF6F-0FAB-A9221D035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47" y="2436099"/>
            <a:ext cx="304335" cy="30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BE9CD53-7725-3986-5D60-644D322BC6F6}"/>
              </a:ext>
            </a:extLst>
          </p:cNvPr>
          <p:cNvSpPr/>
          <p:nvPr/>
        </p:nvSpPr>
        <p:spPr>
          <a:xfrm>
            <a:off x="457590" y="1715311"/>
            <a:ext cx="14021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800">
                <a:solidFill>
                  <a:srgbClr val="0070C0"/>
                </a:solidFill>
              </a:rPr>
              <a:t>WEB Proveedores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DE8BD7-5B37-551C-FAC2-65F6F5D5A7B8}"/>
              </a:ext>
            </a:extLst>
          </p:cNvPr>
          <p:cNvSpPr/>
          <p:nvPr/>
        </p:nvSpPr>
        <p:spPr>
          <a:xfrm>
            <a:off x="366709" y="1985157"/>
            <a:ext cx="14021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800">
                <a:solidFill>
                  <a:srgbClr val="0070C0"/>
                </a:solidFill>
              </a:rPr>
              <a:t>Web Agentes</a:t>
            </a:r>
          </a:p>
        </p:txBody>
      </p:sp>
      <p:sp>
        <p:nvSpPr>
          <p:cNvPr id="17" name="Pentágono 44">
            <a:extLst>
              <a:ext uri="{FF2B5EF4-FFF2-40B4-BE49-F238E27FC236}">
                <a16:creationId xmlns:a16="http://schemas.microsoft.com/office/drawing/2014/main" id="{F5FE9985-3535-2D56-3B41-22C92D38DE8D}"/>
              </a:ext>
            </a:extLst>
          </p:cNvPr>
          <p:cNvSpPr/>
          <p:nvPr/>
        </p:nvSpPr>
        <p:spPr>
          <a:xfrm>
            <a:off x="2143454" y="1781704"/>
            <a:ext cx="2492916" cy="109291"/>
          </a:xfrm>
          <a:prstGeom prst="rect">
            <a:avLst/>
          </a:prstGeom>
          <a:gradFill>
            <a:gsLst>
              <a:gs pos="43103">
                <a:srgbClr val="00B0F0"/>
              </a:gs>
              <a:gs pos="78000">
                <a:srgbClr val="00B0F0"/>
              </a:gs>
              <a:gs pos="100000">
                <a:schemeClr val="accent1">
                  <a:lumMod val="0"/>
                  <a:lumOff val="100000"/>
                </a:schemeClr>
              </a:gs>
              <a:gs pos="90000">
                <a:srgbClr val="00B0F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>
              <a:solidFill>
                <a:schemeClr val="bg1"/>
              </a:solidFill>
            </a:endParaRPr>
          </a:p>
        </p:txBody>
      </p:sp>
      <p:sp>
        <p:nvSpPr>
          <p:cNvPr id="20" name="Pentágono 44">
            <a:extLst>
              <a:ext uri="{FF2B5EF4-FFF2-40B4-BE49-F238E27FC236}">
                <a16:creationId xmlns:a16="http://schemas.microsoft.com/office/drawing/2014/main" id="{AB0412E3-BB92-D9AB-FA89-D4F3EDE9726E}"/>
              </a:ext>
            </a:extLst>
          </p:cNvPr>
          <p:cNvSpPr/>
          <p:nvPr/>
        </p:nvSpPr>
        <p:spPr>
          <a:xfrm>
            <a:off x="2144852" y="1514654"/>
            <a:ext cx="2492916" cy="109291"/>
          </a:xfrm>
          <a:prstGeom prst="rect">
            <a:avLst/>
          </a:prstGeom>
          <a:gradFill>
            <a:gsLst>
              <a:gs pos="43103">
                <a:srgbClr val="00B0F0"/>
              </a:gs>
              <a:gs pos="78000">
                <a:srgbClr val="00B0F0"/>
              </a:gs>
              <a:gs pos="100000">
                <a:schemeClr val="accent1">
                  <a:lumMod val="0"/>
                  <a:lumOff val="100000"/>
                </a:schemeClr>
              </a:gs>
              <a:gs pos="90000">
                <a:srgbClr val="00B0F0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sz="1100">
              <a:solidFill>
                <a:schemeClr val="bg1"/>
              </a:solidFill>
            </a:endParaRPr>
          </a:p>
        </p:txBody>
      </p:sp>
      <p:cxnSp>
        <p:nvCxnSpPr>
          <p:cNvPr id="80" name="Conector recto de flecha 79"/>
          <p:cNvCxnSpPr/>
          <p:nvPr/>
        </p:nvCxnSpPr>
        <p:spPr>
          <a:xfrm>
            <a:off x="3134036" y="1172584"/>
            <a:ext cx="45039" cy="5192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>
            <a:extLst>
              <a:ext uri="{FF2B5EF4-FFF2-40B4-BE49-F238E27FC236}">
                <a16:creationId xmlns:a16="http://schemas.microsoft.com/office/drawing/2014/main" id="{E880B39A-81A2-CBDC-0D6F-9D8009AAB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10" y="4962444"/>
            <a:ext cx="304335" cy="30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1060609-A817-89C3-3238-2C822450FFB0}"/>
              </a:ext>
            </a:extLst>
          </p:cNvPr>
          <p:cNvSpPr/>
          <p:nvPr/>
        </p:nvSpPr>
        <p:spPr>
          <a:xfrm>
            <a:off x="4321071" y="5267765"/>
            <a:ext cx="6554075" cy="3289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err="1">
                <a:solidFill>
                  <a:schemeClr val="tx1">
                    <a:lumMod val="95000"/>
                    <a:lumOff val="5000"/>
                  </a:schemeClr>
                </a:solidFill>
              </a:rPr>
              <a:t>Payments</a:t>
            </a:r>
            <a:r>
              <a:rPr lang="es-CL" sz="900">
                <a:solidFill>
                  <a:schemeClr val="tx1">
                    <a:lumMod val="95000"/>
                    <a:lumOff val="5000"/>
                  </a:schemeClr>
                </a:solidFill>
              </a:rPr>
              <a:t> depende de su correcto funcionamiento de la API </a:t>
            </a:r>
            <a:r>
              <a:rPr lang="es-CL" sz="90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std-paiments-execution</a:t>
            </a:r>
            <a:r>
              <a:rPr lang="es-CL" sz="900">
                <a:solidFill>
                  <a:schemeClr val="tx1">
                    <a:lumMod val="95000"/>
                    <a:lumOff val="5000"/>
                  </a:schemeClr>
                </a:solidFill>
              </a:rPr>
              <a:t> (AAMM).</a:t>
            </a:r>
          </a:p>
          <a:p>
            <a:pPr algn="ctr"/>
            <a:r>
              <a:rPr lang="es-CL" sz="900">
                <a:solidFill>
                  <a:schemeClr val="tx1">
                    <a:lumMod val="95000"/>
                    <a:lumOff val="5000"/>
                  </a:schemeClr>
                </a:solidFill>
              </a:rPr>
              <a:t>API </a:t>
            </a:r>
            <a:r>
              <a:rPr lang="es-CL" sz="90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std-paiments-execution</a:t>
            </a:r>
            <a:r>
              <a:rPr lang="es-CL" sz="900">
                <a:solidFill>
                  <a:schemeClr val="tx1">
                    <a:lumMod val="95000"/>
                    <a:lumOff val="5000"/>
                  </a:schemeClr>
                </a:solidFill>
              </a:rPr>
              <a:t>, para las cuentas en pesos pasara a producción 20-03-2025 y para cuentas en otras monedas por definir</a:t>
            </a:r>
          </a:p>
        </p:txBody>
      </p:sp>
    </p:spTree>
    <p:extLst>
      <p:ext uri="{BB962C8B-B14F-4D97-AF65-F5344CB8AC3E}">
        <p14:creationId xmlns:p14="http://schemas.microsoft.com/office/powerpoint/2010/main" val="317534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a403cf1b-88fd-46f2-8c5b-617ca4ad9e05">
      <Terms xmlns="http://schemas.microsoft.com/office/infopath/2007/PartnerControls"/>
    </lcf76f155ced4ddcb4097134ff3c332f>
    <TaxCatchAll xmlns="0ab27d48-2fc5-46d8-9ff3-af42f894f75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171AEFB0A0594FBBDFD6EB785EF335" ma:contentTypeVersion="13" ma:contentTypeDescription="Create a new document." ma:contentTypeScope="" ma:versionID="e2b9e946a5d0fe5f703b55acd2423cb2">
  <xsd:schema xmlns:xsd="http://www.w3.org/2001/XMLSchema" xmlns:xs="http://www.w3.org/2001/XMLSchema" xmlns:p="http://schemas.microsoft.com/office/2006/metadata/properties" xmlns:ns1="http://schemas.microsoft.com/sharepoint/v3" xmlns:ns2="a403cf1b-88fd-46f2-8c5b-617ca4ad9e05" xmlns:ns3="0ab27d48-2fc5-46d8-9ff3-af42f894f75b" targetNamespace="http://schemas.microsoft.com/office/2006/metadata/properties" ma:root="true" ma:fieldsID="6471b4e9efceeaa8dd793195c059b09b" ns1:_="" ns2:_="" ns3:_="">
    <xsd:import namespace="http://schemas.microsoft.com/sharepoint/v3"/>
    <xsd:import namespace="a403cf1b-88fd-46f2-8c5b-617ca4ad9e05"/>
    <xsd:import namespace="0ab27d48-2fc5-46d8-9ff3-af42f894f7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3cf1b-88fd-46f2-8c5b-617ca4ad9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471ada5-31db-43fa-8830-84ca9293ff4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27d48-2fc5-46d8-9ff3-af42f894f75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ce614a39-9fe5-4d1e-8d78-7759f023225d}" ma:internalName="TaxCatchAll" ma:showField="CatchAllData" ma:web="0ab27d48-2fc5-46d8-9ff3-af42f894f7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C43CDB-041E-44EB-A4F0-30CA218AF9DA}">
  <ds:schemaRefs>
    <ds:schemaRef ds:uri="a403cf1b-88fd-46f2-8c5b-617ca4ad9e0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0ab27d48-2fc5-46d8-9ff3-af42f894f75b"/>
  </ds:schemaRefs>
</ds:datastoreItem>
</file>

<file path=customXml/itemProps2.xml><?xml version="1.0" encoding="utf-8"?>
<ds:datastoreItem xmlns:ds="http://schemas.openxmlformats.org/officeDocument/2006/customXml" ds:itemID="{515627D8-544D-4BC8-9D11-CA444D075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403cf1b-88fd-46f2-8c5b-617ca4ad9e05"/>
    <ds:schemaRef ds:uri="0ab27d48-2fc5-46d8-9ff3-af42f894f7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5BECB4-13AE-42F0-B19D-9D1CFF2ABA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Company>Banco Santander Chile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Acevedo Aburto</dc:creator>
  <cp:revision>2</cp:revision>
  <dcterms:created xsi:type="dcterms:W3CDTF">2022-01-14T16:04:14Z</dcterms:created>
  <dcterms:modified xsi:type="dcterms:W3CDTF">2025-03-27T18:51:25Z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2abd79-57a9-4473-8700-c843f76a1e37_Enabled">
    <vt:lpwstr>true</vt:lpwstr>
  </property>
  <property fmtid="{D5CDD505-2E9C-101B-9397-08002B2CF9AE}" pid="3" name="MSIP_Label_0c2abd79-57a9-4473-8700-c843f76a1e37_SetDate">
    <vt:lpwstr>2022-03-08T14:01:13Z</vt:lpwstr>
  </property>
  <property fmtid="{D5CDD505-2E9C-101B-9397-08002B2CF9AE}" pid="4" name="MSIP_Label_0c2abd79-57a9-4473-8700-c843f76a1e37_Method">
    <vt:lpwstr>Privileged</vt:lpwstr>
  </property>
  <property fmtid="{D5CDD505-2E9C-101B-9397-08002B2CF9AE}" pid="5" name="MSIP_Label_0c2abd79-57a9-4473-8700-c843f76a1e37_Name">
    <vt:lpwstr>Internal</vt:lpwstr>
  </property>
  <property fmtid="{D5CDD505-2E9C-101B-9397-08002B2CF9AE}" pid="6" name="MSIP_Label_0c2abd79-57a9-4473-8700-c843f76a1e37_SiteId">
    <vt:lpwstr>35595a02-4d6d-44ac-99e1-f9ab4cd872db</vt:lpwstr>
  </property>
  <property fmtid="{D5CDD505-2E9C-101B-9397-08002B2CF9AE}" pid="7" name="MSIP_Label_0c2abd79-57a9-4473-8700-c843f76a1e37_ActionId">
    <vt:lpwstr>f888ec62-2115-4baa-86a6-103182fae9e0</vt:lpwstr>
  </property>
  <property fmtid="{D5CDD505-2E9C-101B-9397-08002B2CF9AE}" pid="8" name="MSIP_Label_0c2abd79-57a9-4473-8700-c843f76a1e37_ContentBits">
    <vt:lpwstr>0</vt:lpwstr>
  </property>
  <property fmtid="{D5CDD505-2E9C-101B-9397-08002B2CF9AE}" pid="9" name="ContentTypeId">
    <vt:lpwstr>0x010100BB171AEFB0A0594FBBDFD6EB785EF335</vt:lpwstr>
  </property>
</Properties>
</file>