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6" r:id="rId2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CA0C-91FE-436C-B0D7-A2CD47B5A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59362-1E2B-4D1A-96C5-48420CB42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25C0-C187-4782-8FA2-FEEA0172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F1E19-EEE4-4113-A001-E1DF3207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DFEE-B0E3-4FCB-8873-8B0B337F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6791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64C-AAAC-410C-ABD4-CF982D60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A7B6E-4D2E-459B-95D9-E9145AA6D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23F8-9660-4C7B-8F0F-C531CFEA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DBA57-92E3-4AE3-A529-35514987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9A168-F0EC-4BE1-A8D2-FEA238FB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1402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F99D0-8476-4217-AC84-0BEEB98CB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4103C-DE39-4D6E-BDDD-C288DCF4D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809F-4A41-471D-BABD-69C459C6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451FC-2289-4098-9376-D6568059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C7BB2-960F-4DA4-82F1-C49FD023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778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3EAC-86B7-4B45-A36B-339A5F4A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3EC4-8F53-418A-95DF-BEB1D03B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EC0B4-294D-42F2-88AD-A9E4EC4A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A2F2-320F-411E-81FF-049AE2FB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D4A7-5920-4DE6-86EB-8A5A4CDD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221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9ED5-473F-4FC4-9203-51A04D63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64FA3-199A-4A50-8AEE-E2BEABFD7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98A45-C352-4C61-89A8-767792D4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3E801-2F18-4093-BBE8-A4004BE5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973B-8964-4AED-92C5-E0DA8532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3250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46F0-33B6-489C-B414-3CA0A47A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D253-FA86-42ED-987B-CDBB9C467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23766-96AE-4DA6-B365-5AC8741AF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4A7C-EDE3-49F0-8903-60A0585B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BB7F7-E04E-4EE7-9925-B5D9DE8E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6839E-3E81-417D-B426-5363C608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1561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BC22-21A6-4A51-A32A-763AE9B8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41980-5BD1-4DA1-8042-5A75D2020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4159A-1F8A-40E4-B55A-A694133D1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709E1-32A3-496D-97E9-F1026B0A1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9AC47-509E-4FCD-93FB-F799DE89C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1EC4D-FB9E-47DF-821A-3E2C7A4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F7FC1-1909-4A33-841F-10494422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05863-0732-4689-B39D-1C9DFC16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8736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FD6D-38C6-4B6F-BB9F-4A8750A7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5C3EC-E772-498B-BDEA-3F691C4D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00B41-08DA-4960-8ECE-09E43998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83848-0379-4F64-A681-152D7DA5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0851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8A95B-3C29-4844-A8C3-35EEA704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EF1DB-0A3B-49F0-B771-E4247AE0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07016-B957-4CF6-8993-E4D0E1F7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3315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D1A8-AB11-45FD-96C0-5D676C5E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64E9-ED04-458A-9AD4-83E8FE0B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95693-9A2D-4B76-9335-FF980A4D5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5C84B-FD69-4A55-8EF2-60FC1A60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4BA6F-9FC5-4847-9F15-54735CFD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CCFE7-E776-4376-A066-6A3ABFAF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0225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78C8-23B9-4ADE-B712-8B02EE2F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3B3E9-67AC-4DF1-BC1E-5C3BF514B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77454-BF88-4A04-9A11-630EB4613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310CE-B78B-4F70-A7BC-A5E12071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50DCA-A897-4572-86A2-73D9EB3E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4DE5B-4378-4B0A-B093-49613953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3648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05901-168A-4355-9491-20EC935F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8BB9E-32D1-4C16-84C9-B63E249C8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87923-B0CE-4D1D-B6ED-928798A13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CC3-0EB6-4318-B4D6-3EAF32FF4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7CBF-0833-4F02-8BD5-075929A26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8642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47DF-D1D9-4E11-9058-49930BB50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2361"/>
            <a:ext cx="9144000" cy="2342651"/>
          </a:xfrm>
        </p:spPr>
        <p:txBody>
          <a:bodyPr>
            <a:normAutofit/>
          </a:bodyPr>
          <a:lstStyle/>
          <a:p>
            <a:r>
              <a:rPr lang="en-US" b="1" dirty="0"/>
              <a:t>Neural Network Arena:</a:t>
            </a:r>
            <a:r>
              <a:rPr lang="en-US" dirty="0"/>
              <a:t> </a:t>
            </a:r>
            <a:r>
              <a:rPr lang="en-US" sz="4800" dirty="0"/>
              <a:t>Investigating Long-Term Dependencies in Deep Models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6BAF1-DBAF-4F43-89B1-9BD1AB374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1552"/>
            <a:ext cx="9144000" cy="1519988"/>
          </a:xfrm>
        </p:spPr>
        <p:txBody>
          <a:bodyPr/>
          <a:lstStyle/>
          <a:p>
            <a:r>
              <a:rPr lang="en-US" dirty="0"/>
              <a:t>Student: Hannes Brantner</a:t>
            </a:r>
            <a:br>
              <a:rPr lang="en-US" dirty="0"/>
            </a:br>
            <a:r>
              <a:rPr lang="en-US" dirty="0"/>
              <a:t>Direct Supervisor: Dr. Ramin Hasani</a:t>
            </a:r>
            <a:br>
              <a:rPr lang="en-US" dirty="0"/>
            </a:br>
            <a:r>
              <a:rPr lang="en-US" dirty="0"/>
              <a:t>Faculty Supervisor: Prof. Radu Grosu</a:t>
            </a:r>
            <a:br>
              <a:rPr lang="en-US" dirty="0"/>
            </a:b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09734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8A2F-F785-4852-B989-6220658A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Cell Architecture</a:t>
            </a:r>
            <a:endParaRPr lang="en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532CC-4D61-4CF3-BD9D-67DD2E782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30245"/>
            <a:ext cx="7875613" cy="1898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5AFC2A-5DEC-4501-875D-A369DD61ACFB}"/>
              </a:ext>
            </a:extLst>
          </p:cNvPr>
          <p:cNvSpPr txBox="1"/>
          <p:nvPr/>
        </p:nvSpPr>
        <p:spPr>
          <a:xfrm>
            <a:off x="838200" y="3670300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LTC network model function</a:t>
            </a:r>
            <a:endParaRPr lang="en-AT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D048FD-A6A1-4BD1-B3CD-520D4495B5AF}"/>
              </a:ext>
            </a:extLst>
          </p:cNvPr>
          <p:cNvGrpSpPr/>
          <p:nvPr/>
        </p:nvGrpSpPr>
        <p:grpSpPr>
          <a:xfrm>
            <a:off x="5322913" y="1345106"/>
            <a:ext cx="6400800" cy="3528088"/>
            <a:chOff x="5322913" y="1345106"/>
            <a:chExt cx="6400800" cy="35280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C567F9-6673-446B-A36D-E5AD6A181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2913" y="1345106"/>
              <a:ext cx="6400800" cy="334342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DB586E-CB87-4038-8D1C-129EB53954A4}"/>
                </a:ext>
              </a:extLst>
            </p:cNvPr>
            <p:cNvSpPr txBox="1"/>
            <p:nvPr/>
          </p:nvSpPr>
          <p:spPr>
            <a:xfrm>
              <a:off x="7145363" y="4503862"/>
              <a:ext cx="313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 Cell Architecture</a:t>
              </a:r>
              <a:endParaRPr lang="en-AT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73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F2C0-D77C-4EA9-BEAA-E9B09567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Architecture</a:t>
            </a:r>
            <a:endParaRPr lang="en-AT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EC820B-ABF6-4B10-B809-ADDCF8840572}"/>
              </a:ext>
            </a:extLst>
          </p:cNvPr>
          <p:cNvGrpSpPr/>
          <p:nvPr/>
        </p:nvGrpSpPr>
        <p:grpSpPr>
          <a:xfrm>
            <a:off x="8203157" y="768088"/>
            <a:ext cx="3518594" cy="5321824"/>
            <a:chOff x="7060157" y="562101"/>
            <a:chExt cx="3518594" cy="53218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86D5FCC-CAEF-406E-9731-B1A2F4A5E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0157" y="562101"/>
              <a:ext cx="3518594" cy="49401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B17EDD-1646-4033-91F0-1E511076D3C8}"/>
                </a:ext>
              </a:extLst>
            </p:cNvPr>
            <p:cNvSpPr txBox="1"/>
            <p:nvPr/>
          </p:nvSpPr>
          <p:spPr>
            <a:xfrm>
              <a:off x="7563916" y="5514593"/>
              <a:ext cx="2511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Transformer architecture</a:t>
              </a:r>
              <a:endParaRPr lang="en-AT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A4F5CD6-06B0-437D-86C9-464932EF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959" y="1671053"/>
            <a:ext cx="5118764" cy="2733886"/>
          </a:xfrm>
          <a:prstGeom prst="rect">
            <a:avLst/>
          </a:prstGeom>
        </p:spPr>
      </p:pic>
      <p:pic>
        <p:nvPicPr>
          <p:cNvPr id="1026" name="Picture 2" descr="Softmax Activation Function Explained | by Dario Radečić | Towards Data  Science">
            <a:extLst>
              <a:ext uri="{FF2B5EF4-FFF2-40B4-BE49-F238E27FC236}">
                <a16:creationId xmlns:a16="http://schemas.microsoft.com/office/drawing/2014/main" id="{1791356D-4E8D-4145-8872-E1C19BFBC3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5"/>
          <a:stretch/>
        </p:blipFill>
        <p:spPr bwMode="auto">
          <a:xfrm>
            <a:off x="1002085" y="4404939"/>
            <a:ext cx="3518594" cy="143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38D1F6-6273-4A47-9163-2365621D7837}"/>
              </a:ext>
            </a:extLst>
          </p:cNvPr>
          <p:cNvSpPr txBox="1"/>
          <p:nvPr/>
        </p:nvSpPr>
        <p:spPr>
          <a:xfrm>
            <a:off x="1669182" y="5905246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 function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57949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F2C0-D77C-4EA9-BEAA-E9B09567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Architecture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3C35F-8B2D-493C-9827-9DCF72FA7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1" y="2120900"/>
            <a:ext cx="3876675" cy="327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35921A-4DBA-47A9-AFC2-A2EF6170FA93}"/>
              </a:ext>
            </a:extLst>
          </p:cNvPr>
          <p:cNvSpPr txBox="1"/>
          <p:nvPr/>
        </p:nvSpPr>
        <p:spPr>
          <a:xfrm>
            <a:off x="1917699" y="5586412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attention weights</a:t>
            </a:r>
            <a:endParaRPr lang="en-A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AAE79-4617-4DC3-87D7-2C5A17C07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292" y="1928812"/>
            <a:ext cx="5794508" cy="3419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7F96FD-2B88-4B46-99AE-C21FBCC2C613}"/>
              </a:ext>
            </a:extLst>
          </p:cNvPr>
          <p:cNvSpPr txBox="1"/>
          <p:nvPr/>
        </p:nvSpPr>
        <p:spPr>
          <a:xfrm>
            <a:off x="7772398" y="5586412"/>
            <a:ext cx="209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positional encoding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96521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39F2-3183-41E5-8686-0FF21535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Augmented Transformer</a:t>
            </a:r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0BD09-08D4-4B2D-B209-5227C3D9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75" y="1690688"/>
            <a:ext cx="4159250" cy="46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6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D774-0A19-4856-8597-BA15B05D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D5033-EAFA-4EEE-A0EC-30471598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499"/>
            <a:ext cx="10515600" cy="43354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Activity Benchmark - human activity classification of inertial sensor measurement data sequences </a:t>
            </a:r>
          </a:p>
          <a:p>
            <a:r>
              <a:rPr lang="en-US" dirty="0"/>
              <a:t>Add Benchmark - adding up two marked numbers in a very long number sequence</a:t>
            </a:r>
          </a:p>
          <a:p>
            <a:r>
              <a:rPr lang="en-US" dirty="0"/>
              <a:t>Walker Benchmark - predict the next state of a physics simulation given a sequence of previous simulation states</a:t>
            </a:r>
          </a:p>
          <a:p>
            <a:r>
              <a:rPr lang="en-US" dirty="0"/>
              <a:t>Memory Benchmark - store a seen category exactly and recall it after seeing a sequence of irrelevant filler symbols</a:t>
            </a:r>
          </a:p>
          <a:p>
            <a:r>
              <a:rPr lang="en-US" dirty="0"/>
              <a:t>MNIST Benchmark - digit classification using a sequence of MNIST handwritten digit image chunks</a:t>
            </a:r>
          </a:p>
          <a:p>
            <a:r>
              <a:rPr lang="en-US" dirty="0"/>
              <a:t>Cell Benchmark - validates if sparse activations are correctly stored in the time-continuous memory cell architecture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6113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DC44-7F5B-46F4-AF9F-0FA8AFEA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Visualizations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DDFDA-E172-4D81-9791-8C09E115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9600"/>
            <a:ext cx="2998650" cy="3956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17CFB-D9A7-44AF-9C3E-64ED4B60BA11}"/>
              </a:ext>
            </a:extLst>
          </p:cNvPr>
          <p:cNvSpPr txBox="1"/>
          <p:nvPr/>
        </p:nvSpPr>
        <p:spPr>
          <a:xfrm>
            <a:off x="1264375" y="5930900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physics simulation</a:t>
            </a:r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E10AD1-65BA-4663-A0C9-23C4D475CB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"/>
          <a:stretch/>
        </p:blipFill>
        <p:spPr>
          <a:xfrm>
            <a:off x="5692617" y="2184964"/>
            <a:ext cx="5325069" cy="2989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3463AC-DC60-41C2-9EF3-EAE928DE01F5}"/>
              </a:ext>
            </a:extLst>
          </p:cNvPr>
          <p:cNvSpPr txBox="1"/>
          <p:nvPr/>
        </p:nvSpPr>
        <p:spPr>
          <a:xfrm>
            <a:off x="7062411" y="5466318"/>
            <a:ext cx="258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MNIST handwritten digits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95598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2646-E0BA-47C2-9ED8-1AD7F0F2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Unitary RNNs (N=3)</a:t>
            </a:r>
            <a:endParaRPr lang="en-AT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D1718A-DFC5-43B2-B41E-54FEC4D13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63064"/>
              </p:ext>
            </p:extLst>
          </p:nvPr>
        </p:nvGraphicFramePr>
        <p:xfrm>
          <a:off x="1187447" y="2443443"/>
          <a:ext cx="9817100" cy="5429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0030">
                  <a:extLst>
                    <a:ext uri="{9D8B030D-6E8A-4147-A177-3AD203B41FA5}">
                      <a16:colId xmlns:a16="http://schemas.microsoft.com/office/drawing/2014/main" val="456596831"/>
                    </a:ext>
                  </a:extLst>
                </a:gridCol>
                <a:gridCol w="1474944">
                  <a:extLst>
                    <a:ext uri="{9D8B030D-6E8A-4147-A177-3AD203B41FA5}">
                      <a16:colId xmlns:a16="http://schemas.microsoft.com/office/drawing/2014/main" val="31735093"/>
                    </a:ext>
                  </a:extLst>
                </a:gridCol>
                <a:gridCol w="1725526">
                  <a:extLst>
                    <a:ext uri="{9D8B030D-6E8A-4147-A177-3AD203B41FA5}">
                      <a16:colId xmlns:a16="http://schemas.microsoft.com/office/drawing/2014/main" val="3143492234"/>
                    </a:ext>
                  </a:extLst>
                </a:gridCol>
                <a:gridCol w="2045890">
                  <a:extLst>
                    <a:ext uri="{9D8B030D-6E8A-4147-A177-3AD203B41FA5}">
                      <a16:colId xmlns:a16="http://schemas.microsoft.com/office/drawing/2014/main" val="1847571157"/>
                    </a:ext>
                  </a:extLst>
                </a:gridCol>
                <a:gridCol w="875451">
                  <a:extLst>
                    <a:ext uri="{9D8B030D-6E8A-4147-A177-3AD203B41FA5}">
                      <a16:colId xmlns:a16="http://schemas.microsoft.com/office/drawing/2014/main" val="2851182952"/>
                    </a:ext>
                  </a:extLst>
                </a:gridCol>
                <a:gridCol w="1665259">
                  <a:extLst>
                    <a:ext uri="{9D8B030D-6E8A-4147-A177-3AD203B41FA5}">
                      <a16:colId xmlns:a16="http://schemas.microsoft.com/office/drawing/2014/main" val="2008332525"/>
                    </a:ext>
                  </a:extLst>
                </a:gridCol>
              </a:tblGrid>
              <a:tr h="141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trainable parameters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training duration total [s]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tx1"/>
                          </a:solidFill>
                          <a:effectLst/>
                        </a:rPr>
                        <a:t>training duration per epoch [s]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tx1"/>
                          </a:solidFill>
                          <a:effectLst/>
                        </a:rPr>
                        <a:t>epochs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tx1"/>
                          </a:solidFill>
                          <a:effectLst/>
                        </a:rPr>
                        <a:t>test mean squared error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540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matrix_exponential_unitary_rnn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17409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5956.370 ± 1220.646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115.400 ± 11.578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51.333 ± 6.028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0.022 ± 0.032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201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unitary_rnn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2929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9694.727 ± 2483.450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278.442 ± 11.350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35.000 ± 9.849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0.094 ± 0.076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4246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6D21E7-256D-4E3E-B9EB-F244C4FB3702}"/>
              </a:ext>
            </a:extLst>
          </p:cNvPr>
          <p:cNvSpPr txBox="1"/>
          <p:nvPr/>
        </p:nvSpPr>
        <p:spPr>
          <a:xfrm>
            <a:off x="5221547" y="3058827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Benchmark </a:t>
            </a:r>
            <a:endParaRPr lang="en-AT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66E82D-5552-4F03-9678-9A87BC1FA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078287"/>
              </p:ext>
            </p:extLst>
          </p:nvPr>
        </p:nvGraphicFramePr>
        <p:xfrm>
          <a:off x="769446" y="4414557"/>
          <a:ext cx="10653104" cy="4807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2289">
                  <a:extLst>
                    <a:ext uri="{9D8B030D-6E8A-4147-A177-3AD203B41FA5}">
                      <a16:colId xmlns:a16="http://schemas.microsoft.com/office/drawing/2014/main" val="2714301615"/>
                    </a:ext>
                  </a:extLst>
                </a:gridCol>
                <a:gridCol w="1155551">
                  <a:extLst>
                    <a:ext uri="{9D8B030D-6E8A-4147-A177-3AD203B41FA5}">
                      <a16:colId xmlns:a16="http://schemas.microsoft.com/office/drawing/2014/main" val="163871628"/>
                    </a:ext>
                  </a:extLst>
                </a:gridCol>
                <a:gridCol w="1380976">
                  <a:extLst>
                    <a:ext uri="{9D8B030D-6E8A-4147-A177-3AD203B41FA5}">
                      <a16:colId xmlns:a16="http://schemas.microsoft.com/office/drawing/2014/main" val="1135358655"/>
                    </a:ext>
                  </a:extLst>
                </a:gridCol>
                <a:gridCol w="1655614">
                  <a:extLst>
                    <a:ext uri="{9D8B030D-6E8A-4147-A177-3AD203B41FA5}">
                      <a16:colId xmlns:a16="http://schemas.microsoft.com/office/drawing/2014/main" val="1053581643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2486528198"/>
                    </a:ext>
                  </a:extLst>
                </a:gridCol>
                <a:gridCol w="1930251">
                  <a:extLst>
                    <a:ext uri="{9D8B030D-6E8A-4147-A177-3AD203B41FA5}">
                      <a16:colId xmlns:a16="http://schemas.microsoft.com/office/drawing/2014/main" val="2646303337"/>
                    </a:ext>
                  </a:extLst>
                </a:gridCol>
                <a:gridCol w="1864009">
                  <a:extLst>
                    <a:ext uri="{9D8B030D-6E8A-4147-A177-3AD203B41FA5}">
                      <a16:colId xmlns:a16="http://schemas.microsoft.com/office/drawing/2014/main" val="4105149743"/>
                    </a:ext>
                  </a:extLst>
                </a:gridCol>
              </a:tblGrid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trainable parameters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training duration total [s]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training duration per epoch [s]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tx1"/>
                          </a:solidFill>
                          <a:effectLst/>
                        </a:rPr>
                        <a:t>epochs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test sparse categorical crossentropy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test sparse categorical accuracy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280596"/>
                  </a:ext>
                </a:extLst>
              </a:tr>
              <a:tr h="157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unitary_rnn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3834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3576.441 ± 293.414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282.500 ± 2.493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12.667 ± 1.155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 ± 0.000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1.000 ± 0.000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162711"/>
                  </a:ext>
                </a:extLst>
              </a:tr>
              <a:tr h="157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matrix_exponential_unitary_rnn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19466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11178.496 ± 4789.471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110.305 ± 3.039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102.000 ± 45.033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0.062 ± 0.042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1.000 ± 0.000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9333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3D97EE-E812-47B6-A163-CFA0882C5059}"/>
              </a:ext>
            </a:extLst>
          </p:cNvPr>
          <p:cNvSpPr txBox="1"/>
          <p:nvPr/>
        </p:nvSpPr>
        <p:spPr>
          <a:xfrm>
            <a:off x="5053611" y="5019215"/>
            <a:ext cx="20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Benchmark 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70854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8CE6-CF74-422D-82BD-30368EB1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Memory Cell Architecture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30623-E10A-4CC0-9B2B-96AB4E08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0789"/>
            <a:ext cx="5801001" cy="462666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E839A66-2D2B-43D3-9797-14B7B4E49C05}"/>
              </a:ext>
            </a:extLst>
          </p:cNvPr>
          <p:cNvGrpSpPr/>
          <p:nvPr/>
        </p:nvGrpSpPr>
        <p:grpSpPr>
          <a:xfrm>
            <a:off x="294999" y="2344220"/>
            <a:ext cx="5402802" cy="3017760"/>
            <a:chOff x="5322913" y="1345106"/>
            <a:chExt cx="6400800" cy="35280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4F3F5B-C30C-43EB-A49A-43E132993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2913" y="1345106"/>
              <a:ext cx="6400800" cy="334342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74170C-DEE0-4C0B-BAB5-397DBEE4CB78}"/>
                </a:ext>
              </a:extLst>
            </p:cNvPr>
            <p:cNvSpPr txBox="1"/>
            <p:nvPr/>
          </p:nvSpPr>
          <p:spPr>
            <a:xfrm>
              <a:off x="7145363" y="4503862"/>
              <a:ext cx="313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 Cell Architecture</a:t>
              </a:r>
              <a:endParaRPr lang="en-AT" dirty="0"/>
            </a:p>
          </p:txBody>
        </p:sp>
      </p:grpSp>
    </p:spTree>
    <p:extLst>
      <p:ext uri="{BB962C8B-B14F-4D97-AF65-F5344CB8AC3E}">
        <p14:creationId xmlns:p14="http://schemas.microsoft.com/office/powerpoint/2010/main" val="421223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ACA2-E845-401A-A5E3-4AA4D793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Transformer Architecture (N=3)</a:t>
            </a:r>
            <a:endParaRPr lang="en-A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BE73AF-1180-4346-9139-1B1F045B4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59386"/>
              </p:ext>
            </p:extLst>
          </p:nvPr>
        </p:nvGraphicFramePr>
        <p:xfrm>
          <a:off x="1385313" y="2221478"/>
          <a:ext cx="9421369" cy="48200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6159">
                  <a:extLst>
                    <a:ext uri="{9D8B030D-6E8A-4147-A177-3AD203B41FA5}">
                      <a16:colId xmlns:a16="http://schemas.microsoft.com/office/drawing/2014/main" val="1977597113"/>
                    </a:ext>
                  </a:extLst>
                </a:gridCol>
                <a:gridCol w="1155109">
                  <a:extLst>
                    <a:ext uri="{9D8B030D-6E8A-4147-A177-3AD203B41FA5}">
                      <a16:colId xmlns:a16="http://schemas.microsoft.com/office/drawing/2014/main" val="1116449300"/>
                    </a:ext>
                  </a:extLst>
                </a:gridCol>
                <a:gridCol w="1380534">
                  <a:extLst>
                    <a:ext uri="{9D8B030D-6E8A-4147-A177-3AD203B41FA5}">
                      <a16:colId xmlns:a16="http://schemas.microsoft.com/office/drawing/2014/main" val="3896093876"/>
                    </a:ext>
                  </a:extLst>
                </a:gridCol>
                <a:gridCol w="1655172">
                  <a:extLst>
                    <a:ext uri="{9D8B030D-6E8A-4147-A177-3AD203B41FA5}">
                      <a16:colId xmlns:a16="http://schemas.microsoft.com/office/drawing/2014/main" val="48859867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1768928063"/>
                    </a:ext>
                  </a:extLst>
                </a:gridCol>
                <a:gridCol w="1929809">
                  <a:extLst>
                    <a:ext uri="{9D8B030D-6E8A-4147-A177-3AD203B41FA5}">
                      <a16:colId xmlns:a16="http://schemas.microsoft.com/office/drawing/2014/main" val="1726303278"/>
                    </a:ext>
                  </a:extLst>
                </a:gridCol>
                <a:gridCol w="1817023">
                  <a:extLst>
                    <a:ext uri="{9D8B030D-6E8A-4147-A177-3AD203B41FA5}">
                      <a16:colId xmlns:a16="http://schemas.microsoft.com/office/drawing/2014/main" val="3060965171"/>
                    </a:ext>
                  </a:extLst>
                </a:gridCol>
              </a:tblGrid>
              <a:tr h="152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model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trainable parameters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training duration total [s]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training duration per epoch [s]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epochs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test sparse categorical crossentropy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test sparse categorical accuracy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95747"/>
                  </a:ext>
                </a:extLst>
              </a:tr>
              <a:tr h="152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unitary_rnn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3576.441 ± 293.414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282.500 ± 2.493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12.667 ± 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 ± 0.000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 ± 0.000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878479"/>
                  </a:ext>
                </a:extLst>
              </a:tr>
              <a:tr h="152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transformer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u="none" strike="noStrike" dirty="0">
                          <a:effectLst/>
                        </a:rPr>
                        <a:t>22170</a:t>
                      </a:r>
                      <a:endParaRPr lang="en-A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>
                          <a:effectLst/>
                        </a:rPr>
                        <a:t>641.340 ± 214.464</a:t>
                      </a:r>
                      <a:endParaRPr lang="en-A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>
                          <a:effectLst/>
                        </a:rPr>
                        <a:t>31.795 ± 1.909</a:t>
                      </a:r>
                      <a:endParaRPr lang="en-A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>
                          <a:effectLst/>
                        </a:rPr>
                        <a:t>20.000 ± 6.000</a:t>
                      </a:r>
                      <a:endParaRPr lang="en-A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>
                          <a:effectLst/>
                        </a:rPr>
                        <a:t>0.362 ± 0.627</a:t>
                      </a:r>
                      <a:endParaRPr lang="en-A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 dirty="0">
                          <a:effectLst/>
                        </a:rPr>
                        <a:t>0.832 ± 0.290</a:t>
                      </a:r>
                      <a:endParaRPr lang="en-A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9165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511579-BD95-400B-B6B5-8158D3F09413}"/>
              </a:ext>
            </a:extLst>
          </p:cNvPr>
          <p:cNvSpPr txBox="1"/>
          <p:nvPr/>
        </p:nvSpPr>
        <p:spPr>
          <a:xfrm>
            <a:off x="5053611" y="2791364"/>
            <a:ext cx="20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Benchmark </a:t>
            </a:r>
            <a:endParaRPr lang="en-AT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90E2CE-FEE2-40A0-88E2-22D0BBC2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13388"/>
              </p:ext>
            </p:extLst>
          </p:nvPr>
        </p:nvGraphicFramePr>
        <p:xfrm>
          <a:off x="880503" y="4374357"/>
          <a:ext cx="10430991" cy="4820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11325">
                  <a:extLst>
                    <a:ext uri="{9D8B030D-6E8A-4147-A177-3AD203B41FA5}">
                      <a16:colId xmlns:a16="http://schemas.microsoft.com/office/drawing/2014/main" val="3792190128"/>
                    </a:ext>
                  </a:extLst>
                </a:gridCol>
                <a:gridCol w="1155199">
                  <a:extLst>
                    <a:ext uri="{9D8B030D-6E8A-4147-A177-3AD203B41FA5}">
                      <a16:colId xmlns:a16="http://schemas.microsoft.com/office/drawing/2014/main" val="1532110712"/>
                    </a:ext>
                  </a:extLst>
                </a:gridCol>
                <a:gridCol w="1380624">
                  <a:extLst>
                    <a:ext uri="{9D8B030D-6E8A-4147-A177-3AD203B41FA5}">
                      <a16:colId xmlns:a16="http://schemas.microsoft.com/office/drawing/2014/main" val="1677439505"/>
                    </a:ext>
                  </a:extLst>
                </a:gridCol>
                <a:gridCol w="1655262">
                  <a:extLst>
                    <a:ext uri="{9D8B030D-6E8A-4147-A177-3AD203B41FA5}">
                      <a16:colId xmlns:a16="http://schemas.microsoft.com/office/drawing/2014/main" val="952711317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298347232"/>
                    </a:ext>
                  </a:extLst>
                </a:gridCol>
                <a:gridCol w="1929899">
                  <a:extLst>
                    <a:ext uri="{9D8B030D-6E8A-4147-A177-3AD203B41FA5}">
                      <a16:colId xmlns:a16="http://schemas.microsoft.com/office/drawing/2014/main" val="1559451614"/>
                    </a:ext>
                  </a:extLst>
                </a:gridCol>
                <a:gridCol w="1781119">
                  <a:extLst>
                    <a:ext uri="{9D8B030D-6E8A-4147-A177-3AD203B41FA5}">
                      <a16:colId xmlns:a16="http://schemas.microsoft.com/office/drawing/2014/main" val="4121347720"/>
                    </a:ext>
                  </a:extLst>
                </a:gridCol>
              </a:tblGrid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model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trainable parameters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training duration total [s]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training duration per epoch [s]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epochs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test sparse categorical crossentropy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test sparse categorical accuracy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735243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differentiable_neural_computer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4695.074 ± 571.804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148.336 ± 0.894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31.667 ± 4.041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 ± 0.025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0.940 ± 0.006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105968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transformer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u="none" strike="noStrike" dirty="0">
                          <a:effectLst/>
                        </a:rPr>
                        <a:t>22282</a:t>
                      </a:r>
                      <a:endParaRPr lang="en-A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 dirty="0">
                          <a:effectLst/>
                        </a:rPr>
                        <a:t>1097.666 ± 75.003</a:t>
                      </a:r>
                      <a:endParaRPr lang="en-A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>
                          <a:effectLst/>
                        </a:rPr>
                        <a:t>29.961 ± 0.477</a:t>
                      </a:r>
                      <a:endParaRPr lang="en-A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>
                          <a:effectLst/>
                        </a:rPr>
                        <a:t>36.667 ± 3.055</a:t>
                      </a:r>
                      <a:endParaRPr lang="en-A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>
                          <a:effectLst/>
                        </a:rPr>
                        <a:t>0.654 ± 0.082</a:t>
                      </a:r>
                      <a:endParaRPr lang="en-A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 dirty="0">
                          <a:effectLst/>
                        </a:rPr>
                        <a:t>0.769 ± 0.037</a:t>
                      </a:r>
                      <a:endParaRPr lang="en-A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94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721EB1-45B3-4362-A223-76555E2239BB}"/>
              </a:ext>
            </a:extLst>
          </p:cNvPr>
          <p:cNvSpPr txBox="1"/>
          <p:nvPr/>
        </p:nvSpPr>
        <p:spPr>
          <a:xfrm>
            <a:off x="5142759" y="4944333"/>
            <a:ext cx="190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MNIST Benchmark 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774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6437-E9CA-42BE-8FDA-252E964D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3" y="446910"/>
            <a:ext cx="11353800" cy="1325563"/>
          </a:xfrm>
        </p:spPr>
        <p:txBody>
          <a:bodyPr/>
          <a:lstStyle/>
          <a:p>
            <a:r>
              <a:rPr lang="en-US" dirty="0"/>
              <a:t>Results – Memory Augmented Transformer (N=3)</a:t>
            </a:r>
            <a:endParaRPr lang="en-A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33F9D5-71E8-4353-8BF5-DD94B70C2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27057"/>
              </p:ext>
            </p:extLst>
          </p:nvPr>
        </p:nvGraphicFramePr>
        <p:xfrm>
          <a:off x="1573208" y="2261798"/>
          <a:ext cx="9045577" cy="571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2689273855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762023619"/>
                    </a:ext>
                  </a:extLst>
                </a:gridCol>
                <a:gridCol w="1522413">
                  <a:extLst>
                    <a:ext uri="{9D8B030D-6E8A-4147-A177-3AD203B41FA5}">
                      <a16:colId xmlns:a16="http://schemas.microsoft.com/office/drawing/2014/main" val="1519549538"/>
                    </a:ext>
                  </a:extLst>
                </a:gridCol>
                <a:gridCol w="1824038">
                  <a:extLst>
                    <a:ext uri="{9D8B030D-6E8A-4147-A177-3AD203B41FA5}">
                      <a16:colId xmlns:a16="http://schemas.microsoft.com/office/drawing/2014/main" val="3942917274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536213440"/>
                    </a:ext>
                  </a:extLst>
                </a:gridCol>
                <a:gridCol w="1455738">
                  <a:extLst>
                    <a:ext uri="{9D8B030D-6E8A-4147-A177-3AD203B41FA5}">
                      <a16:colId xmlns:a16="http://schemas.microsoft.com/office/drawing/2014/main" val="111496209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trainable parameters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training duration total [s]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training duration per epoch [s]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epochs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test mean squared error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917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differentiable_neural_computer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24774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6138.672 ± 4012.017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152.861 ± 2.424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40.333 ± 26.858</a:t>
                      </a:r>
                      <a:endParaRPr lang="en-A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0.007 ± 0.011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680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memory_augmented_transformer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18066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3802.347 ± 1303.816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283.514 ± 8.116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13.333 ± 4.163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0.122 ± 0.083</a:t>
                      </a:r>
                      <a:endParaRPr lang="en-A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6851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F62446-8402-4A81-A234-82F038543CED}"/>
              </a:ext>
            </a:extLst>
          </p:cNvPr>
          <p:cNvSpPr txBox="1"/>
          <p:nvPr/>
        </p:nvSpPr>
        <p:spPr>
          <a:xfrm>
            <a:off x="5221547" y="2833298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Benchmark </a:t>
            </a:r>
            <a:endParaRPr lang="en-AT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ACE707-B8E8-44F3-90AF-2CF4BF22A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66800"/>
              </p:ext>
            </p:extLst>
          </p:nvPr>
        </p:nvGraphicFramePr>
        <p:xfrm>
          <a:off x="1608924" y="4354736"/>
          <a:ext cx="8974140" cy="571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1859199334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403185165"/>
                    </a:ext>
                  </a:extLst>
                </a:gridCol>
                <a:gridCol w="1522413">
                  <a:extLst>
                    <a:ext uri="{9D8B030D-6E8A-4147-A177-3AD203B41FA5}">
                      <a16:colId xmlns:a16="http://schemas.microsoft.com/office/drawing/2014/main" val="2696174208"/>
                    </a:ext>
                  </a:extLst>
                </a:gridCol>
                <a:gridCol w="1824038">
                  <a:extLst>
                    <a:ext uri="{9D8B030D-6E8A-4147-A177-3AD203B41FA5}">
                      <a16:colId xmlns:a16="http://schemas.microsoft.com/office/drawing/2014/main" val="422215074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3320983386"/>
                    </a:ext>
                  </a:extLst>
                </a:gridCol>
                <a:gridCol w="1455738">
                  <a:extLst>
                    <a:ext uri="{9D8B030D-6E8A-4147-A177-3AD203B41FA5}">
                      <a16:colId xmlns:a16="http://schemas.microsoft.com/office/drawing/2014/main" val="12127621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trainable parameters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training duration total [s]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training duration per epoch [s]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epochs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test mean squared error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208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memory_augmented_transformer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u="none" strike="noStrike" dirty="0">
                          <a:effectLst/>
                        </a:rPr>
                        <a:t>19074</a:t>
                      </a:r>
                      <a:endParaRPr lang="en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>
                          <a:effectLst/>
                        </a:rPr>
                        <a:t>8482.406 ± 397.415</a:t>
                      </a:r>
                      <a:endParaRPr lang="en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>
                          <a:effectLst/>
                        </a:rPr>
                        <a:t>187.573 ± 15.380</a:t>
                      </a:r>
                      <a:endParaRPr lang="en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>
                          <a:effectLst/>
                        </a:rPr>
                        <a:t>45.333 ± 2.517</a:t>
                      </a:r>
                      <a:endParaRPr lang="en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 dirty="0">
                          <a:effectLst/>
                        </a:rPr>
                        <a:t>1.213 ± 0.060</a:t>
                      </a:r>
                      <a:endParaRPr lang="en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470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differentiable_neural_computer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u="none" strike="noStrike">
                          <a:effectLst/>
                        </a:rPr>
                        <a:t>29910</a:t>
                      </a:r>
                      <a:endParaRPr lang="en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>
                          <a:effectLst/>
                        </a:rPr>
                        <a:t>5224.531 ± 263.850</a:t>
                      </a:r>
                      <a:endParaRPr lang="en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>
                          <a:effectLst/>
                        </a:rPr>
                        <a:t>101.772 ± 0.303</a:t>
                      </a:r>
                      <a:endParaRPr lang="en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>
                          <a:effectLst/>
                        </a:rPr>
                        <a:t>51.333 ± 2.517</a:t>
                      </a:r>
                      <a:endParaRPr lang="en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 dirty="0">
                          <a:effectLst/>
                        </a:rPr>
                        <a:t>1.330 ± 0.027</a:t>
                      </a:r>
                      <a:endParaRPr lang="en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874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4417D7-370C-47EA-BF14-AB599650A4BD}"/>
              </a:ext>
            </a:extLst>
          </p:cNvPr>
          <p:cNvSpPr txBox="1"/>
          <p:nvPr/>
        </p:nvSpPr>
        <p:spPr>
          <a:xfrm>
            <a:off x="5097994" y="4926236"/>
            <a:ext cx="19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Walker Benchmark 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41227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8F42-6099-42B7-A41B-1738011D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7EFB-BCE8-44EA-BCD7-FA0B8964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selection of state-of-the-art </a:t>
            </a:r>
            <a:r>
              <a:rPr lang="en-US" b="1" dirty="0"/>
              <a:t>sequence models</a:t>
            </a:r>
            <a:r>
              <a:rPr lang="en-US" dirty="0"/>
              <a:t> as well as possible improvements and newly introduced sequence models</a:t>
            </a:r>
          </a:p>
          <a:p>
            <a:r>
              <a:rPr lang="en-US" dirty="0"/>
              <a:t>Design and implement a reusable </a:t>
            </a:r>
            <a:r>
              <a:rPr lang="en-US" b="1" dirty="0"/>
              <a:t>benchmark suite</a:t>
            </a:r>
            <a:r>
              <a:rPr lang="en-US" dirty="0"/>
              <a:t> that tests the models for their capabilities to </a:t>
            </a:r>
            <a:r>
              <a:rPr lang="en-US" b="1" dirty="0"/>
              <a:t>capture long-term dependencies</a:t>
            </a:r>
            <a:r>
              <a:rPr lang="en-US" dirty="0"/>
              <a:t> and to </a:t>
            </a:r>
            <a:r>
              <a:rPr lang="en-US" b="1" dirty="0"/>
              <a:t>model physical systems</a:t>
            </a:r>
          </a:p>
          <a:p>
            <a:r>
              <a:rPr lang="en-US" dirty="0"/>
              <a:t>Thoroughful comparison of all models using this benchmark suite</a:t>
            </a:r>
          </a:p>
          <a:p>
            <a:r>
              <a:rPr lang="en-US" dirty="0"/>
              <a:t>Proof-of-concept design and implementation of a continuous-time memory cell architecture based on </a:t>
            </a:r>
            <a:r>
              <a:rPr lang="en-US" b="1" dirty="0"/>
              <a:t>LTC networks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648004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521F-9CD8-4324-B1C2-E546DE4B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Tables (N=3)</a:t>
            </a:r>
            <a:endParaRPr lang="en-A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23A573-23C2-4E24-9A54-5571BCBF9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55720"/>
              </p:ext>
            </p:extLst>
          </p:nvPr>
        </p:nvGraphicFramePr>
        <p:xfrm>
          <a:off x="838200" y="2313078"/>
          <a:ext cx="10729520" cy="2401305"/>
        </p:xfrm>
        <a:graphic>
          <a:graphicData uri="http://schemas.openxmlformats.org/drawingml/2006/table">
            <a:tbl>
              <a:tblPr/>
              <a:tblGrid>
                <a:gridCol w="2371224">
                  <a:extLst>
                    <a:ext uri="{9D8B030D-6E8A-4147-A177-3AD203B41FA5}">
                      <a16:colId xmlns:a16="http://schemas.microsoft.com/office/drawing/2014/main" val="1979962205"/>
                    </a:ext>
                  </a:extLst>
                </a:gridCol>
                <a:gridCol w="1155199">
                  <a:extLst>
                    <a:ext uri="{9D8B030D-6E8A-4147-A177-3AD203B41FA5}">
                      <a16:colId xmlns:a16="http://schemas.microsoft.com/office/drawing/2014/main" val="3093368180"/>
                    </a:ext>
                  </a:extLst>
                </a:gridCol>
                <a:gridCol w="1218699">
                  <a:extLst>
                    <a:ext uri="{9D8B030D-6E8A-4147-A177-3AD203B41FA5}">
                      <a16:colId xmlns:a16="http://schemas.microsoft.com/office/drawing/2014/main" val="755676788"/>
                    </a:ext>
                  </a:extLst>
                </a:gridCol>
                <a:gridCol w="1493337">
                  <a:extLst>
                    <a:ext uri="{9D8B030D-6E8A-4147-A177-3AD203B41FA5}">
                      <a16:colId xmlns:a16="http://schemas.microsoft.com/office/drawing/2014/main" val="3641341252"/>
                    </a:ext>
                  </a:extLst>
                </a:gridCol>
                <a:gridCol w="878974">
                  <a:extLst>
                    <a:ext uri="{9D8B030D-6E8A-4147-A177-3AD203B41FA5}">
                      <a16:colId xmlns:a16="http://schemas.microsoft.com/office/drawing/2014/main" val="4200720626"/>
                    </a:ext>
                  </a:extLst>
                </a:gridCol>
                <a:gridCol w="1929899">
                  <a:extLst>
                    <a:ext uri="{9D8B030D-6E8A-4147-A177-3AD203B41FA5}">
                      <a16:colId xmlns:a16="http://schemas.microsoft.com/office/drawing/2014/main" val="2165613975"/>
                    </a:ext>
                  </a:extLst>
                </a:gridCol>
                <a:gridCol w="1682188">
                  <a:extLst>
                    <a:ext uri="{9D8B030D-6E8A-4147-A177-3AD203B41FA5}">
                      <a16:colId xmlns:a16="http://schemas.microsoft.com/office/drawing/2014/main" val="825932469"/>
                    </a:ext>
                  </a:extLst>
                </a:gridCol>
              </a:tblGrid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trainable parameters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duration total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duration per epoch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epochs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sparse categorical crossentropy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sparse categorical accuracy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840078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transformer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22167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657.964 ± 94.372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19.973 ± 0.446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33.000 ± 5.196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 ± 0.022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0.937 ± 0.010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421276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21927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548.685 ± 97.925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13.752 ± 0.277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40.000 ± 7.810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 ± 0.065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0.929 ± 0.021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541725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ct_gru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21991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1289.666 ± 303.182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31.936 ± 0.483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40.333 ± 9.074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 ± 0.040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0.922 ± 0.014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278753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differentiable_neural_computer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26540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4425.337 ± 929.309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102.129 ± 1.515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43.333 ± 9.018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 ± 0.046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0.915 ± 0.017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50446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ode_lstm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27207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1127.534 ± 168.389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29.398 ± 0.503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38.333 ± 5.508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 ± 0.021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0.914 ± 0.009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624264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18887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561.106 ± 56.684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13.786 ± 0.216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40.667 ± 3.512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 ± 0.039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0.909 ± 0.013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005084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memory_augmented_transformer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18424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6745.386 ± 1335.496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186.745 ± 6.089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36.000 ± 6.000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0.257 ± 0.024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0.911 ± 0.008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308951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matrix_exponential_unitary_rnn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20231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4206.879 ± 917.213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72.567 ± 2.383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58.000 ± 12.490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0.336 ± 0.047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 ± 0.015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814749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recurrent_network_augmented_transformer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3871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4240.549 ± 859.176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95.246 ± 4.026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44.333 ± 7.095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0.373 ± 0.016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0.868 ± 0.010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525357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recurrent_network_attention_transformer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2491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6245.701 ± 669.365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170.609 ± 4.495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36.667 ± 4.619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0.410 ± 0.019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0.852 ± 0.007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23366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ct_rnn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18439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5310.323 ± 909.814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123.450 ± 0.472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43.000 ± 7.211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0.510 ± 0.074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0.810 ± 0.029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145665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unitary_rnn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4983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6280.606 ± 1197.117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176.368 ± 2.639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35.667 ± 7.234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 ± 0.030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 ± 0.014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74918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unitary_ncp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3579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4386.633 ± 973.768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104.291 ± 1.551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42.000 ± 8.888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0.573 ± 0.046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0.801 ± 0.032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074599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neural_circuit_policies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6353.197 ± 3362.551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126.264 ± 0.247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50.333 ± 26.652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1.088 ± 0.434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 ± 0.197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5967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639AD7-E5BC-4F6C-89AB-329CAEA03026}"/>
              </a:ext>
            </a:extLst>
          </p:cNvPr>
          <p:cNvSpPr txBox="1"/>
          <p:nvPr/>
        </p:nvSpPr>
        <p:spPr>
          <a:xfrm>
            <a:off x="5098000" y="4828582"/>
            <a:ext cx="19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Benchmark 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977183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5D19-B4CB-44D9-A794-0498572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Plots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6E9FD-A68D-4337-AB8A-C7A94446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86" y="2203527"/>
            <a:ext cx="5142410" cy="3748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EC5498-BB78-4982-8DBE-AB42DEEB1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822" y="2280173"/>
            <a:ext cx="4949392" cy="36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78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19CC-E2E9-411D-B26E-0E3D8B9A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A7398-DE0F-45B4-9C13-CE0CCBF4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better hyperparameter space exploration (including trying out different batch sizes, optimizers and learning rates)</a:t>
            </a:r>
          </a:p>
          <a:p>
            <a:r>
              <a:rPr lang="en-US" dirty="0"/>
              <a:t>explore initialization strategies for the Matrix Exponential Unitary RNN and the Memory Augmented Transformer</a:t>
            </a:r>
          </a:p>
          <a:p>
            <a:r>
              <a:rPr lang="en-US" dirty="0"/>
              <a:t>simplification/approximation of the LTC network model function is desired</a:t>
            </a:r>
          </a:p>
          <a:p>
            <a:r>
              <a:rPr lang="en-US" dirty="0"/>
              <a:t>improve the Transformer model to incorporate positional information more effectively</a:t>
            </a:r>
          </a:p>
          <a:p>
            <a:r>
              <a:rPr lang="en-US" dirty="0"/>
              <a:t>improve Memory Augmented Transformer model function to make the training more stable</a:t>
            </a:r>
          </a:p>
        </p:txBody>
      </p:sp>
    </p:spTree>
    <p:extLst>
      <p:ext uri="{BB962C8B-B14F-4D97-AF65-F5344CB8AC3E}">
        <p14:creationId xmlns:p14="http://schemas.microsoft.com/office/powerpoint/2010/main" val="83961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B25D-2A01-4769-87D2-2A1A1619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Terms</a:t>
            </a:r>
            <a:endParaRPr lang="en-A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80048D-1D9D-4547-ABF9-FDEBF5AEC97B}"/>
              </a:ext>
            </a:extLst>
          </p:cNvPr>
          <p:cNvSpPr/>
          <p:nvPr/>
        </p:nvSpPr>
        <p:spPr>
          <a:xfrm>
            <a:off x="838200" y="1795461"/>
            <a:ext cx="2286000" cy="561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vector sequence</a:t>
            </a:r>
            <a:endParaRPr lang="en-AT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B077D-0124-43EB-84B9-D4C039595B18}"/>
              </a:ext>
            </a:extLst>
          </p:cNvPr>
          <p:cNvSpPr/>
          <p:nvPr/>
        </p:nvSpPr>
        <p:spPr>
          <a:xfrm>
            <a:off x="4743450" y="1690688"/>
            <a:ext cx="2790825" cy="7715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sequence model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(parameterizable function)</a:t>
            </a:r>
            <a:endParaRPr lang="en-AT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C73F6C-8A38-4B15-840C-A717C280A236}"/>
              </a:ext>
            </a:extLst>
          </p:cNvPr>
          <p:cNvSpPr/>
          <p:nvPr/>
        </p:nvSpPr>
        <p:spPr>
          <a:xfrm>
            <a:off x="8648700" y="1779602"/>
            <a:ext cx="2905125" cy="593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vector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(or output vector sequence)</a:t>
            </a:r>
            <a:endParaRPr lang="en-AT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DC64EF-FDA2-4403-9AB1-E1AD6DA2693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124200" y="2076449"/>
            <a:ext cx="1619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60724A-CAF1-4FB9-AA8C-506F5492100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534275" y="2076449"/>
            <a:ext cx="1114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596E473-3191-4FBA-A269-4EA255CD00E8}"/>
              </a:ext>
            </a:extLst>
          </p:cNvPr>
          <p:cNvSpPr/>
          <p:nvPr/>
        </p:nvSpPr>
        <p:spPr>
          <a:xfrm>
            <a:off x="838200" y="2867084"/>
            <a:ext cx="2924176" cy="1519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 benchmark suite is a collection of benchmarks,  a benchmark is a collection of expected input-output pairs </a:t>
            </a:r>
            <a:endParaRPr lang="en-AT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05A6AA-FFF8-4D4B-A957-CF448B26584F}"/>
              </a:ext>
            </a:extLst>
          </p:cNvPr>
          <p:cNvSpPr/>
          <p:nvPr/>
        </p:nvSpPr>
        <p:spPr>
          <a:xfrm>
            <a:off x="5919787" y="3270307"/>
            <a:ext cx="3524249" cy="771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capture long-term dependencies:</a:t>
            </a:r>
            <a:br>
              <a:rPr lang="en-US" b="1" dirty="0"/>
            </a:br>
            <a:r>
              <a:rPr lang="en-US" dirty="0">
                <a:solidFill>
                  <a:schemeClr val="tx1"/>
                </a:solidFill>
              </a:rPr>
              <a:t>[[5],[6],[13],[2],[11], …]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[5]</a:t>
            </a:r>
            <a:endParaRPr lang="en-AT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754F8D-3499-4EE1-A91A-EE2FC7F667ED}"/>
              </a:ext>
            </a:extLst>
          </p:cNvPr>
          <p:cNvSpPr/>
          <p:nvPr/>
        </p:nvSpPr>
        <p:spPr>
          <a:xfrm>
            <a:off x="838200" y="4895913"/>
            <a:ext cx="3524249" cy="12452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model physical systems:</a:t>
            </a:r>
            <a:br>
              <a:rPr lang="en-US" b="1" dirty="0"/>
            </a:br>
            <a:r>
              <a:rPr lang="en-US" dirty="0">
                <a:solidFill>
                  <a:schemeClr val="tx1"/>
                </a:solidFill>
              </a:rPr>
              <a:t>e.g.: model the scalar output of an electrical circuit given the history of the scalar inputs</a:t>
            </a:r>
            <a:endParaRPr lang="en-AT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504E7B-540E-4B56-8F85-3330B6037013}"/>
              </a:ext>
            </a:extLst>
          </p:cNvPr>
          <p:cNvSpPr/>
          <p:nvPr/>
        </p:nvSpPr>
        <p:spPr>
          <a:xfrm>
            <a:off x="6886575" y="4895914"/>
            <a:ext cx="3609975" cy="9810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LTC networks:</a:t>
            </a:r>
            <a:br>
              <a:rPr lang="en-US" b="1" dirty="0"/>
            </a:br>
            <a:r>
              <a:rPr lang="en-US" dirty="0">
                <a:solidFill>
                  <a:schemeClr val="tx1"/>
                </a:solidFill>
              </a:rPr>
              <a:t>biologically inspired neuron model interconnected with synapses</a:t>
            </a:r>
            <a:endParaRPr lang="en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2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3D9D-7FAB-4AD6-AA71-BA3B81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B486-E16E-4006-A29B-18C4DB5E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A benchmark is a collection of input-output pairs, where the input is denoted as x and the output is denoted as y</a:t>
            </a:r>
          </a:p>
          <a:p>
            <a:r>
              <a:rPr lang="en-US" dirty="0">
                <a:cs typeface="Arial" panose="020B0604020202020204" pitchFamily="34" charset="0"/>
              </a:rPr>
              <a:t>The model applies its function to the input x which yields </a:t>
            </a:r>
            <a:r>
              <a:rPr lang="cy-GB" i="0" dirty="0">
                <a:effectLst/>
                <a:cs typeface="Arial" panose="020B0604020202020204" pitchFamily="34" charset="0"/>
              </a:rPr>
              <a:t>ŷ</a:t>
            </a:r>
          </a:p>
          <a:p>
            <a:r>
              <a:rPr lang="cy-GB" dirty="0">
                <a:cs typeface="Arial" panose="020B0604020202020204" pitchFamily="34" charset="0"/>
              </a:rPr>
              <a:t>The loss function L measures the error between y and </a:t>
            </a:r>
            <a:r>
              <a:rPr lang="cy-GB" i="0" dirty="0">
                <a:effectLst/>
                <a:cs typeface="Arial" panose="020B0604020202020204" pitchFamily="34" charset="0"/>
              </a:rPr>
              <a:t>ŷ</a:t>
            </a:r>
          </a:p>
          <a:p>
            <a:r>
              <a:rPr lang="cy-GB" dirty="0">
                <a:cs typeface="Arial" panose="020B0604020202020204" pitchFamily="34" charset="0"/>
              </a:rPr>
              <a:t>The loss function derivative with respect to the model parameters gives hints on how to update the parameters</a:t>
            </a:r>
          </a:p>
          <a:p>
            <a:r>
              <a:rPr lang="cy-GB" i="0" dirty="0">
                <a:effectLst/>
                <a:cs typeface="Arial" panose="020B0604020202020204" pitchFamily="34" charset="0"/>
              </a:rPr>
              <a:t>The loss surface is the loss </a:t>
            </a:r>
            <a:r>
              <a:rPr lang="cy-GB" dirty="0">
                <a:cs typeface="Arial" panose="020B0604020202020204" pitchFamily="34" charset="0"/>
              </a:rPr>
              <a:t>function plotted for all model parameter values</a:t>
            </a:r>
            <a:endParaRPr lang="cy-GB" i="0" dirty="0">
              <a:effectLst/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endParaRPr lang="en-AT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9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B21F-0411-4E5D-829C-7FCBD5F4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Surface Examples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189E-28F1-4563-B03D-D775707F0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09763"/>
            <a:ext cx="4629344" cy="3667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EB8BB6-023E-44DF-9A61-DD61551EB124}"/>
              </a:ext>
            </a:extLst>
          </p:cNvPr>
          <p:cNvSpPr txBox="1"/>
          <p:nvPr/>
        </p:nvSpPr>
        <p:spPr>
          <a:xfrm>
            <a:off x="2130696" y="5576887"/>
            <a:ext cx="204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smooth loss surface</a:t>
            </a:r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A6B8E5-DE20-41A4-B64B-06C646716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459" y="1909763"/>
            <a:ext cx="3995743" cy="33099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5F5CB5-FEF8-4B98-B572-1E0CE3827615}"/>
              </a:ext>
            </a:extLst>
          </p:cNvPr>
          <p:cNvSpPr txBox="1"/>
          <p:nvPr/>
        </p:nvSpPr>
        <p:spPr>
          <a:xfrm>
            <a:off x="7835978" y="5576887"/>
            <a:ext cx="204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rugged loss surface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11452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4705-9E6A-4330-A50D-8A7E0575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Sequence Model Families</a:t>
            </a:r>
            <a:endParaRPr lang="en-AT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17C32D2-11EB-4227-8D74-750B633E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713865"/>
            <a:ext cx="5443475" cy="1430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580691-AC36-4663-AB6F-0A4F8494EEDD}"/>
              </a:ext>
            </a:extLst>
          </p:cNvPr>
          <p:cNvSpPr txBox="1"/>
          <p:nvPr/>
        </p:nvSpPr>
        <p:spPr>
          <a:xfrm>
            <a:off x="1346549" y="4276276"/>
            <a:ext cx="442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 (Recurrent Neural Network) architecture</a:t>
            </a:r>
            <a:endParaRPr lang="en-A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8320DA-6EE2-4645-AC60-FA3A589BDAC9}"/>
              </a:ext>
            </a:extLst>
          </p:cNvPr>
          <p:cNvGrpSpPr/>
          <p:nvPr/>
        </p:nvGrpSpPr>
        <p:grpSpPr>
          <a:xfrm>
            <a:off x="7947924" y="768088"/>
            <a:ext cx="3518594" cy="5321824"/>
            <a:chOff x="7060157" y="562101"/>
            <a:chExt cx="3518594" cy="532182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5866CAE-FC94-4932-9B67-31542251E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0157" y="562101"/>
              <a:ext cx="3518594" cy="49401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FCC1E7-83BE-4377-B42C-7B81F5BCF759}"/>
                </a:ext>
              </a:extLst>
            </p:cNvPr>
            <p:cNvSpPr txBox="1"/>
            <p:nvPr/>
          </p:nvSpPr>
          <p:spPr>
            <a:xfrm>
              <a:off x="7563916" y="5514593"/>
              <a:ext cx="2511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Transformer architecture</a:t>
              </a:r>
              <a:endParaRPr lang="en-AT" dirty="0"/>
            </a:p>
          </p:txBody>
        </p:sp>
      </p:grpSp>
    </p:spTree>
    <p:extLst>
      <p:ext uri="{BB962C8B-B14F-4D97-AF65-F5344CB8AC3E}">
        <p14:creationId xmlns:p14="http://schemas.microsoft.com/office/powerpoint/2010/main" val="45940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22A8-DA97-4809-9987-B1F3C035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architecture</a:t>
            </a:r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64A17-C3B9-4E21-9988-0B69F0D7F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19" y="1898748"/>
            <a:ext cx="5391150" cy="14340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A60F8-F807-45EB-A710-975EF728B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23" y="4404392"/>
            <a:ext cx="11002945" cy="10736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8B3124-7D78-4ADD-8BDF-E280E47BE9B5}"/>
              </a:ext>
            </a:extLst>
          </p:cNvPr>
          <p:cNvSpPr txBox="1"/>
          <p:nvPr/>
        </p:nvSpPr>
        <p:spPr>
          <a:xfrm>
            <a:off x="4449231" y="3244334"/>
            <a:ext cx="329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 architecture model function</a:t>
            </a:r>
            <a:endParaRPr lang="en-A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E5E20-F27A-4CC4-884A-4D863A10F71D}"/>
              </a:ext>
            </a:extLst>
          </p:cNvPr>
          <p:cNvSpPr txBox="1"/>
          <p:nvPr/>
        </p:nvSpPr>
        <p:spPr>
          <a:xfrm>
            <a:off x="3795578" y="5478031"/>
            <a:ext cx="460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function gradient norm inequality for T&gt;t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74803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A7AB-DF15-4C46-8285-49F34F06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Unitary Matrix Parametrization (SOA)</a:t>
            </a:r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C8835B-187D-47E1-A000-B70D4FE6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3146904" cy="14327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2C3361-13D8-4AAD-9231-26931D67967C}"/>
              </a:ext>
            </a:extLst>
          </p:cNvPr>
          <p:cNvSpPr txBox="1"/>
          <p:nvPr/>
        </p:nvSpPr>
        <p:spPr>
          <a:xfrm>
            <a:off x="4275719" y="2222411"/>
            <a:ext cx="121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first step</a:t>
            </a:r>
            <a:endParaRPr lang="en-A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4E1798-33C7-4B03-8EF6-BDF75571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76" y="3442780"/>
            <a:ext cx="7612464" cy="6485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E63484-7390-414B-86E8-04045A61E2DD}"/>
              </a:ext>
            </a:extLst>
          </p:cNvPr>
          <p:cNvSpPr txBox="1"/>
          <p:nvPr/>
        </p:nvSpPr>
        <p:spPr>
          <a:xfrm>
            <a:off x="8648330" y="3582388"/>
            <a:ext cx="156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second step</a:t>
            </a:r>
            <a:endParaRPr lang="en-A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56CDA5-80F5-4C52-B755-2EA83C9DD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03204"/>
            <a:ext cx="6875039" cy="6094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1A1D95-39E0-4D5F-B8A7-7BB5A5A9AF4F}"/>
              </a:ext>
            </a:extLst>
          </p:cNvPr>
          <p:cNvSpPr txBox="1"/>
          <p:nvPr/>
        </p:nvSpPr>
        <p:spPr>
          <a:xfrm>
            <a:off x="7867835" y="5023272"/>
            <a:ext cx="156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third step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9292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A7AB-DF15-4C46-8285-49F34F06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Unitary Matrix Parametrization (my approach)</a:t>
            </a:r>
            <a:endParaRPr lang="en-A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C3361-13D8-4AAD-9231-26931D67967C}"/>
              </a:ext>
            </a:extLst>
          </p:cNvPr>
          <p:cNvSpPr txBox="1"/>
          <p:nvPr/>
        </p:nvSpPr>
        <p:spPr>
          <a:xfrm>
            <a:off x="2929240" y="2034557"/>
            <a:ext cx="121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first step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8C4DB-B0E8-4CFB-B4CD-D68F87D76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76" y="1957330"/>
            <a:ext cx="1605209" cy="530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59EFBF-A173-4A3B-9997-5B343938C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8838"/>
            <a:ext cx="2140655" cy="5301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70835C-26F9-4E24-8C14-0ACCB1760FCF}"/>
              </a:ext>
            </a:extLst>
          </p:cNvPr>
          <p:cNvSpPr txBox="1"/>
          <p:nvPr/>
        </p:nvSpPr>
        <p:spPr>
          <a:xfrm>
            <a:off x="3104451" y="2973853"/>
            <a:ext cx="157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second step</a:t>
            </a:r>
            <a:endParaRPr lang="en-AT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E28103-D255-46AB-B5A5-50B5B60ABF90}"/>
              </a:ext>
            </a:extLst>
          </p:cNvPr>
          <p:cNvGrpSpPr/>
          <p:nvPr/>
        </p:nvGrpSpPr>
        <p:grpSpPr>
          <a:xfrm>
            <a:off x="838200" y="3913149"/>
            <a:ext cx="2793761" cy="1081926"/>
            <a:chOff x="1108519" y="3920918"/>
            <a:chExt cx="2793761" cy="10819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666869-CC1D-41ED-B5CF-BAF178A2A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9680" y="3920918"/>
              <a:ext cx="2082600" cy="108192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67E7CE8-AA17-4FE8-841F-80A975F35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8519" y="4191482"/>
              <a:ext cx="828583" cy="38839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61AF7ED-15A6-4FF8-BB7A-9D6A14D0005B}"/>
              </a:ext>
            </a:extLst>
          </p:cNvPr>
          <p:cNvSpPr txBox="1"/>
          <p:nvPr/>
        </p:nvSpPr>
        <p:spPr>
          <a:xfrm>
            <a:off x="3757231" y="4193246"/>
            <a:ext cx="157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third step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6830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7943</TotalTime>
  <Words>1251</Words>
  <Application>Microsoft Office PowerPoint</Application>
  <PresentationFormat>Widescreen</PresentationFormat>
  <Paragraphs>304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Neural Network Arena: Investigating Long-Term Dependencies in Deep Models</vt:lpstr>
      <vt:lpstr>Problem Statement</vt:lpstr>
      <vt:lpstr>Explanation of Terms</vt:lpstr>
      <vt:lpstr>Gradient Descent</vt:lpstr>
      <vt:lpstr>Loss Surface Examples</vt:lpstr>
      <vt:lpstr>Used Sequence Model Families</vt:lpstr>
      <vt:lpstr>RNN architecture</vt:lpstr>
      <vt:lpstr>Unitary Matrix Parametrization (SOA)</vt:lpstr>
      <vt:lpstr>Unitary Matrix Parametrization (my approach)</vt:lpstr>
      <vt:lpstr>Memory Cell Architecture</vt:lpstr>
      <vt:lpstr>Transformer Architecture</vt:lpstr>
      <vt:lpstr>Transformer Architecture</vt:lpstr>
      <vt:lpstr>Memory Augmented Transformer</vt:lpstr>
      <vt:lpstr>Benchmarks</vt:lpstr>
      <vt:lpstr>Benchmark Visualizations</vt:lpstr>
      <vt:lpstr>Results – Unitary RNNs (N=3)</vt:lpstr>
      <vt:lpstr>Results – Memory Cell Architecture</vt:lpstr>
      <vt:lpstr>Results – Transformer Architecture (N=3)</vt:lpstr>
      <vt:lpstr>Results – Memory Augmented Transformer (N=3)</vt:lpstr>
      <vt:lpstr>Results – Tables (N=3)</vt:lpstr>
      <vt:lpstr>Results – Plots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Arena: Comparing Machine Learning Models using Long-Term Dependency and Physical System Time Series Benchmarks</dc:title>
  <dc:creator>Brantner Hannes</dc:creator>
  <cp:lastModifiedBy>Hannes Brantner</cp:lastModifiedBy>
  <cp:revision>197</cp:revision>
  <dcterms:created xsi:type="dcterms:W3CDTF">2021-03-03T05:39:22Z</dcterms:created>
  <dcterms:modified xsi:type="dcterms:W3CDTF">2021-04-12T08:07:48Z</dcterms:modified>
</cp:coreProperties>
</file>