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7" r:id="rId8"/>
    <p:sldId id="266" r:id="rId9"/>
    <p:sldId id="268" r:id="rId10"/>
    <p:sldId id="269" r:id="rId11"/>
    <p:sldId id="270" r:id="rId12"/>
    <p:sldId id="258" r:id="rId13"/>
    <p:sldId id="260" r:id="rId14"/>
    <p:sldId id="271" r:id="rId15"/>
    <p:sldId id="25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CA0C-91FE-436C-B0D7-A2CD47B5A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59362-1E2B-4D1A-96C5-48420CB4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25C0-C187-4782-8FA2-FEEA0172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1E19-EEE4-4113-A001-E1DF3207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DFEE-B0E3-4FCB-8873-8B0B337F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6791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64C-AAAC-410C-ABD4-CF982D60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A7B6E-4D2E-459B-95D9-E9145AA6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23F8-9660-4C7B-8F0F-C531CFEA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DBA57-92E3-4AE3-A529-35514987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A168-F0EC-4BE1-A8D2-FEA238FB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140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F99D0-8476-4217-AC84-0BEEB98CB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4103C-DE39-4D6E-BDDD-C288DCF4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809F-4A41-471D-BABD-69C459C6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51FC-2289-4098-9376-D6568059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7BB2-960F-4DA4-82F1-C49FD02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778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3EAC-86B7-4B45-A36B-339A5F4A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3EC4-8F53-418A-95DF-BEB1D03B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C0B4-294D-42F2-88AD-A9E4EC4A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A2F2-320F-411E-81FF-049AE2FB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D4A7-5920-4DE6-86EB-8A5A4CD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21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9ED5-473F-4FC4-9203-51A04D63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64FA3-199A-4A50-8AEE-E2BEABFD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8A45-C352-4C61-89A8-767792D4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E801-2F18-4093-BBE8-A4004BE5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973B-8964-4AED-92C5-E0DA8532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3250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46F0-33B6-489C-B414-3CA0A47A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D253-FA86-42ED-987B-CDBB9C467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23766-96AE-4DA6-B365-5AC8741A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4A7C-EDE3-49F0-8903-60A0585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BB7F7-E04E-4EE7-9925-B5D9DE8E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6839E-3E81-417D-B426-5363C608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156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BC22-21A6-4A51-A32A-763AE9B8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41980-5BD1-4DA1-8042-5A75D202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4159A-1F8A-40E4-B55A-A694133D1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709E1-32A3-496D-97E9-F1026B0A1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9AC47-509E-4FCD-93FB-F799DE89C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1EC4D-FB9E-47DF-821A-3E2C7A4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F7FC1-1909-4A33-841F-10494422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05863-0732-4689-B39D-1C9DFC16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8736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FD6D-38C6-4B6F-BB9F-4A8750A7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5C3EC-E772-498B-BDEA-3F691C4D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0B41-08DA-4960-8ECE-09E43998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83848-0379-4F64-A681-152D7DA5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085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8A95B-3C29-4844-A8C3-35EEA704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EF1DB-0A3B-49F0-B771-E4247AE0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07016-B957-4CF6-8993-E4D0E1F7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3315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D1A8-AB11-45FD-96C0-5D676C5E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64E9-ED04-458A-9AD4-83E8FE0B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95693-9A2D-4B76-9335-FF980A4D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C84B-FD69-4A55-8EF2-60FC1A60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4BA6F-9FC5-4847-9F15-54735CFD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CCFE7-E776-4376-A066-6A3ABFAF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022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78C8-23B9-4ADE-B712-8B02EE2F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3B3E9-67AC-4DF1-BC1E-5C3BF514B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77454-BF88-4A04-9A11-630EB4613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10CE-B78B-4F70-A7BC-A5E12071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50DCA-A897-4572-86A2-73D9EB3E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DE5B-4378-4B0A-B093-49613953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3648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05901-168A-4355-9491-20EC935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BB9E-32D1-4C16-84C9-B63E249C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7923-B0CE-4D1D-B6ED-928798A13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CC3-0EB6-4318-B4D6-3EAF32FF4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7CBF-0833-4F02-8BD5-075929A26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8642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47DF-D1D9-4E11-9058-49930BB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7170"/>
            <a:ext cx="9144000" cy="3240506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 Arena: Comparing Machine Learning Models using Long-Term Dependency and Physical System Time Series Benchmarks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6BAF1-DBAF-4F43-89B1-9BD1AB37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4927"/>
            <a:ext cx="9144000" cy="1519988"/>
          </a:xfrm>
        </p:spPr>
        <p:txBody>
          <a:bodyPr/>
          <a:lstStyle/>
          <a:p>
            <a:r>
              <a:rPr lang="en-US" dirty="0"/>
              <a:t>Student: Hannes Brantner</a:t>
            </a:r>
            <a:br>
              <a:rPr lang="en-US" dirty="0"/>
            </a:br>
            <a:r>
              <a:rPr lang="en-US" dirty="0"/>
              <a:t>Direct Supervisor: Dr. Ramin Hasani</a:t>
            </a:r>
            <a:br>
              <a:rPr lang="en-US" dirty="0"/>
            </a:br>
            <a:r>
              <a:rPr lang="en-US" dirty="0"/>
              <a:t>Faculty Supervisor: Prof. Radu Grosu</a:t>
            </a:r>
            <a:br>
              <a:rPr lang="en-US" dirty="0"/>
            </a:b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9734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45F24-DF84-4749-92C2-CB7AA62D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2" y="558107"/>
            <a:ext cx="10269415" cy="57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7EA9-9486-4B66-8F32-A0C6DFE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Benchmark (long-term dependency)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BA1-904D-4C78-8DA0-6188AA0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benchmark input: 384 input vectors of size 2, which are a concatenation of 3 sparse activation sequences of length 128</a:t>
            </a:r>
          </a:p>
          <a:p>
            <a:r>
              <a:rPr lang="en-US" dirty="0"/>
              <a:t>model output: 384 output vectors of size 2 attempting to store the sparse activations </a:t>
            </a:r>
          </a:p>
          <a:p>
            <a:r>
              <a:rPr lang="en-US" dirty="0"/>
              <a:t>benchmark output: 384 output vectors of size 2 with stored sparse activations </a:t>
            </a:r>
          </a:p>
          <a:p>
            <a:r>
              <a:rPr lang="en-US" dirty="0"/>
              <a:t>Loss function: mean squared error</a:t>
            </a:r>
          </a:p>
          <a:p>
            <a:r>
              <a:rPr lang="en-US" dirty="0"/>
              <a:t>sample: [1,0],[0,0],…,[0,1],[0,0],… </a:t>
            </a:r>
            <a:r>
              <a:rPr lang="en-US" dirty="0">
                <a:sym typeface="Wingdings" panose="05000000000000000000" pitchFamily="2" charset="2"/>
              </a:rPr>
              <a:t> [1,0],[1,0],…,[0,1],[0,1],…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3A0-4992-4B99-8550-C34EBF0F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69"/>
          </a:xfrm>
        </p:spPr>
        <p:txBody>
          <a:bodyPr/>
          <a:lstStyle/>
          <a:p>
            <a:r>
              <a:rPr lang="en-US" dirty="0"/>
              <a:t>continuous-time RNN architectures (analogy)  </a:t>
            </a:r>
            <a:endParaRPr lang="en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46E70-C27E-418F-96F2-4E28EB4D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13" y="4204327"/>
            <a:ext cx="7502769" cy="2086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16F303-813E-4662-A2FD-254F7137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6" y="1717266"/>
            <a:ext cx="6426445" cy="21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4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3A0-4992-4B99-8550-C34EBF0F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69"/>
          </a:xfrm>
        </p:spPr>
        <p:txBody>
          <a:bodyPr/>
          <a:lstStyle/>
          <a:p>
            <a:r>
              <a:rPr lang="en-US" dirty="0"/>
              <a:t>discrete-time RNN architectures (analogy)  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65F8A-D22F-4932-9EF3-7913C9FF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862" y="1519064"/>
            <a:ext cx="5666276" cy="2136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BBB9AD-24B1-4370-A844-509AC973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00" y="3912842"/>
            <a:ext cx="7818400" cy="21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4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0F20-FE95-4F5D-A1E9-A1D24CBA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– capturing long-term dependencies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DA1A1-006E-4348-956E-FEA2D88C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99" y="1726772"/>
            <a:ext cx="7223595" cy="1918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C7C65-2AA4-40C8-84D2-B00C69DC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4" y="4632030"/>
            <a:ext cx="11383347" cy="1257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80673E-91E7-4233-AC48-2EE305F54399}"/>
              </a:ext>
            </a:extLst>
          </p:cNvPr>
          <p:cNvSpPr txBox="1"/>
          <p:nvPr/>
        </p:nvSpPr>
        <p:spPr>
          <a:xfrm>
            <a:off x="5414862" y="3992386"/>
            <a:ext cx="136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 &gt;&gt; t:</a:t>
            </a:r>
            <a:endParaRPr lang="en-AT" sz="3200" dirty="0"/>
          </a:p>
        </p:txBody>
      </p:sp>
    </p:spTree>
    <p:extLst>
      <p:ext uri="{BB962C8B-B14F-4D97-AF65-F5344CB8AC3E}">
        <p14:creationId xmlns:p14="http://schemas.microsoft.com/office/powerpoint/2010/main" val="400196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9DB2-247D-42CD-B6E6-820D1BE9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(Long Short-Term Memory)</a:t>
            </a:r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8EF03-E3A4-4E2B-8957-A052CFF82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096001"/>
            <a:ext cx="63341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1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89BD-A4FF-42B9-B37F-5CDC7DF6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(Gated Recurrent Unit)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A1A72-3A5A-4FCD-8ED2-DB412209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143125"/>
            <a:ext cx="78867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7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E2CB-F42A-4E1E-88D2-98CA8FF2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CT-RNN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E0E7D-6C1D-44BB-B65E-D5EB8FC4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3" y="2766218"/>
            <a:ext cx="10876013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9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2DC1-0DD0-400E-A119-2D5E4099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CT-GRU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F1D8E-76E7-4FAE-A2F9-D8644641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84" y="1653475"/>
            <a:ext cx="8404032" cy="48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5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67A6-42C5-4EB6-B25A-EECEAC1E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ODE-LSTM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75EA0-8452-4BCA-AE4F-CAA7BEB1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59" y="2207300"/>
            <a:ext cx="8899281" cy="24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4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49AF-F9D4-43E8-AB98-A020DA0A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DA4E-4350-4503-B9C3-1CEEEFB4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Benchmarks (long-term dependency and physical system)</a:t>
            </a:r>
          </a:p>
          <a:p>
            <a:r>
              <a:rPr lang="en-US" dirty="0"/>
              <a:t>Models (RNN and Transformer architecture)</a:t>
            </a:r>
          </a:p>
          <a:p>
            <a:r>
              <a:rPr lang="en-US" dirty="0"/>
              <a:t>Results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31619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48F1-9B71-4FBD-A463-94C6D244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NCP (Neural Circuit Policies)</a:t>
            </a:r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5DB158-EE51-4F97-8BDE-E84F6B81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44" y="1690688"/>
            <a:ext cx="6826312" cy="46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5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48F1-9B71-4FBD-A463-94C6D244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NCP (Neural Circuit Policies)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414E5-9039-43E3-9FC3-E89E26CB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22" y="2496184"/>
            <a:ext cx="9993555" cy="24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25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0F16-0C97-4208-A8A0-A3E3FCDE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RNN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D1CEE-F3E1-4430-BF7F-7461CD29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873251"/>
            <a:ext cx="7223595" cy="1918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1A670-E133-4445-AAD5-AF5D16D0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359" y="4025474"/>
            <a:ext cx="5503282" cy="228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5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0F16-0C97-4208-A8A0-A3E3FCDE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Exponential Unitary RNN (new)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D1CEE-F3E1-4430-BF7F-7461CD29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690688"/>
            <a:ext cx="7223595" cy="191854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69AE37C-31F0-4B92-96A5-F0634D0B9389}"/>
              </a:ext>
            </a:extLst>
          </p:cNvPr>
          <p:cNvGrpSpPr/>
          <p:nvPr/>
        </p:nvGrpSpPr>
        <p:grpSpPr>
          <a:xfrm>
            <a:off x="3205532" y="3792962"/>
            <a:ext cx="5780933" cy="2283675"/>
            <a:chOff x="2484202" y="3792962"/>
            <a:chExt cx="5780933" cy="22836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E143CA-BD29-4000-A314-40F47B73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6863" y="3812833"/>
              <a:ext cx="4338272" cy="224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76BDB0-AC0F-4B1A-AC7F-BB03DDC5C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8320"/>
            <a:stretch/>
          </p:blipFill>
          <p:spPr>
            <a:xfrm>
              <a:off x="2484202" y="3792962"/>
              <a:ext cx="1743456" cy="228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45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472-CE03-4EEE-BCA7-082CBA23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NCP (new)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25EB4-F1DB-4538-B221-D6618595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4" y="2544930"/>
            <a:ext cx="11019692" cy="17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36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A776-19DC-4B89-B869-EFEB2281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3CA3F7-D671-4A4A-991D-69582906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90" y="213504"/>
            <a:ext cx="4470234" cy="64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0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0FE0-D89B-4D5F-B4CD-920B0B5B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2A1C0-1254-4A71-A46D-D504569E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50" y="1411704"/>
            <a:ext cx="10000500" cy="528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00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E73C-FCA3-4FE6-9FB7-E03E40A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365125"/>
            <a:ext cx="11614484" cy="1325563"/>
          </a:xfrm>
        </p:spPr>
        <p:txBody>
          <a:bodyPr/>
          <a:lstStyle/>
          <a:p>
            <a:r>
              <a:rPr lang="en-US" dirty="0"/>
              <a:t>Recurrent Network Augmented Transformer (new)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4F14-AE34-4393-B7A8-9EEFC259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simply adding the weighted value vectors together in the scaled dot-product attention, an LSTM is used to aggregate them </a:t>
            </a:r>
          </a:p>
        </p:txBody>
      </p:sp>
    </p:spTree>
    <p:extLst>
      <p:ext uri="{BB962C8B-B14F-4D97-AF65-F5344CB8AC3E}">
        <p14:creationId xmlns:p14="http://schemas.microsoft.com/office/powerpoint/2010/main" val="372825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E73C-FCA3-4FE6-9FB7-E03E40A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958" cy="1325563"/>
          </a:xfrm>
        </p:spPr>
        <p:txBody>
          <a:bodyPr/>
          <a:lstStyle/>
          <a:p>
            <a:r>
              <a:rPr lang="en-US" dirty="0"/>
              <a:t>Recurrent Network Attention Transformer (new)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4F14-AE34-4393-B7A8-9EEFC259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0453" cy="4351338"/>
          </a:xfrm>
        </p:spPr>
        <p:txBody>
          <a:bodyPr/>
          <a:lstStyle/>
          <a:p>
            <a:r>
              <a:rPr lang="en-US" dirty="0"/>
              <a:t>instead of using scaled dot-product attention, a Unitary RNN together with recurrent network attention is used to</a:t>
            </a:r>
          </a:p>
          <a:p>
            <a:r>
              <a:rPr lang="en-US" dirty="0"/>
              <a:t>only queries and values are used</a:t>
            </a:r>
          </a:p>
          <a:p>
            <a:r>
              <a:rPr lang="en-US" dirty="0"/>
              <a:t>attention mechanism provides a new representation for each query</a:t>
            </a:r>
          </a:p>
          <a:p>
            <a:r>
              <a:rPr lang="en-US" dirty="0"/>
              <a:t>Example: inputs are query vectors: q1, q2 and value vectors: v1, v2, v3</a:t>
            </a:r>
            <a:br>
              <a:rPr lang="en-US" dirty="0"/>
            </a:br>
            <a:r>
              <a:rPr lang="en-US" dirty="0"/>
              <a:t>the output of the attention mechanism for q1 is the final output of the RNN after feeding the sequence: (q1,v1), (q1,v2), (q1,v3).</a:t>
            </a:r>
          </a:p>
          <a:p>
            <a:r>
              <a:rPr lang="en-US" dirty="0"/>
              <a:t>more heads are implemented by using different RNNs for each head</a:t>
            </a:r>
          </a:p>
        </p:txBody>
      </p:sp>
    </p:spTree>
    <p:extLst>
      <p:ext uri="{BB962C8B-B14F-4D97-AF65-F5344CB8AC3E}">
        <p14:creationId xmlns:p14="http://schemas.microsoft.com/office/powerpoint/2010/main" val="1786663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76B7-7CEF-41FD-93B3-83A3C19B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DNC (Differentiable Neural Computer)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95C89-8000-462F-B7BA-06D871E0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3389"/>
            <a:ext cx="10245969" cy="51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0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F934-6730-418B-9F1C-7C0DA5D1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on parameter optimization 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4C20-9547-45FA-A7FE-3689F945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benchmark provides an input vector time series x</a:t>
            </a:r>
            <a:r>
              <a:rPr lang="en-US" baseline="-25000" dirty="0"/>
              <a:t>n</a:t>
            </a:r>
            <a:r>
              <a:rPr lang="en-US" dirty="0"/>
              <a:t> (regularly sampled) and an expected output vector y</a:t>
            </a:r>
            <a:r>
              <a:rPr lang="en-US" baseline="-25000" dirty="0"/>
              <a:t>truth</a:t>
            </a:r>
          </a:p>
          <a:p>
            <a:r>
              <a:rPr lang="en-US" dirty="0"/>
              <a:t>each model can be understood as a parameterized function f</a:t>
            </a:r>
            <a:r>
              <a:rPr lang="el-GR" baseline="-25000" dirty="0"/>
              <a:t>θ</a:t>
            </a:r>
            <a:endParaRPr lang="en-US" dirty="0"/>
          </a:p>
          <a:p>
            <a:r>
              <a:rPr lang="en-US" dirty="0"/>
              <a:t>the prediction of a model y</a:t>
            </a:r>
            <a:r>
              <a:rPr lang="en-US" baseline="-25000" dirty="0"/>
              <a:t>est</a:t>
            </a:r>
            <a:r>
              <a:rPr lang="en-US" dirty="0"/>
              <a:t> is given by f</a:t>
            </a:r>
            <a:r>
              <a:rPr lang="el-GR" baseline="-25000" dirty="0"/>
              <a:t>θ</a:t>
            </a:r>
            <a:r>
              <a:rPr lang="en-US" dirty="0"/>
              <a:t>(x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the loss function L is an error measure between y</a:t>
            </a:r>
            <a:r>
              <a:rPr lang="en-US" baseline="-25000" dirty="0"/>
              <a:t>truth</a:t>
            </a:r>
            <a:r>
              <a:rPr lang="en-US" dirty="0"/>
              <a:t> and y</a:t>
            </a:r>
            <a:r>
              <a:rPr lang="en-US" baseline="-25000" dirty="0"/>
              <a:t>est</a:t>
            </a:r>
            <a:endParaRPr lang="en-US" dirty="0"/>
          </a:p>
          <a:p>
            <a:r>
              <a:rPr lang="en-US" dirty="0"/>
              <a:t>taking the derivative of L(y</a:t>
            </a:r>
            <a:r>
              <a:rPr lang="en-US" baseline="-25000" dirty="0"/>
              <a:t>truth</a:t>
            </a:r>
            <a:r>
              <a:rPr lang="en-US" dirty="0"/>
              <a:t>, y</a:t>
            </a:r>
            <a:r>
              <a:rPr lang="en-US" baseline="-25000" dirty="0"/>
              <a:t>est</a:t>
            </a:r>
            <a:r>
              <a:rPr lang="en-US" dirty="0"/>
              <a:t>) shows how to update parameters</a:t>
            </a:r>
            <a:endParaRPr lang="el-GR" dirty="0"/>
          </a:p>
          <a:p>
            <a:pPr marL="0" indent="0">
              <a:buNone/>
            </a:pPr>
            <a:endParaRPr lang="en-AT" baseline="-25000" dirty="0"/>
          </a:p>
        </p:txBody>
      </p:sp>
    </p:spTree>
    <p:extLst>
      <p:ext uri="{BB962C8B-B14F-4D97-AF65-F5344CB8AC3E}">
        <p14:creationId xmlns:p14="http://schemas.microsoft.com/office/powerpoint/2010/main" val="2470719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9AC8-B157-4EA9-8769-F3664F05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DNC – writing and reading from memory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1C63F-41E9-4DF6-95DC-5716F1B5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44" y="3852098"/>
            <a:ext cx="5587512" cy="1605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52D7E-02CD-4106-8CD8-51A0A19B5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11" y="2306323"/>
            <a:ext cx="11595977" cy="11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78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6786-D2C7-49EA-B991-7C59BA81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Augmented Transformer (new)</a:t>
            </a:r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0267C-FED0-48A5-9266-2E20B5AA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" y="2507226"/>
            <a:ext cx="11833155" cy="25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61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6786-D2C7-49EA-B991-7C59BA81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 (new)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15513-44D5-4262-91B1-B40F9074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6" y="1690688"/>
            <a:ext cx="9438968" cy="46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68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CFCA-D8CB-4C98-9FA0-B86B8122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remarks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F1C4-9C7D-4D26-AC64-CA47EFBD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featured roughly 20000 trainable parameters</a:t>
            </a:r>
          </a:p>
          <a:p>
            <a:r>
              <a:rPr lang="en-US" dirty="0"/>
              <a:t>models with less parameters due to complex model function:</a:t>
            </a:r>
          </a:p>
          <a:p>
            <a:pPr lvl="1"/>
            <a:r>
              <a:rPr lang="en-US" dirty="0"/>
              <a:t>Unitary RNN</a:t>
            </a:r>
          </a:p>
          <a:p>
            <a:pPr lvl="1"/>
            <a:r>
              <a:rPr lang="en-US" dirty="0"/>
              <a:t>NCP</a:t>
            </a:r>
          </a:p>
          <a:p>
            <a:pPr lvl="1"/>
            <a:r>
              <a:rPr lang="en-US" dirty="0"/>
              <a:t>Unitary NCP</a:t>
            </a:r>
          </a:p>
          <a:p>
            <a:pPr lvl="1"/>
            <a:r>
              <a:rPr lang="en-US" dirty="0"/>
              <a:t>Recurrent Network Augmented Transformer</a:t>
            </a:r>
          </a:p>
          <a:p>
            <a:pPr lvl="1"/>
            <a:r>
              <a:rPr lang="en-US" dirty="0"/>
              <a:t>Recurrent Network Attention Transformer</a:t>
            </a:r>
          </a:p>
          <a:p>
            <a:r>
              <a:rPr lang="en-US" dirty="0"/>
              <a:t>all experiments were repeated three times</a:t>
            </a:r>
          </a:p>
        </p:txBody>
      </p:sp>
    </p:spTree>
    <p:extLst>
      <p:ext uri="{BB962C8B-B14F-4D97-AF65-F5344CB8AC3E}">
        <p14:creationId xmlns:p14="http://schemas.microsoft.com/office/powerpoint/2010/main" val="170567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358-7CC8-4CAC-8CD3-2520AFF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Benchmark</a:t>
            </a:r>
            <a:endParaRPr lang="en-AT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406987-2EEB-4CB7-9E9A-18637524E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71024"/>
              </p:ext>
            </p:extLst>
          </p:nvPr>
        </p:nvGraphicFramePr>
        <p:xfrm>
          <a:off x="298450" y="1457055"/>
          <a:ext cx="11595100" cy="5115720"/>
        </p:xfrm>
        <a:graphic>
          <a:graphicData uri="http://schemas.openxmlformats.org/drawingml/2006/table">
            <a:tbl>
              <a:tblPr/>
              <a:tblGrid>
                <a:gridCol w="4756074">
                  <a:extLst>
                    <a:ext uri="{9D8B030D-6E8A-4147-A177-3AD203B41FA5}">
                      <a16:colId xmlns:a16="http://schemas.microsoft.com/office/drawing/2014/main" val="1150737163"/>
                    </a:ext>
                  </a:extLst>
                </a:gridCol>
                <a:gridCol w="2673122">
                  <a:extLst>
                    <a:ext uri="{9D8B030D-6E8A-4147-A177-3AD203B41FA5}">
                      <a16:colId xmlns:a16="http://schemas.microsoft.com/office/drawing/2014/main" val="2249089545"/>
                    </a:ext>
                  </a:extLst>
                </a:gridCol>
                <a:gridCol w="4165904">
                  <a:extLst>
                    <a:ext uri="{9D8B030D-6E8A-4147-A177-3AD203B41FA5}">
                      <a16:colId xmlns:a16="http://schemas.microsoft.com/office/drawing/2014/main" val="4249775643"/>
                    </a:ext>
                  </a:extLst>
                </a:gridCol>
              </a:tblGrid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sparse categorical crossentropy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9528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657.964 ± 94.372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 ± 0.022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5170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548.685 ± 97.925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 ± 0.065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4136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1289.666 ± 303.182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 ± 0.040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9899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4425.337 ± 929.309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 ± 0.046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448932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ode_lstm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1127.534 ± 168.389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 ± 0.021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59766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561.106 ± 56.684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 ± 0.039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717762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6745.386 ± 1335.496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 ± 0.024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63127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matrix_exponential_unitary_rnn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4206.879 ± 917.213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 ± 0.047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185342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4240.549 ± 859.176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0.373 ± 0.016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162781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recurrent_network_attention_transformer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6245.701 ± 669.365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 ± 0.019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712121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5310.323 ± 909.814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 ± 0.074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1083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6280.606 ± 1197.117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 ± 0.030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593671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unitary_ncp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4386.633 ± 973.768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 ± 0.046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256398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neural_circuit_policies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6353.197 ± 3362.551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1.088 ± 0.434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33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341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358-7CC8-4CAC-8CD3-2520AFF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Benchmark</a:t>
            </a:r>
            <a:endParaRPr lang="en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78F0E8-E576-4CA6-8042-0A3D7F80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26564"/>
              </p:ext>
            </p:extLst>
          </p:nvPr>
        </p:nvGraphicFramePr>
        <p:xfrm>
          <a:off x="374650" y="1491456"/>
          <a:ext cx="11436349" cy="5001420"/>
        </p:xfrm>
        <a:graphic>
          <a:graphicData uri="http://schemas.openxmlformats.org/drawingml/2006/table">
            <a:tbl>
              <a:tblPr/>
              <a:tblGrid>
                <a:gridCol w="5266487">
                  <a:extLst>
                    <a:ext uri="{9D8B030D-6E8A-4147-A177-3AD203B41FA5}">
                      <a16:colId xmlns:a16="http://schemas.microsoft.com/office/drawing/2014/main" val="3038559544"/>
                    </a:ext>
                  </a:extLst>
                </a:gridCol>
                <a:gridCol w="2959996">
                  <a:extLst>
                    <a:ext uri="{9D8B030D-6E8A-4147-A177-3AD203B41FA5}">
                      <a16:colId xmlns:a16="http://schemas.microsoft.com/office/drawing/2014/main" val="2088571393"/>
                    </a:ext>
                  </a:extLst>
                </a:gridCol>
                <a:gridCol w="3209866">
                  <a:extLst>
                    <a:ext uri="{9D8B030D-6E8A-4147-A177-3AD203B41FA5}">
                      <a16:colId xmlns:a16="http://schemas.microsoft.com/office/drawing/2014/main" val="2301161047"/>
                    </a:ext>
                  </a:extLst>
                </a:gridCol>
              </a:tblGrid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mean squared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94639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421.042 ± 62.125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626063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3369.947 ± 238.022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281539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423.332 ± 52.080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16699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983.703 ± 123.086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581567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recurrent_network_attention_transformer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10433.169 ± 3205.297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 ± 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418448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6138.672 ± 4012.017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 ± 0.011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660591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ct_rnn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9904.616 ± 1578.008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 ± 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59902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matrix_exponential_unitary_rnn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5956.370 ± 1220.646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 ± 0.032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930852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589.247 ± 181.783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 ± 0.085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10154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9694.727 ± 2483.450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 ± 0.076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928044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unitary_ncp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3283.152 ± 1513.217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 ± 0.092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38705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memory_augmented_transformer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3802.347 ± 1303.816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 ± 0.083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889013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neural_circuit_policies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1007.356 ± 252.374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 ± 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242148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ode_lstm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748.046 ± 108.977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 ± 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54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899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358-7CC8-4CAC-8CD3-2520AFF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Walker Benchmark</a:t>
            </a:r>
            <a:endParaRPr lang="en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44A900-D0AE-417E-871F-66A7B07F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97937"/>
              </p:ext>
            </p:extLst>
          </p:nvPr>
        </p:nvGraphicFramePr>
        <p:xfrm>
          <a:off x="285750" y="1380727"/>
          <a:ext cx="11525249" cy="5112150"/>
        </p:xfrm>
        <a:graphic>
          <a:graphicData uri="http://schemas.openxmlformats.org/drawingml/2006/table">
            <a:tbl>
              <a:tblPr/>
              <a:tblGrid>
                <a:gridCol w="5307426">
                  <a:extLst>
                    <a:ext uri="{9D8B030D-6E8A-4147-A177-3AD203B41FA5}">
                      <a16:colId xmlns:a16="http://schemas.microsoft.com/office/drawing/2014/main" val="611907"/>
                    </a:ext>
                  </a:extLst>
                </a:gridCol>
                <a:gridCol w="2983005">
                  <a:extLst>
                    <a:ext uri="{9D8B030D-6E8A-4147-A177-3AD203B41FA5}">
                      <a16:colId xmlns:a16="http://schemas.microsoft.com/office/drawing/2014/main" val="1493704930"/>
                    </a:ext>
                  </a:extLst>
                </a:gridCol>
                <a:gridCol w="3234818">
                  <a:extLst>
                    <a:ext uri="{9D8B030D-6E8A-4147-A177-3AD203B41FA5}">
                      <a16:colId xmlns:a16="http://schemas.microsoft.com/office/drawing/2014/main" val="3510415493"/>
                    </a:ext>
                  </a:extLst>
                </a:gridCol>
              </a:tblGrid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mean squared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52463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ode_lstm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1479.639 ± 82.601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1.159 ± 0.067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34824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7284.599 ± 661.406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1.205 ± 0.040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61267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8482.406 ± 397.415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1.213 ± 0.060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969834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5224.531 ± 263.850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1.330 ± 0.027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725878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574.551 ± 24.867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1.339 ± 0.025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58632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775.982 ± 51.555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1.363 ± 0.040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989159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1298.792 ± 146.468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1.526 ± 0.031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735023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1548.471 ± 218.343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1.599 ± 0.156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767258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9231.787 ± 589.190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1.622 ± 0.030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878273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5438.420 ± 330.703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2.207 ± 0.059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330896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recurrent_network_attention_transformer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6955.163 ± 1436.109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2.490 ± 0.469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076975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matrix_exponential_unitary_rnn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3896.433 ± 2610.319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3.180 ± 1.406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97733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unitary_ncp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8292.842 ± 1105.148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3.438 ± 0.296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15555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neural_circuit_policies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8099.388 ± 2507.014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4.850 ± 0.128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721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161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358-7CC8-4CAC-8CD3-2520AFF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Benchmark</a:t>
            </a:r>
            <a:endParaRPr lang="en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FFCA37-400D-4550-BE50-FC5AA57A1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22477"/>
              </p:ext>
            </p:extLst>
          </p:nvPr>
        </p:nvGraphicFramePr>
        <p:xfrm>
          <a:off x="298114" y="1380727"/>
          <a:ext cx="11589085" cy="5112150"/>
        </p:xfrm>
        <a:graphic>
          <a:graphicData uri="http://schemas.openxmlformats.org/drawingml/2006/table">
            <a:tbl>
              <a:tblPr/>
              <a:tblGrid>
                <a:gridCol w="4753607">
                  <a:extLst>
                    <a:ext uri="{9D8B030D-6E8A-4147-A177-3AD203B41FA5}">
                      <a16:colId xmlns:a16="http://schemas.microsoft.com/office/drawing/2014/main" val="2591214440"/>
                    </a:ext>
                  </a:extLst>
                </a:gridCol>
                <a:gridCol w="2671736">
                  <a:extLst>
                    <a:ext uri="{9D8B030D-6E8A-4147-A177-3AD203B41FA5}">
                      <a16:colId xmlns:a16="http://schemas.microsoft.com/office/drawing/2014/main" val="129071790"/>
                    </a:ext>
                  </a:extLst>
                </a:gridCol>
                <a:gridCol w="4163742">
                  <a:extLst>
                    <a:ext uri="{9D8B030D-6E8A-4147-A177-3AD203B41FA5}">
                      <a16:colId xmlns:a16="http://schemas.microsoft.com/office/drawing/2014/main" val="3686589866"/>
                    </a:ext>
                  </a:extLst>
                </a:gridCol>
              </a:tblGrid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sparse categorical crossentropy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74278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3576.441 ± 293.414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4799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recurrent_network_attention_transformer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5265.193 ± 2737.636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 ± 0.009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95810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matrix_exponential_unitary_rnn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11178.496 ± 4789.471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 ± 0.042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6449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unitary_ncp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4478.233 ± 3554.849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 ± 0.338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840372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4819.569 ± 1163.124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 ± 0.355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69855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1183.943 ± 850.848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0.321 ± 0.422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087938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641.340 ± 214.464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0.362 ± 0.627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48013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419.598 ± 197.926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 ± 1.329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692976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1971.082 ± 744.754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1.534 ± 1.328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423426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3457.429 ± 653.695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2.303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20042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231.764 ± 52.835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2.303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59872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neural_circuit_policies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1750.867 ± 515.520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2.303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466953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2709.544 ± 224.245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2.303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356231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ode_lstm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563.901 ± 89.358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2.303 ± 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20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637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358-7CC8-4CAC-8CD3-2520AFF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Benchmark</a:t>
            </a:r>
            <a:endParaRPr lang="en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D5A8C-08C5-40C0-BA83-F032F36A5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90832"/>
              </p:ext>
            </p:extLst>
          </p:nvPr>
        </p:nvGraphicFramePr>
        <p:xfrm>
          <a:off x="314158" y="1411705"/>
          <a:ext cx="11508874" cy="5081175"/>
        </p:xfrm>
        <a:graphic>
          <a:graphicData uri="http://schemas.openxmlformats.org/drawingml/2006/table">
            <a:tbl>
              <a:tblPr/>
              <a:tblGrid>
                <a:gridCol w="4720706">
                  <a:extLst>
                    <a:ext uri="{9D8B030D-6E8A-4147-A177-3AD203B41FA5}">
                      <a16:colId xmlns:a16="http://schemas.microsoft.com/office/drawing/2014/main" val="1391666973"/>
                    </a:ext>
                  </a:extLst>
                </a:gridCol>
                <a:gridCol w="2653244">
                  <a:extLst>
                    <a:ext uri="{9D8B030D-6E8A-4147-A177-3AD203B41FA5}">
                      <a16:colId xmlns:a16="http://schemas.microsoft.com/office/drawing/2014/main" val="3819655431"/>
                    </a:ext>
                  </a:extLst>
                </a:gridCol>
                <a:gridCol w="4134924">
                  <a:extLst>
                    <a:ext uri="{9D8B030D-6E8A-4147-A177-3AD203B41FA5}">
                      <a16:colId xmlns:a16="http://schemas.microsoft.com/office/drawing/2014/main" val="587624553"/>
                    </a:ext>
                  </a:extLst>
                </a:gridCol>
              </a:tblGrid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sparse categorical crossentropy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206478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4695.074 ± 571.804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 ± 0.025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494918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882.416 ± 132.625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 ± 0.015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427414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695.434 ± 63.874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 ± 0.018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339474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recurrent_network_attention_transformer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11926.374 ± 3235.949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 ± 0.070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782773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6211.725 ± 2629.199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0.365 ± 0.050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76554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ode_lstm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1063.088 ± 74.767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0.372 ± 0.069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044224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2287.787 ± 474.193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 ± 0.038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1916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1097.666 ± 75.003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 ± 0.082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211491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matrix_exponential_unitary_rnn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5700.014 ± 1943.402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 ± 0.215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94704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9250.855 ± 4071.886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0.754 ± 0.130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753759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5741.032 ± 2668.638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1.164 ± 0.026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488692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3896.794 ± 2556.562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1.313 ± 0.112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572003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neural_circuit_policies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7386.977 ± 723.096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1.624 ± 0.168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74031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unitary_ncp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1590.662 ± 966.124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1.876 ± 0.319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7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690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358-7CC8-4CAC-8CD3-2520AFF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Benchmark</a:t>
            </a:r>
            <a:endParaRPr lang="en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28F6A2-C733-4D22-9F0D-A99A2C310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56041"/>
              </p:ext>
            </p:extLst>
          </p:nvPr>
        </p:nvGraphicFramePr>
        <p:xfrm>
          <a:off x="1130968" y="2893510"/>
          <a:ext cx="9930063" cy="737938"/>
        </p:xfrm>
        <a:graphic>
          <a:graphicData uri="http://schemas.openxmlformats.org/drawingml/2006/table">
            <a:tbl>
              <a:tblPr/>
              <a:tblGrid>
                <a:gridCol w="2020509">
                  <a:extLst>
                    <a:ext uri="{9D8B030D-6E8A-4147-A177-3AD203B41FA5}">
                      <a16:colId xmlns:a16="http://schemas.microsoft.com/office/drawing/2014/main" val="5746362"/>
                    </a:ext>
                  </a:extLst>
                </a:gridCol>
                <a:gridCol w="3794614">
                  <a:extLst>
                    <a:ext uri="{9D8B030D-6E8A-4147-A177-3AD203B41FA5}">
                      <a16:colId xmlns:a16="http://schemas.microsoft.com/office/drawing/2014/main" val="1045289594"/>
                    </a:ext>
                  </a:extLst>
                </a:gridCol>
                <a:gridCol w="4114940">
                  <a:extLst>
                    <a:ext uri="{9D8B030D-6E8A-4147-A177-3AD203B41FA5}">
                      <a16:colId xmlns:a16="http://schemas.microsoft.com/office/drawing/2014/main" val="507763165"/>
                    </a:ext>
                  </a:extLst>
                </a:gridCol>
              </a:tblGrid>
              <a:tr h="36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mean squared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757330"/>
                  </a:ext>
                </a:extLst>
              </a:tr>
              <a:tr h="36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memory_cell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631.731 ± 7.779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95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4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7EA9-9486-4B66-8F32-A0C6DFE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Benchmark (physical system)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BA1-904D-4C78-8DA0-6188AA0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benchmark input: 64 subsequent measurement vectors from four inertial sensors worn on a person’s arms and feet</a:t>
            </a:r>
          </a:p>
          <a:p>
            <a:r>
              <a:rPr lang="en-US" dirty="0"/>
              <a:t>model output: output vector of size 7 where each vector entry stands for a category, the higher the value the more likely the category</a:t>
            </a:r>
          </a:p>
          <a:p>
            <a:r>
              <a:rPr lang="en-US" dirty="0"/>
              <a:t>benchmark output: classification of the person’s activity at the end of the input time series given as a single value from 0 to 6 (category index)</a:t>
            </a:r>
          </a:p>
          <a:p>
            <a:r>
              <a:rPr lang="en-US" dirty="0"/>
              <a:t>Loss function: sparse categorical crossentropy from logits</a:t>
            </a:r>
          </a:p>
          <a:p>
            <a:r>
              <a:rPr lang="en-US" dirty="0"/>
              <a:t>sample: [0,0,0,1,4.3,1.8,0.9],… </a:t>
            </a:r>
            <a:r>
              <a:rPr lang="en-US" dirty="0">
                <a:sym typeface="Wingdings" panose="05000000000000000000" pitchFamily="2" charset="2"/>
              </a:rPr>
              <a:t> 3 (means walking)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9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7EA9-9486-4B66-8F32-A0C6DFE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Benchmark (long-term dependency)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BA1-904D-4C78-8DA0-6188AA0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benchmark input: 100 vectors of length 2 containing a value and a marker, only one value is marked in the first and second half of the sequence, values are taken uniformly from [0,1) </a:t>
            </a:r>
          </a:p>
          <a:p>
            <a:r>
              <a:rPr lang="en-US" dirty="0"/>
              <a:t>model output: output vector of size 1 which should contain the sum of the two marked values</a:t>
            </a:r>
          </a:p>
          <a:p>
            <a:r>
              <a:rPr lang="en-US" dirty="0"/>
              <a:t>benchmark output: output vector of size 1 which is exactly the sum of the two marked entries</a:t>
            </a:r>
          </a:p>
          <a:p>
            <a:r>
              <a:rPr lang="en-US" dirty="0"/>
              <a:t>Loss function: mean squared error</a:t>
            </a:r>
          </a:p>
          <a:p>
            <a:r>
              <a:rPr lang="en-US" dirty="0"/>
              <a:t>sample: …,[0.5,1],[0.3,0],…,[0.4,1],[0.1,0],… </a:t>
            </a:r>
            <a:r>
              <a:rPr lang="en-US" dirty="0">
                <a:sym typeface="Wingdings" panose="05000000000000000000" pitchFamily="2" charset="2"/>
              </a:rPr>
              <a:t> 0.9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3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7EA9-9486-4B66-8F32-A0C6DFE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Walker Benchmark (physical system)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BA1-904D-4C78-8DA0-6188AA0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benchmark input: 64 subsequent state vectors of size 17 of a physics simulation where inputs are provided by a policy trained on the Walker2d-v2 OpenAI gym (MuJoCo physics engine)</a:t>
            </a:r>
          </a:p>
          <a:p>
            <a:r>
              <a:rPr lang="en-US" dirty="0"/>
              <a:t>model output: output vector of size 17 which represents the next state of the physics simulation</a:t>
            </a:r>
          </a:p>
          <a:p>
            <a:r>
              <a:rPr lang="en-US" dirty="0"/>
              <a:t>benchmark output: output vector of size 17 which is the exact next state of the physics simulation</a:t>
            </a:r>
          </a:p>
          <a:p>
            <a:r>
              <a:rPr lang="en-US" dirty="0"/>
              <a:t>Loss function: mean squared error</a:t>
            </a:r>
          </a:p>
          <a:p>
            <a:r>
              <a:rPr lang="en-US" dirty="0"/>
              <a:t>sample: [1.03,2.04,…],… </a:t>
            </a:r>
            <a:r>
              <a:rPr lang="en-US" dirty="0">
                <a:sym typeface="Wingdings" panose="05000000000000000000" pitchFamily="2" charset="2"/>
              </a:rPr>
              <a:t> [0.46,0.95,…]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8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E3D80-5668-45BA-9B70-78E645C4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" y="1043852"/>
            <a:ext cx="10855569" cy="477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7EA9-9486-4B66-8F32-A0C6DFE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Benchmark (long-term dependency)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BA1-904D-4C78-8DA0-6188AA0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benchmark input: 102 vectors of size 1, at the beginning a category index from 0 to 9, then 100 filler symbols (10), then the marker symbol 0</a:t>
            </a:r>
          </a:p>
          <a:p>
            <a:r>
              <a:rPr lang="en-US" dirty="0"/>
              <a:t>model output: output vector of size 10 where each vector entry stands for a category, the higher the value the more likely the category</a:t>
            </a:r>
          </a:p>
          <a:p>
            <a:r>
              <a:rPr lang="en-US" dirty="0"/>
              <a:t>benchmark output: category index at the beginning of the time series</a:t>
            </a:r>
          </a:p>
          <a:p>
            <a:r>
              <a:rPr lang="en-US" dirty="0"/>
              <a:t>Loss function: sparse categorical crossentropy from logits</a:t>
            </a:r>
          </a:p>
          <a:p>
            <a:r>
              <a:rPr lang="en-US" dirty="0"/>
              <a:t>sample: [5,10,…,10,0] </a:t>
            </a:r>
            <a:r>
              <a:rPr lang="en-US" dirty="0">
                <a:sym typeface="Wingdings" panose="05000000000000000000" pitchFamily="2" charset="2"/>
              </a:rPr>
              <a:t> 5 (recall the correct category)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8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7EA9-9486-4B66-8F32-A0C6DFE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Benchmark (long-term dependency)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BA1-904D-4C78-8DA0-6188AA0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benchmark input: 98 vectors of size 8, which are image chunks of vectorized 28x28 MNIST images </a:t>
            </a:r>
          </a:p>
          <a:p>
            <a:r>
              <a:rPr lang="en-US" dirty="0"/>
              <a:t>model output: output vector of size 10 where each vector entry stands for a category (or digit in this case), the higher the value the more likely the category</a:t>
            </a:r>
          </a:p>
          <a:p>
            <a:r>
              <a:rPr lang="en-US" dirty="0"/>
              <a:t>benchmark output: correct category index or digit of the image</a:t>
            </a:r>
          </a:p>
          <a:p>
            <a:r>
              <a:rPr lang="en-US" dirty="0"/>
              <a:t>Loss function: sparse categorical crossentropy from logits</a:t>
            </a:r>
          </a:p>
          <a:p>
            <a:r>
              <a:rPr lang="en-US" dirty="0"/>
              <a:t>sample: [0,…,255,…],… </a:t>
            </a:r>
            <a:r>
              <a:rPr lang="en-US" dirty="0">
                <a:sym typeface="Wingdings" panose="05000000000000000000" pitchFamily="2" charset="2"/>
              </a:rPr>
              <a:t> 3 (picture represents digit 3)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1709</Words>
  <Application>Microsoft Office PowerPoint</Application>
  <PresentationFormat>Widescreen</PresentationFormat>
  <Paragraphs>322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Neural Network Arena: Comparing Machine Learning Models using Long-Term Dependency and Physical System Time Series Benchmarks</vt:lpstr>
      <vt:lpstr>Contents</vt:lpstr>
      <vt:lpstr>quick overview on parameter optimization </vt:lpstr>
      <vt:lpstr>Activity Benchmark (physical system)</vt:lpstr>
      <vt:lpstr>Add Benchmark (long-term dependency)</vt:lpstr>
      <vt:lpstr>Walker Benchmark (physical system)</vt:lpstr>
      <vt:lpstr>PowerPoint Presentation</vt:lpstr>
      <vt:lpstr>Memory Benchmark (long-term dependency)</vt:lpstr>
      <vt:lpstr>MNIST Benchmark (long-term dependency)</vt:lpstr>
      <vt:lpstr>PowerPoint Presentation</vt:lpstr>
      <vt:lpstr>Cell Benchmark (long-term dependency)</vt:lpstr>
      <vt:lpstr>continuous-time RNN architectures (analogy)  </vt:lpstr>
      <vt:lpstr>discrete-time RNN architectures (analogy)  </vt:lpstr>
      <vt:lpstr>RNN – capturing long-term dependencies</vt:lpstr>
      <vt:lpstr>LSTM (Long Short-Term Memory)</vt:lpstr>
      <vt:lpstr>GRU (Gated Recurrent Unit)</vt:lpstr>
      <vt:lpstr>CT-RNN</vt:lpstr>
      <vt:lpstr>CT-GRU</vt:lpstr>
      <vt:lpstr>ODE-LSTM</vt:lpstr>
      <vt:lpstr>NCP (Neural Circuit Policies)</vt:lpstr>
      <vt:lpstr>NCP (Neural Circuit Policies)</vt:lpstr>
      <vt:lpstr>Unitary RNN</vt:lpstr>
      <vt:lpstr>Matrix Exponential Unitary RNN (new)</vt:lpstr>
      <vt:lpstr>Unitary NCP (new)</vt:lpstr>
      <vt:lpstr>Transformer</vt:lpstr>
      <vt:lpstr>Transformer</vt:lpstr>
      <vt:lpstr>Recurrent Network Augmented Transformer (new)</vt:lpstr>
      <vt:lpstr>Recurrent Network Attention Transformer (new)</vt:lpstr>
      <vt:lpstr>DNC (Differentiable Neural Computer)</vt:lpstr>
      <vt:lpstr>DNC – writing and reading from memory</vt:lpstr>
      <vt:lpstr>Memory Augmented Transformer (new)</vt:lpstr>
      <vt:lpstr>Memory Cell (new)</vt:lpstr>
      <vt:lpstr>Results – remarks</vt:lpstr>
      <vt:lpstr>Activity Benchmark</vt:lpstr>
      <vt:lpstr>Add Benchmark</vt:lpstr>
      <vt:lpstr>Walker Benchmark</vt:lpstr>
      <vt:lpstr>Memory Benchmark</vt:lpstr>
      <vt:lpstr>MNIST Benchmark</vt:lpstr>
      <vt:lpstr>Cell Benchmark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Arena: Comparing Machine Learning Models using Long-Term Dependency and Physical System Time Series Benchmarks</dc:title>
  <dc:creator>Brantner Hannes</dc:creator>
  <cp:lastModifiedBy>Brantner Hannes</cp:lastModifiedBy>
  <cp:revision>59</cp:revision>
  <dcterms:created xsi:type="dcterms:W3CDTF">2021-03-03T05:39:22Z</dcterms:created>
  <dcterms:modified xsi:type="dcterms:W3CDTF">2021-03-03T10:22:02Z</dcterms:modified>
</cp:coreProperties>
</file>