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A0C-91FE-436C-B0D7-A2CD47B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362-1E2B-4D1A-96C5-48420CB4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5C0-C187-4782-8FA2-FEEA017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1E19-EEE4-4113-A001-E1DF32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DFEE-B0E3-4FCB-8873-8B0B337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7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64C-AAAC-410C-ABD4-CF982D6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7B6E-4D2E-459B-95D9-E9145AA6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23F8-9660-4C7B-8F0F-C531CF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BA57-92E3-4AE3-A529-35514987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168-F0EC-4BE1-A8D2-FEA238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4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9D0-8476-4217-AC84-0BEEB98C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03C-DE39-4D6E-BDDD-C288DCF4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809F-4A41-471D-BABD-69C459C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1FC-2289-4098-9376-D6568059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7BB2-960F-4DA4-82F1-C49FD02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78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EAC-86B7-4B45-A36B-339A5F4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3EC4-8F53-418A-95DF-BEB1D03B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C0B4-294D-42F2-88AD-A9E4EC4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A2F2-320F-411E-81FF-049AE2F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4A7-5920-4DE6-86EB-8A5A4CD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ED5-473F-4FC4-9203-51A04D6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4FA3-199A-4A50-8AEE-E2BEABF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A45-C352-4C61-89A8-767792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E801-2F18-4093-BBE8-A4004BE5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973B-8964-4AED-92C5-E0DA8532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25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46F0-33B6-489C-B414-3CA0A47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D253-FA86-42ED-987B-CDBB9C46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3766-96AE-4DA6-B365-5AC8741A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4A7C-EDE3-49F0-8903-60A0585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B7F7-E04E-4EE7-9925-B5D9DE8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839E-3E81-417D-B426-5363C6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6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C22-21A6-4A51-A32A-763AE9B8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1980-5BD1-4DA1-8042-5A75D20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59A-1F8A-40E4-B55A-A694133D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709E1-32A3-496D-97E9-F1026B0A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AC47-509E-4FCD-93FB-F799DE89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EC4D-FB9E-47DF-821A-3E2C7A4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F7FC1-1909-4A33-841F-1049442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5863-0732-4689-B39D-1C9DFC1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73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FD6D-38C6-4B6F-BB9F-4A8750A7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C3EC-E772-498B-BDEA-3F691C4D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B41-08DA-4960-8ECE-09E4399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3848-0379-4F64-A681-152D7DA5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85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8A95B-3C29-4844-A8C3-35EEA704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F1DB-0A3B-49F0-B771-E4247AE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7016-B957-4CF6-8993-E4D0E1F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1A8-AB11-45FD-96C0-5D676C5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64E9-ED04-458A-9AD4-83E8FE0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5693-9A2D-4B76-9335-FF980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C84B-FD69-4A55-8EF2-60FC1A6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BA6F-9FC5-4847-9F15-54735CF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FE7-E776-4376-A066-6A3ABFA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2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8C8-23B9-4ADE-B712-8B02EE2F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3B3E9-67AC-4DF1-BC1E-5C3BF514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7454-BF88-4A04-9A11-630EB461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10CE-B78B-4F70-A7BC-A5E120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DCA-A897-4572-86A2-73D9EB3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DE5B-4378-4B0A-B093-496139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64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05901-168A-4355-9491-20EC93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BB9E-32D1-4C16-84C9-B63E249C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7923-B0CE-4D1D-B6ED-928798A1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B127-1229-4CE3-9B38-153899BC45CE}" type="datetimeFigureOut">
              <a:rPr lang="en-AT" smtClean="0"/>
              <a:t>12/04/2021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CC3-0EB6-4318-B4D6-3EAF32FF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7CBF-0833-4F02-8BD5-075929A2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64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DF-D1D9-4E11-9058-49930BB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361"/>
            <a:ext cx="9144000" cy="2342651"/>
          </a:xfrm>
        </p:spPr>
        <p:txBody>
          <a:bodyPr>
            <a:normAutofit/>
          </a:bodyPr>
          <a:lstStyle/>
          <a:p>
            <a:r>
              <a:rPr lang="en-US" b="1" dirty="0"/>
              <a:t>Neural Network Arena:</a:t>
            </a:r>
            <a:r>
              <a:rPr lang="en-US" dirty="0"/>
              <a:t> </a:t>
            </a:r>
            <a:r>
              <a:rPr lang="en-US" sz="4800" dirty="0"/>
              <a:t>Investigating Long-Term Dependencies in Deep Models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BAF1-DBAF-4F43-89B1-9BD1AB3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552"/>
            <a:ext cx="9144000" cy="1519988"/>
          </a:xfrm>
        </p:spPr>
        <p:txBody>
          <a:bodyPr/>
          <a:lstStyle/>
          <a:p>
            <a:r>
              <a:rPr lang="en-US" dirty="0"/>
              <a:t>Student: Hannes Brantner</a:t>
            </a:r>
            <a:br>
              <a:rPr lang="en-US" dirty="0"/>
            </a:br>
            <a:r>
              <a:rPr lang="en-US" dirty="0"/>
              <a:t>Direct Supervisor: Dr. Ramin Hasani</a:t>
            </a:r>
            <a:br>
              <a:rPr lang="en-US" dirty="0"/>
            </a:br>
            <a:r>
              <a:rPr lang="en-US" dirty="0"/>
              <a:t>Faculty Supervisor: Prof. Radu Grosu</a:t>
            </a:r>
            <a:br>
              <a:rPr lang="en-US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734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A2F-F785-4852-B989-6220658A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Architecture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532CC-4D61-4CF3-BD9D-67DD2E78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0245"/>
            <a:ext cx="7875613" cy="1898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AFC2A-5DEC-4501-875D-A369DD61ACFB}"/>
              </a:ext>
            </a:extLst>
          </p:cNvPr>
          <p:cNvSpPr txBox="1"/>
          <p:nvPr/>
        </p:nvSpPr>
        <p:spPr>
          <a:xfrm>
            <a:off x="838200" y="3670300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 network model function</a:t>
            </a:r>
            <a:endParaRPr lang="en-A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048FD-A6A1-4BD1-B3CD-520D4495B5AF}"/>
              </a:ext>
            </a:extLst>
          </p:cNvPr>
          <p:cNvGrpSpPr/>
          <p:nvPr/>
        </p:nvGrpSpPr>
        <p:grpSpPr>
          <a:xfrm>
            <a:off x="5322913" y="1345106"/>
            <a:ext cx="6400800" cy="3528088"/>
            <a:chOff x="5322913" y="1345106"/>
            <a:chExt cx="6400800" cy="35280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C567F9-6673-446B-A36D-E5AD6A181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B586E-CB87-4038-8D1C-129EB53954A4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3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C820B-ABF6-4B10-B809-ADDCF8840572}"/>
              </a:ext>
            </a:extLst>
          </p:cNvPr>
          <p:cNvGrpSpPr/>
          <p:nvPr/>
        </p:nvGrpSpPr>
        <p:grpSpPr>
          <a:xfrm>
            <a:off x="8203157" y="768088"/>
            <a:ext cx="3518594" cy="5321824"/>
            <a:chOff x="7060157" y="562101"/>
            <a:chExt cx="3518594" cy="53218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6D5FCC-CAEF-406E-9731-B1A2F4A5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B17EDD-1646-4033-91F0-1E511076D3C8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4F5CD6-06B0-437D-86C9-464932EF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59" y="1671053"/>
            <a:ext cx="5118764" cy="2733886"/>
          </a:xfrm>
          <a:prstGeom prst="rect">
            <a:avLst/>
          </a:prstGeom>
        </p:spPr>
      </p:pic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1791356D-4E8D-4145-8872-E1C19BFBC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5"/>
          <a:stretch/>
        </p:blipFill>
        <p:spPr bwMode="auto">
          <a:xfrm>
            <a:off x="1002085" y="4404939"/>
            <a:ext cx="3518594" cy="14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8D1F6-6273-4A47-9163-2365621D7837}"/>
              </a:ext>
            </a:extLst>
          </p:cNvPr>
          <p:cNvSpPr txBox="1"/>
          <p:nvPr/>
        </p:nvSpPr>
        <p:spPr>
          <a:xfrm>
            <a:off x="1669182" y="590524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 function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794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C35F-8B2D-493C-9827-9DCF72FA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1" y="2120900"/>
            <a:ext cx="387667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5921A-4DBA-47A9-AFC2-A2EF6170FA93}"/>
              </a:ext>
            </a:extLst>
          </p:cNvPr>
          <p:cNvSpPr txBox="1"/>
          <p:nvPr/>
        </p:nvSpPr>
        <p:spPr>
          <a:xfrm>
            <a:off x="1917699" y="558641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weights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AAE79-4617-4DC3-87D7-2C5A17C0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2" y="1928812"/>
            <a:ext cx="5794508" cy="3419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F96FD-2B88-4B46-99AE-C21FBCC2C613}"/>
              </a:ext>
            </a:extLst>
          </p:cNvPr>
          <p:cNvSpPr txBox="1"/>
          <p:nvPr/>
        </p:nvSpPr>
        <p:spPr>
          <a:xfrm>
            <a:off x="7772398" y="558641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652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9F2-3183-41E5-8686-0FF21535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Augmented Transformer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0BD09-08D4-4B2D-B209-5227C3D9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5" y="1690688"/>
            <a:ext cx="4159250" cy="46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774-0A19-4856-8597-BA15B05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5033-EAFA-4EEE-A0EC-30471598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99"/>
            <a:ext cx="10515600" cy="4335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Activity Benchmark - human activity classification of inertial sensor measurement data sequences </a:t>
            </a:r>
          </a:p>
          <a:p>
            <a:r>
              <a:rPr lang="en-US" dirty="0"/>
              <a:t>Add Benchmark - adding up two marked numbers in a very long number sequence</a:t>
            </a:r>
          </a:p>
          <a:p>
            <a:r>
              <a:rPr lang="en-US" dirty="0"/>
              <a:t>Walker Benchmark - predict the next state of a physics simulation given a sequence of previous simulation states</a:t>
            </a:r>
          </a:p>
          <a:p>
            <a:r>
              <a:rPr lang="en-US" dirty="0"/>
              <a:t>Memory Benchmark - store a seen category exactly and recall it after seeing a sequence of irrelevant filler symbols</a:t>
            </a:r>
          </a:p>
          <a:p>
            <a:r>
              <a:rPr lang="en-US" dirty="0"/>
              <a:t>MNIST Benchmark - digit classification using a sequence of MNIST handwritten digit image chunks</a:t>
            </a:r>
          </a:p>
          <a:p>
            <a:r>
              <a:rPr lang="en-US" dirty="0"/>
              <a:t>Cell Benchmark - validates if sparse activations are correctly stored in the time-continuous memory cell architecture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113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DC44-7F5B-46F4-AF9F-0FA8AFEA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DDFDA-E172-4D81-9791-8C09E115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2998650" cy="395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7CFB-D9A7-44AF-9C3E-64ED4B60BA11}"/>
              </a:ext>
            </a:extLst>
          </p:cNvPr>
          <p:cNvSpPr txBox="1"/>
          <p:nvPr/>
        </p:nvSpPr>
        <p:spPr>
          <a:xfrm>
            <a:off x="1264375" y="59309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 simulation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10AD1-65BA-4663-A0C9-23C4D475C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/>
          <a:stretch/>
        </p:blipFill>
        <p:spPr>
          <a:xfrm>
            <a:off x="5692617" y="2184964"/>
            <a:ext cx="5325069" cy="2989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463AC-DC60-41C2-9EF3-EAE928DE01F5}"/>
              </a:ext>
            </a:extLst>
          </p:cNvPr>
          <p:cNvSpPr txBox="1"/>
          <p:nvPr/>
        </p:nvSpPr>
        <p:spPr>
          <a:xfrm>
            <a:off x="7062411" y="5466318"/>
            <a:ext cx="25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handwritten digits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559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2646-E0BA-47C2-9ED8-1AD7F0F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Unitary RNNs (N=3)</a:t>
            </a:r>
            <a:endParaRPr lang="en-A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1718A-DFC5-43B2-B41E-54FEC4D1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63064"/>
              </p:ext>
            </p:extLst>
          </p:nvPr>
        </p:nvGraphicFramePr>
        <p:xfrm>
          <a:off x="1187447" y="2443443"/>
          <a:ext cx="9817100" cy="542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0030">
                  <a:extLst>
                    <a:ext uri="{9D8B030D-6E8A-4147-A177-3AD203B41FA5}">
                      <a16:colId xmlns:a16="http://schemas.microsoft.com/office/drawing/2014/main" val="456596831"/>
                    </a:ext>
                  </a:extLst>
                </a:gridCol>
                <a:gridCol w="1474944">
                  <a:extLst>
                    <a:ext uri="{9D8B030D-6E8A-4147-A177-3AD203B41FA5}">
                      <a16:colId xmlns:a16="http://schemas.microsoft.com/office/drawing/2014/main" val="31735093"/>
                    </a:ext>
                  </a:extLst>
                </a:gridCol>
                <a:gridCol w="1725526">
                  <a:extLst>
                    <a:ext uri="{9D8B030D-6E8A-4147-A177-3AD203B41FA5}">
                      <a16:colId xmlns:a16="http://schemas.microsoft.com/office/drawing/2014/main" val="3143492234"/>
                    </a:ext>
                  </a:extLst>
                </a:gridCol>
                <a:gridCol w="2045890">
                  <a:extLst>
                    <a:ext uri="{9D8B030D-6E8A-4147-A177-3AD203B41FA5}">
                      <a16:colId xmlns:a16="http://schemas.microsoft.com/office/drawing/2014/main" val="1847571157"/>
                    </a:ext>
                  </a:extLst>
                </a:gridCol>
                <a:gridCol w="875451">
                  <a:extLst>
                    <a:ext uri="{9D8B030D-6E8A-4147-A177-3AD203B41FA5}">
                      <a16:colId xmlns:a16="http://schemas.microsoft.com/office/drawing/2014/main" val="2851182952"/>
                    </a:ext>
                  </a:extLst>
                </a:gridCol>
                <a:gridCol w="1665259">
                  <a:extLst>
                    <a:ext uri="{9D8B030D-6E8A-4147-A177-3AD203B41FA5}">
                      <a16:colId xmlns:a16="http://schemas.microsoft.com/office/drawing/2014/main" val="2008332525"/>
                    </a:ext>
                  </a:extLst>
                </a:gridCol>
              </a:tblGrid>
              <a:tr h="141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40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17409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5956.370 ± 1220.646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115.400 ± 11.578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51.333 ± 6.028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0.022 ± 0.032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01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2929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9694.727 ± 2483.450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278.442 ± 11.350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35.000 ± 9.849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0.094 ± 0.076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24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6D21E7-256D-4E3E-B9EB-F244C4FB3702}"/>
              </a:ext>
            </a:extLst>
          </p:cNvPr>
          <p:cNvSpPr txBox="1"/>
          <p:nvPr/>
        </p:nvSpPr>
        <p:spPr>
          <a:xfrm>
            <a:off x="5221547" y="305882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66E82D-5552-4F03-9678-9A87BC1F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78287"/>
              </p:ext>
            </p:extLst>
          </p:nvPr>
        </p:nvGraphicFramePr>
        <p:xfrm>
          <a:off x="769446" y="4414557"/>
          <a:ext cx="10653104" cy="4807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2289">
                  <a:extLst>
                    <a:ext uri="{9D8B030D-6E8A-4147-A177-3AD203B41FA5}">
                      <a16:colId xmlns:a16="http://schemas.microsoft.com/office/drawing/2014/main" val="2714301615"/>
                    </a:ext>
                  </a:extLst>
                </a:gridCol>
                <a:gridCol w="1155551">
                  <a:extLst>
                    <a:ext uri="{9D8B030D-6E8A-4147-A177-3AD203B41FA5}">
                      <a16:colId xmlns:a16="http://schemas.microsoft.com/office/drawing/2014/main" val="163871628"/>
                    </a:ext>
                  </a:extLst>
                </a:gridCol>
                <a:gridCol w="1380976">
                  <a:extLst>
                    <a:ext uri="{9D8B030D-6E8A-4147-A177-3AD203B41FA5}">
                      <a16:colId xmlns:a16="http://schemas.microsoft.com/office/drawing/2014/main" val="1135358655"/>
                    </a:ext>
                  </a:extLst>
                </a:gridCol>
                <a:gridCol w="1655614">
                  <a:extLst>
                    <a:ext uri="{9D8B030D-6E8A-4147-A177-3AD203B41FA5}">
                      <a16:colId xmlns:a16="http://schemas.microsoft.com/office/drawing/2014/main" val="1053581643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2486528198"/>
                    </a:ext>
                  </a:extLst>
                </a:gridCol>
                <a:gridCol w="1930251">
                  <a:extLst>
                    <a:ext uri="{9D8B030D-6E8A-4147-A177-3AD203B41FA5}">
                      <a16:colId xmlns:a16="http://schemas.microsoft.com/office/drawing/2014/main" val="2646303337"/>
                    </a:ext>
                  </a:extLst>
                </a:gridCol>
                <a:gridCol w="1864009">
                  <a:extLst>
                    <a:ext uri="{9D8B030D-6E8A-4147-A177-3AD203B41FA5}">
                      <a16:colId xmlns:a16="http://schemas.microsoft.com/office/drawing/2014/main" val="4105149743"/>
                    </a:ext>
                  </a:extLst>
                </a:gridCol>
              </a:tblGrid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80596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3834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3576.441 ± 293.414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282.500 ± 2.493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12.667 ± 1.155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62711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19466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11178.496 ± 4789.471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110.305 ± 3.039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102.000 ± 45.033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0.062 ± 0.042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33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D97EE-E812-47B6-A163-CFA0882C5059}"/>
              </a:ext>
            </a:extLst>
          </p:cNvPr>
          <p:cNvSpPr txBox="1"/>
          <p:nvPr/>
        </p:nvSpPr>
        <p:spPr>
          <a:xfrm>
            <a:off x="5053611" y="5019215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85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8CE6-CF74-422D-82BD-30368EB1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Memory Cell Architecture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30623-E10A-4CC0-9B2B-96AB4E08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789"/>
            <a:ext cx="5801001" cy="4626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839A66-2D2B-43D3-9797-14B7B4E49C05}"/>
              </a:ext>
            </a:extLst>
          </p:cNvPr>
          <p:cNvGrpSpPr/>
          <p:nvPr/>
        </p:nvGrpSpPr>
        <p:grpSpPr>
          <a:xfrm>
            <a:off x="294999" y="2344220"/>
            <a:ext cx="5402802" cy="3017760"/>
            <a:chOff x="5322913" y="1345106"/>
            <a:chExt cx="6400800" cy="35280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4F3F5B-C30C-43EB-A49A-43E132993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74170C-DEE0-4C0B-BAB5-397DBEE4CB78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2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CA2-E845-401A-A5E3-4AA4D79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Transformer Architecture (N=3)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E73AF-1180-4346-9139-1B1F045B4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9386"/>
              </p:ext>
            </p:extLst>
          </p:nvPr>
        </p:nvGraphicFramePr>
        <p:xfrm>
          <a:off x="1385313" y="2221478"/>
          <a:ext cx="9421369" cy="4820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6159">
                  <a:extLst>
                    <a:ext uri="{9D8B030D-6E8A-4147-A177-3AD203B41FA5}">
                      <a16:colId xmlns:a16="http://schemas.microsoft.com/office/drawing/2014/main" val="1977597113"/>
                    </a:ext>
                  </a:extLst>
                </a:gridCol>
                <a:gridCol w="1155109">
                  <a:extLst>
                    <a:ext uri="{9D8B030D-6E8A-4147-A177-3AD203B41FA5}">
                      <a16:colId xmlns:a16="http://schemas.microsoft.com/office/drawing/2014/main" val="1116449300"/>
                    </a:ext>
                  </a:extLst>
                </a:gridCol>
                <a:gridCol w="1380534">
                  <a:extLst>
                    <a:ext uri="{9D8B030D-6E8A-4147-A177-3AD203B41FA5}">
                      <a16:colId xmlns:a16="http://schemas.microsoft.com/office/drawing/2014/main" val="3896093876"/>
                    </a:ext>
                  </a:extLst>
                </a:gridCol>
                <a:gridCol w="1655172">
                  <a:extLst>
                    <a:ext uri="{9D8B030D-6E8A-4147-A177-3AD203B41FA5}">
                      <a16:colId xmlns:a16="http://schemas.microsoft.com/office/drawing/2014/main" val="4885986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1768928063"/>
                    </a:ext>
                  </a:extLst>
                </a:gridCol>
                <a:gridCol w="1929809">
                  <a:extLst>
                    <a:ext uri="{9D8B030D-6E8A-4147-A177-3AD203B41FA5}">
                      <a16:colId xmlns:a16="http://schemas.microsoft.com/office/drawing/2014/main" val="1726303278"/>
                    </a:ext>
                  </a:extLst>
                </a:gridCol>
                <a:gridCol w="1817023">
                  <a:extLst>
                    <a:ext uri="{9D8B030D-6E8A-4147-A177-3AD203B41FA5}">
                      <a16:colId xmlns:a16="http://schemas.microsoft.com/office/drawing/2014/main" val="3060965171"/>
                    </a:ext>
                  </a:extLst>
                </a:gridCol>
              </a:tblGrid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747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3576.441 ± 293.414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282.500 ± 2.493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12.667 ± 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78479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22170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641.340 ± 214.464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31.795 ± 1.909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20.000 ± 6.000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0.362 ± 0.627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0.832 ± 0.290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916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11579-BD95-400B-B6B5-8158D3F09413}"/>
              </a:ext>
            </a:extLst>
          </p:cNvPr>
          <p:cNvSpPr txBox="1"/>
          <p:nvPr/>
        </p:nvSpPr>
        <p:spPr>
          <a:xfrm>
            <a:off x="5053611" y="2791364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0E2CE-FEE2-40A0-88E2-22D0BBC2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13388"/>
              </p:ext>
            </p:extLst>
          </p:nvPr>
        </p:nvGraphicFramePr>
        <p:xfrm>
          <a:off x="880503" y="4374357"/>
          <a:ext cx="10430991" cy="4820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3792190128"/>
                    </a:ext>
                  </a:extLst>
                </a:gridCol>
                <a:gridCol w="1155199">
                  <a:extLst>
                    <a:ext uri="{9D8B030D-6E8A-4147-A177-3AD203B41FA5}">
                      <a16:colId xmlns:a16="http://schemas.microsoft.com/office/drawing/2014/main" val="1532110712"/>
                    </a:ext>
                  </a:extLst>
                </a:gridCol>
                <a:gridCol w="1380624">
                  <a:extLst>
                    <a:ext uri="{9D8B030D-6E8A-4147-A177-3AD203B41FA5}">
                      <a16:colId xmlns:a16="http://schemas.microsoft.com/office/drawing/2014/main" val="1677439505"/>
                    </a:ext>
                  </a:extLst>
                </a:gridCol>
                <a:gridCol w="1655262">
                  <a:extLst>
                    <a:ext uri="{9D8B030D-6E8A-4147-A177-3AD203B41FA5}">
                      <a16:colId xmlns:a16="http://schemas.microsoft.com/office/drawing/2014/main" val="95271131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98347232"/>
                    </a:ext>
                  </a:extLst>
                </a:gridCol>
                <a:gridCol w="1929899">
                  <a:extLst>
                    <a:ext uri="{9D8B030D-6E8A-4147-A177-3AD203B41FA5}">
                      <a16:colId xmlns:a16="http://schemas.microsoft.com/office/drawing/2014/main" val="1559451614"/>
                    </a:ext>
                  </a:extLst>
                </a:gridCol>
                <a:gridCol w="1781119">
                  <a:extLst>
                    <a:ext uri="{9D8B030D-6E8A-4147-A177-3AD203B41FA5}">
                      <a16:colId xmlns:a16="http://schemas.microsoft.com/office/drawing/2014/main" val="4121347720"/>
                    </a:ext>
                  </a:extLst>
                </a:gridCol>
              </a:tblGrid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35243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4695.074 ± 571.804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148.336 ± 0.894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31.667 ± 4.041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 ± 0.025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 ± 0.006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0596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22282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1097.666 ± 75.003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29.961 ± 0.477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36.667 ± 3.055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0.654 ± 0.082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0.769 ± 0.037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4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21EB1-45B3-4362-A223-76555E2239BB}"/>
              </a:ext>
            </a:extLst>
          </p:cNvPr>
          <p:cNvSpPr txBox="1"/>
          <p:nvPr/>
        </p:nvSpPr>
        <p:spPr>
          <a:xfrm>
            <a:off x="5142759" y="4944333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77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437-E9CA-42BE-8FDA-252E964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3" y="446910"/>
            <a:ext cx="11353800" cy="1325563"/>
          </a:xfrm>
        </p:spPr>
        <p:txBody>
          <a:bodyPr/>
          <a:lstStyle/>
          <a:p>
            <a:r>
              <a:rPr lang="en-US" dirty="0"/>
              <a:t>Results – Memory Augmented Transformer (N=3)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3F9D5-71E8-4353-8BF5-DD94B70C2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7057"/>
              </p:ext>
            </p:extLst>
          </p:nvPr>
        </p:nvGraphicFramePr>
        <p:xfrm>
          <a:off x="1573208" y="2261798"/>
          <a:ext cx="9045577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689273855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762023619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151954953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3942917274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536213440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1149620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17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differentiable_neural_computer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24774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6138.672 ± 4012.017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152.861 ± 2.424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40.333 ± 26.858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0.007 ± 0.011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8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memory_augmented_transformer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18066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3802.347 ± 1303.816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283.514 ± 8.116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13.333 ± 4.163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0.122 ± 0.083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85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62446-8402-4A81-A234-82F038543CED}"/>
              </a:ext>
            </a:extLst>
          </p:cNvPr>
          <p:cNvSpPr txBox="1"/>
          <p:nvPr/>
        </p:nvSpPr>
        <p:spPr>
          <a:xfrm>
            <a:off x="5221547" y="2833298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CE707-B8E8-44F3-90AF-2CF4BF22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66800"/>
              </p:ext>
            </p:extLst>
          </p:nvPr>
        </p:nvGraphicFramePr>
        <p:xfrm>
          <a:off x="1608924" y="4354736"/>
          <a:ext cx="8974140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1859199334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403185165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69617420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422215074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320983386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2127621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trainable parameters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208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memory_augmented_transformer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 dirty="0">
                          <a:effectLst/>
                        </a:rPr>
                        <a:t>19074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8482.406 ± 397.415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187.573 ± 15.380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45.333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 dirty="0">
                          <a:effectLst/>
                        </a:rPr>
                        <a:t>1.213 ± 0.060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470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differentiable_neural_computer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>
                          <a:effectLst/>
                        </a:rPr>
                        <a:t>29910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5224.531 ± 263.850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101.772 ± 0.303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51.333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 dirty="0">
                          <a:effectLst/>
                        </a:rPr>
                        <a:t>1.330 ± 0.027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874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4417D7-370C-47EA-BF14-AB599650A4BD}"/>
              </a:ext>
            </a:extLst>
          </p:cNvPr>
          <p:cNvSpPr txBox="1"/>
          <p:nvPr/>
        </p:nvSpPr>
        <p:spPr>
          <a:xfrm>
            <a:off x="5097994" y="4926236"/>
            <a:ext cx="19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Walker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1227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F42-6099-42B7-A41B-1738011D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7EFB-BCE8-44EA-BCD7-FA0B8964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selection of state-of-the-art </a:t>
            </a:r>
            <a:r>
              <a:rPr lang="en-US" b="1" dirty="0"/>
              <a:t>sequence models</a:t>
            </a:r>
            <a:r>
              <a:rPr lang="en-US" dirty="0"/>
              <a:t> as well as possible improvements and newly introduced sequence models</a:t>
            </a:r>
          </a:p>
          <a:p>
            <a:r>
              <a:rPr lang="en-US" dirty="0"/>
              <a:t>Design and implement a reusable </a:t>
            </a:r>
            <a:r>
              <a:rPr lang="en-US" b="1" dirty="0"/>
              <a:t>benchmark suite</a:t>
            </a:r>
            <a:r>
              <a:rPr lang="en-US" dirty="0"/>
              <a:t> that tests the models for their capabilities to </a:t>
            </a:r>
            <a:r>
              <a:rPr lang="en-US" b="1" dirty="0"/>
              <a:t>capture long-term dependencies</a:t>
            </a:r>
            <a:r>
              <a:rPr lang="en-US" dirty="0"/>
              <a:t> and to </a:t>
            </a:r>
            <a:r>
              <a:rPr lang="en-US" b="1" dirty="0"/>
              <a:t>model physical systems</a:t>
            </a:r>
          </a:p>
          <a:p>
            <a:r>
              <a:rPr lang="en-US" dirty="0"/>
              <a:t>Thoroughful comparison of all models using this benchmark suite</a:t>
            </a:r>
          </a:p>
          <a:p>
            <a:r>
              <a:rPr lang="en-US" dirty="0"/>
              <a:t>Proof-of-concept design and implementation of a continuous-time memory cell architecture based on </a:t>
            </a:r>
            <a:r>
              <a:rPr lang="en-US" b="1" dirty="0"/>
              <a:t>LTC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4800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21F-9CD8-4324-B1C2-E546DE4B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Tables (N=3)</a:t>
            </a:r>
            <a:endParaRPr lang="en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23A573-23C2-4E24-9A54-5571BCBF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5720"/>
              </p:ext>
            </p:extLst>
          </p:nvPr>
        </p:nvGraphicFramePr>
        <p:xfrm>
          <a:off x="838200" y="2313078"/>
          <a:ext cx="10729520" cy="2401305"/>
        </p:xfrm>
        <a:graphic>
          <a:graphicData uri="http://schemas.openxmlformats.org/drawingml/2006/table">
            <a:tbl>
              <a:tblPr/>
              <a:tblGrid>
                <a:gridCol w="2371224">
                  <a:extLst>
                    <a:ext uri="{9D8B030D-6E8A-4147-A177-3AD203B41FA5}">
                      <a16:colId xmlns:a16="http://schemas.microsoft.com/office/drawing/2014/main" val="1979962205"/>
                    </a:ext>
                  </a:extLst>
                </a:gridCol>
                <a:gridCol w="1155199">
                  <a:extLst>
                    <a:ext uri="{9D8B030D-6E8A-4147-A177-3AD203B41FA5}">
                      <a16:colId xmlns:a16="http://schemas.microsoft.com/office/drawing/2014/main" val="3093368180"/>
                    </a:ext>
                  </a:extLst>
                </a:gridCol>
                <a:gridCol w="1218699">
                  <a:extLst>
                    <a:ext uri="{9D8B030D-6E8A-4147-A177-3AD203B41FA5}">
                      <a16:colId xmlns:a16="http://schemas.microsoft.com/office/drawing/2014/main" val="755676788"/>
                    </a:ext>
                  </a:extLst>
                </a:gridCol>
                <a:gridCol w="1493337">
                  <a:extLst>
                    <a:ext uri="{9D8B030D-6E8A-4147-A177-3AD203B41FA5}">
                      <a16:colId xmlns:a16="http://schemas.microsoft.com/office/drawing/2014/main" val="3641341252"/>
                    </a:ext>
                  </a:extLst>
                </a:gridCol>
                <a:gridCol w="878974">
                  <a:extLst>
                    <a:ext uri="{9D8B030D-6E8A-4147-A177-3AD203B41FA5}">
                      <a16:colId xmlns:a16="http://schemas.microsoft.com/office/drawing/2014/main" val="4200720626"/>
                    </a:ext>
                  </a:extLst>
                </a:gridCol>
                <a:gridCol w="1929899">
                  <a:extLst>
                    <a:ext uri="{9D8B030D-6E8A-4147-A177-3AD203B41FA5}">
                      <a16:colId xmlns:a16="http://schemas.microsoft.com/office/drawing/2014/main" val="2165613975"/>
                    </a:ext>
                  </a:extLst>
                </a:gridCol>
                <a:gridCol w="1682188">
                  <a:extLst>
                    <a:ext uri="{9D8B030D-6E8A-4147-A177-3AD203B41FA5}">
                      <a16:colId xmlns:a16="http://schemas.microsoft.com/office/drawing/2014/main" val="825932469"/>
                    </a:ext>
                  </a:extLst>
                </a:gridCol>
              </a:tblGrid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trainable parameters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total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duration per epoch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crossentropy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sparse categorical accuracy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4007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22167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657.964 ± 94.372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19.973 ± 0.446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33.000 ± 5.196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 ± 0.022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 ± 0.010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2127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548.685 ± 97.925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13.752 ± 0.277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40.000 ± 7.810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 ± 0.065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 ± 0.021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41725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ct_gru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1289.666 ± 303.182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31.936 ± 0.483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 ± 9.074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 ± 0.040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 ± 0.014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78753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26540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4425.337 ± 929.309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102.129 ± 1.515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43.333 ± 9.018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 ± 0.046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 ± 0.017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5044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ode_lstm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27207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1127.534 ± 168.389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29.398 ± 0.503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38.333 ± 5.508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 ± 0.021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 ± 0.009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2426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561.106 ± 56.684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13.786 ± 0.216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40.667 ± 3.512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 ± 0.039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 ± 0.013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0508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memory_augmented_transformer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6745.386 ± 1335.496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186.745 ± 6.089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36.000 ± 6.000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 ± 0.024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 ± 0.008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08951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matrix_exponential_unitary_rnn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4206.879 ± 917.213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72.567 ± 2.383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58.000 ± 12.490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 ± 0.047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 ± 0.015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14749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recurrent_network_augmented_transformer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4240.549 ± 859.176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95.246 ± 4.026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44.333 ± 7.095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 ± 0.016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 ± 0.010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25357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recurrent_network_attention_transformer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6245.701 ± 669.365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170.609 ± 4.495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36.667 ± 4.619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 ± 0.019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 ± 0.007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23366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5310.323 ± 909.814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123.450 ± 0.472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43.000 ± 7.211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 ± 0.074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 ± 0.029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45665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4983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6280.606 ± 1197.117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176.368 ± 2.639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35.667 ± 7.234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 ± 0.030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 ± 0.014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7491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unitary_ncp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4386.633 ± 973.768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104.291 ± 1.551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42.000 ± 8.888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 ± 0.046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 ± 0.032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74599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neural_circuit_policies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6353.197 ± 3362.551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126.264 ± 0.247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50.333 ± 26.652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1.088 ± 0.434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 ± 0.197</a:t>
                      </a:r>
                    </a:p>
                  </a:txBody>
                  <a:tcPr marL="7687" marR="7687" marT="7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9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639AD7-E5BC-4F6C-89AB-329CAEA03026}"/>
              </a:ext>
            </a:extLst>
          </p:cNvPr>
          <p:cNvSpPr txBox="1"/>
          <p:nvPr/>
        </p:nvSpPr>
        <p:spPr>
          <a:xfrm>
            <a:off x="5098000" y="4828582"/>
            <a:ext cx="19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7718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5D19-B4CB-44D9-A794-0498572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Plots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6E9FD-A68D-4337-AB8A-C7A9444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6" y="2203527"/>
            <a:ext cx="5142410" cy="374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C5498-BB78-4982-8DBE-AB42DEEB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22" y="2280173"/>
            <a:ext cx="4949392" cy="36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19CC-E2E9-411D-B26E-0E3D8B9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7398-DE0F-45B4-9C13-CE0CCBF4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hyperparameter space exploration (including trying out different batch sizes, optimizers and learning rates)</a:t>
            </a:r>
          </a:p>
          <a:p>
            <a:r>
              <a:rPr lang="en-US" dirty="0"/>
              <a:t>explore initialization strategies for the Matrix Exponential Unitary RNN and the Memory Augmented Transformer</a:t>
            </a:r>
          </a:p>
          <a:p>
            <a:r>
              <a:rPr lang="en-US" dirty="0"/>
              <a:t>simplification/approximation of the LTC network model function is desired</a:t>
            </a:r>
          </a:p>
          <a:p>
            <a:r>
              <a:rPr lang="en-US" dirty="0"/>
              <a:t>improve the Transformer model to incorporate positional information more effectively</a:t>
            </a:r>
          </a:p>
          <a:p>
            <a:r>
              <a:rPr lang="en-US" dirty="0"/>
              <a:t>improve Memory Augmented Transformer model function to make the training more stable</a:t>
            </a:r>
          </a:p>
        </p:txBody>
      </p:sp>
    </p:spTree>
    <p:extLst>
      <p:ext uri="{BB962C8B-B14F-4D97-AF65-F5344CB8AC3E}">
        <p14:creationId xmlns:p14="http://schemas.microsoft.com/office/powerpoint/2010/main" val="8396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25D-2A01-4769-87D2-2A1A1619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Terms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0048D-1D9D-4547-ABF9-FDEBF5AEC97B}"/>
              </a:ext>
            </a:extLst>
          </p:cNvPr>
          <p:cNvSpPr/>
          <p:nvPr/>
        </p:nvSpPr>
        <p:spPr>
          <a:xfrm>
            <a:off x="838200" y="1795461"/>
            <a:ext cx="2286000" cy="56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vector sequence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B077D-0124-43EB-84B9-D4C039595B18}"/>
              </a:ext>
            </a:extLst>
          </p:cNvPr>
          <p:cNvSpPr/>
          <p:nvPr/>
        </p:nvSpPr>
        <p:spPr>
          <a:xfrm>
            <a:off x="4743450" y="1690688"/>
            <a:ext cx="2790825" cy="771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(parameterizable function)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73F6C-8A38-4B15-840C-A717C280A236}"/>
              </a:ext>
            </a:extLst>
          </p:cNvPr>
          <p:cNvSpPr/>
          <p:nvPr/>
        </p:nvSpPr>
        <p:spPr>
          <a:xfrm>
            <a:off x="8648700" y="1779602"/>
            <a:ext cx="2905125" cy="5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vector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(or output vector sequence)</a:t>
            </a:r>
            <a:endParaRPr lang="en-AT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C64EF-FDA2-4403-9AB1-E1AD6DA269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24200" y="2076449"/>
            <a:ext cx="1619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60724A-CAF1-4FB9-AA8C-506F5492100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34275" y="2076449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6E473-3191-4FBA-A269-4EA255CD00E8}"/>
              </a:ext>
            </a:extLst>
          </p:cNvPr>
          <p:cNvSpPr/>
          <p:nvPr/>
        </p:nvSpPr>
        <p:spPr>
          <a:xfrm>
            <a:off x="838200" y="2867084"/>
            <a:ext cx="2924176" cy="151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benchmark suite is a collection of benchmarks,  a benchmark is a collection of expected input-output pairs 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05A6AA-FFF8-4D4B-A957-CF448B26584F}"/>
              </a:ext>
            </a:extLst>
          </p:cNvPr>
          <p:cNvSpPr/>
          <p:nvPr/>
        </p:nvSpPr>
        <p:spPr>
          <a:xfrm>
            <a:off x="5919787" y="3270307"/>
            <a:ext cx="3524249" cy="771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capture long-term dependencies: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[[5],[6],[13],[2],[11], …]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[5]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754F8D-3499-4EE1-A91A-EE2FC7F667ED}"/>
              </a:ext>
            </a:extLst>
          </p:cNvPr>
          <p:cNvSpPr/>
          <p:nvPr/>
        </p:nvSpPr>
        <p:spPr>
          <a:xfrm>
            <a:off x="838200" y="4895913"/>
            <a:ext cx="3524249" cy="12452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model physical systems: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e.g.: model the scalar output of an electrical circuit given the history of the scalar inputs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504E7B-540E-4B56-8F85-3330B6037013}"/>
              </a:ext>
            </a:extLst>
          </p:cNvPr>
          <p:cNvSpPr/>
          <p:nvPr/>
        </p:nvSpPr>
        <p:spPr>
          <a:xfrm>
            <a:off x="6886575" y="4895914"/>
            <a:ext cx="3609975" cy="981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LTC networks: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biologically inspired neuron model interconnected with synapses</a:t>
            </a:r>
            <a:endParaRPr lang="en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3D9D-7FAB-4AD6-AA71-BA3B81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B486-E16E-4006-A29B-18C4DB5E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 benchmark is a collection of input-output pairs, where the input is denoted as x and the output is denoted as y</a:t>
            </a:r>
          </a:p>
          <a:p>
            <a:r>
              <a:rPr lang="en-US" dirty="0">
                <a:cs typeface="Arial" panose="020B0604020202020204" pitchFamily="34" charset="0"/>
              </a:rPr>
              <a:t>The model applies its function to the input x which yields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L measures the error between y and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derivative with respect to the model parameters gives hints on how to update the parameters</a:t>
            </a:r>
          </a:p>
          <a:p>
            <a:r>
              <a:rPr lang="cy-GB" i="0" dirty="0">
                <a:effectLst/>
                <a:cs typeface="Arial" panose="020B0604020202020204" pitchFamily="34" charset="0"/>
              </a:rPr>
              <a:t>The loss surface is the loss </a:t>
            </a:r>
            <a:r>
              <a:rPr lang="cy-GB" dirty="0">
                <a:cs typeface="Arial" panose="020B0604020202020204" pitchFamily="34" charset="0"/>
              </a:rPr>
              <a:t>function plotted for all model parameter values</a:t>
            </a:r>
            <a:endParaRPr lang="cy-GB" i="0" dirty="0">
              <a:effectLst/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A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21F-0411-4E5D-829C-7FCBD5F4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Surface Examples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189E-28F1-4563-B03D-D775707F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9763"/>
            <a:ext cx="4629344" cy="366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B8BB6-023E-44DF-9A61-DD61551EB124}"/>
              </a:ext>
            </a:extLst>
          </p:cNvPr>
          <p:cNvSpPr txBox="1"/>
          <p:nvPr/>
        </p:nvSpPr>
        <p:spPr>
          <a:xfrm>
            <a:off x="2130696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loss surface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6B8E5-DE20-41A4-B64B-06C64671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9" y="1909763"/>
            <a:ext cx="3995743" cy="3309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F5CB5-FEF8-4B98-B572-1E0CE3827615}"/>
              </a:ext>
            </a:extLst>
          </p:cNvPr>
          <p:cNvSpPr txBox="1"/>
          <p:nvPr/>
        </p:nvSpPr>
        <p:spPr>
          <a:xfrm>
            <a:off x="7835978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rugged loss surface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145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4705-9E6A-4330-A50D-8A7E0575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Sequence Model Families</a:t>
            </a:r>
            <a:endParaRPr lang="en-AT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17C32D2-11EB-4227-8D74-750B633E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3865"/>
            <a:ext cx="5443475" cy="143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80691-AC36-4663-AB6F-0A4F8494EEDD}"/>
              </a:ext>
            </a:extLst>
          </p:cNvPr>
          <p:cNvSpPr txBox="1"/>
          <p:nvPr/>
        </p:nvSpPr>
        <p:spPr>
          <a:xfrm>
            <a:off x="1346549" y="4276276"/>
            <a:ext cx="44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(Recurrent Neural Network) architecture</a:t>
            </a:r>
            <a:endParaRPr lang="en-A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8320DA-6EE2-4645-AC60-FA3A589BDAC9}"/>
              </a:ext>
            </a:extLst>
          </p:cNvPr>
          <p:cNvGrpSpPr/>
          <p:nvPr/>
        </p:nvGrpSpPr>
        <p:grpSpPr>
          <a:xfrm>
            <a:off x="7947924" y="768088"/>
            <a:ext cx="3518594" cy="5321824"/>
            <a:chOff x="7060157" y="562101"/>
            <a:chExt cx="3518594" cy="53218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866CAE-FC94-4932-9B67-31542251E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FCC1E7-83BE-4377-B42C-7B81F5BCF759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2A8-DA97-4809-9987-B1F3C03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architecture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64A17-C3B9-4E21-9988-0B69F0D7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19" y="1898748"/>
            <a:ext cx="5391150" cy="1434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A60F8-F807-45EB-A710-975EF728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3" y="4404392"/>
            <a:ext cx="11002945" cy="1073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8B3124-7D78-4ADD-8BDF-E280E47BE9B5}"/>
              </a:ext>
            </a:extLst>
          </p:cNvPr>
          <p:cNvSpPr txBox="1"/>
          <p:nvPr/>
        </p:nvSpPr>
        <p:spPr>
          <a:xfrm>
            <a:off x="4449231" y="3244334"/>
            <a:ext cx="32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architecture model function</a:t>
            </a:r>
            <a:endParaRPr lang="en-A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E5E20-F27A-4CC4-884A-4D863A10F71D}"/>
              </a:ext>
            </a:extLst>
          </p:cNvPr>
          <p:cNvSpPr txBox="1"/>
          <p:nvPr/>
        </p:nvSpPr>
        <p:spPr>
          <a:xfrm>
            <a:off x="3795578" y="5478031"/>
            <a:ext cx="46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gradient norm inequality for T&gt;t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8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(SOA)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8835B-187D-47E1-A000-B70D4FE6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146904" cy="1432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4275719" y="2222411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E1798-33C7-4B03-8EF6-BDF75571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6" y="3442780"/>
            <a:ext cx="7612464" cy="648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63484-7390-414B-86E8-04045A61E2DD}"/>
              </a:ext>
            </a:extLst>
          </p:cNvPr>
          <p:cNvSpPr txBox="1"/>
          <p:nvPr/>
        </p:nvSpPr>
        <p:spPr>
          <a:xfrm>
            <a:off x="8648330" y="3582388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6CDA5-80F5-4C52-B755-2EA83C9D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3204"/>
            <a:ext cx="6875039" cy="609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A1D95-39E0-4D5F-B8A7-7BB5A5A9AF4F}"/>
              </a:ext>
            </a:extLst>
          </p:cNvPr>
          <p:cNvSpPr txBox="1"/>
          <p:nvPr/>
        </p:nvSpPr>
        <p:spPr>
          <a:xfrm>
            <a:off x="7867835" y="5023272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9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(my approach)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2929240" y="2034557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C4DB-B0E8-4CFB-B4CD-D68F87D7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957330"/>
            <a:ext cx="1605209" cy="53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9EFBF-A173-4A3B-9997-5B34393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8838"/>
            <a:ext cx="2140655" cy="530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0835C-26F9-4E24-8C14-0ACCB1760FCF}"/>
              </a:ext>
            </a:extLst>
          </p:cNvPr>
          <p:cNvSpPr txBox="1"/>
          <p:nvPr/>
        </p:nvSpPr>
        <p:spPr>
          <a:xfrm>
            <a:off x="3104451" y="2973853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E28103-D255-46AB-B5A5-50B5B60ABF90}"/>
              </a:ext>
            </a:extLst>
          </p:cNvPr>
          <p:cNvGrpSpPr/>
          <p:nvPr/>
        </p:nvGrpSpPr>
        <p:grpSpPr>
          <a:xfrm>
            <a:off x="838200" y="3913149"/>
            <a:ext cx="2793761" cy="1081926"/>
            <a:chOff x="1108519" y="3920918"/>
            <a:chExt cx="2793761" cy="108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666869-CC1D-41ED-B5CF-BAF178A2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680" y="3920918"/>
              <a:ext cx="2082600" cy="10819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7E7CE8-AA17-4FE8-841F-80A975F3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8519" y="4191482"/>
              <a:ext cx="828583" cy="3883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1AF7ED-15A6-4FF8-BB7A-9D6A14D0005B}"/>
              </a:ext>
            </a:extLst>
          </p:cNvPr>
          <p:cNvSpPr txBox="1"/>
          <p:nvPr/>
        </p:nvSpPr>
        <p:spPr>
          <a:xfrm>
            <a:off x="3757231" y="4193246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83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8166</TotalTime>
  <Words>1251</Words>
  <Application>Microsoft Office PowerPoint</Application>
  <PresentationFormat>Widescreen</PresentationFormat>
  <Paragraphs>304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Neural Network Arena: Investigating Long-Term Dependencies in Deep Models</vt:lpstr>
      <vt:lpstr>Problem Statement</vt:lpstr>
      <vt:lpstr>Explanation of Terms</vt:lpstr>
      <vt:lpstr>Gradient Descent</vt:lpstr>
      <vt:lpstr>Loss Surface Examples</vt:lpstr>
      <vt:lpstr>Used Sequence Model Families</vt:lpstr>
      <vt:lpstr>RNN architecture</vt:lpstr>
      <vt:lpstr>Unitary Matrix Parametrization (SOA)</vt:lpstr>
      <vt:lpstr>Unitary Matrix Parametrization (my approach)</vt:lpstr>
      <vt:lpstr>Memory Cell Architecture</vt:lpstr>
      <vt:lpstr>Transformer Architecture</vt:lpstr>
      <vt:lpstr>Transformer Architecture</vt:lpstr>
      <vt:lpstr>Memory Augmented Transformer</vt:lpstr>
      <vt:lpstr>Benchmarks</vt:lpstr>
      <vt:lpstr>Benchmark Visualizations</vt:lpstr>
      <vt:lpstr>Results – Unitary RNNs (N=3)</vt:lpstr>
      <vt:lpstr>Results – Memory Cell Architecture</vt:lpstr>
      <vt:lpstr>Results – Transformer Architecture (N=3)</vt:lpstr>
      <vt:lpstr>Results – Memory Augmented Transformer (N=3)</vt:lpstr>
      <vt:lpstr>Results – Tables (N=3)</vt:lpstr>
      <vt:lpstr>Results – Plots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Arena: Comparing Machine Learning Models using Long-Term Dependency and Physical System Time Series Benchmarks</dc:title>
  <dc:creator>Brantner Hannes</dc:creator>
  <cp:lastModifiedBy>Hannes Brantner</cp:lastModifiedBy>
  <cp:revision>197</cp:revision>
  <dcterms:created xsi:type="dcterms:W3CDTF">2021-03-03T05:39:22Z</dcterms:created>
  <dcterms:modified xsi:type="dcterms:W3CDTF">2021-04-12T11:51:50Z</dcterms:modified>
</cp:coreProperties>
</file>