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y="5143500" cx="9144000"/>
  <p:notesSz cx="6858000" cy="9144000"/>
  <p:embeddedFontLst>
    <p:embeddedFont>
      <p:font typeface="Century Schoolbook"/>
      <p:regular r:id="rId30"/>
      <p:bold r:id="rId31"/>
      <p:italic r:id="rId32"/>
      <p:boldItalic r:id="rId33"/>
    </p:embeddedFont>
    <p:embeddedFont>
      <p:font typeface="Merriweather"/>
      <p:regular r:id="rId34"/>
      <p:bold r:id="rId35"/>
      <p:italic r:id="rId36"/>
      <p:boldItalic r:id="rId3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enturySchoolbook-bold.fntdata"/><Relationship Id="rId30" Type="http://schemas.openxmlformats.org/officeDocument/2006/relationships/font" Target="fonts/CenturySchoolbook-regular.fntdata"/><Relationship Id="rId11" Type="http://schemas.openxmlformats.org/officeDocument/2006/relationships/slide" Target="slides/slide6.xml"/><Relationship Id="rId33" Type="http://schemas.openxmlformats.org/officeDocument/2006/relationships/font" Target="fonts/CenturySchoolbook-boldItalic.fntdata"/><Relationship Id="rId10" Type="http://schemas.openxmlformats.org/officeDocument/2006/relationships/slide" Target="slides/slide5.xml"/><Relationship Id="rId32" Type="http://schemas.openxmlformats.org/officeDocument/2006/relationships/font" Target="fonts/CenturySchoolbook-italic.fntdata"/><Relationship Id="rId13" Type="http://schemas.openxmlformats.org/officeDocument/2006/relationships/slide" Target="slides/slide8.xml"/><Relationship Id="rId35" Type="http://schemas.openxmlformats.org/officeDocument/2006/relationships/font" Target="fonts/Merriweather-bold.fntdata"/><Relationship Id="rId12" Type="http://schemas.openxmlformats.org/officeDocument/2006/relationships/slide" Target="slides/slide7.xml"/><Relationship Id="rId34" Type="http://schemas.openxmlformats.org/officeDocument/2006/relationships/font" Target="fonts/Merriweather-regular.fntdata"/><Relationship Id="rId15" Type="http://schemas.openxmlformats.org/officeDocument/2006/relationships/slide" Target="slides/slide10.xml"/><Relationship Id="rId37" Type="http://schemas.openxmlformats.org/officeDocument/2006/relationships/font" Target="fonts/Merriweather-boldItalic.fntdata"/><Relationship Id="rId14" Type="http://schemas.openxmlformats.org/officeDocument/2006/relationships/slide" Target="slides/slide9.xml"/><Relationship Id="rId36" Type="http://schemas.openxmlformats.org/officeDocument/2006/relationships/font" Target="fonts/Merriweather-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0466a5abbb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0466a5abbb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0466a5abbb_0_2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0466a5abbb_0_2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0466a5abbb_0_3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30466a5abbb_0_3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0466a5abbb_0_3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0466a5abbb_0_3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0466a5abbb_0_3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0466a5abbb_0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466a5abbb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466a5abbb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0466a5abbb_0_3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0466a5abbb_0_3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47845a9b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047845a9b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047845a9b6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047845a9b6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047845a9b6_5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047845a9b6_5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466a5abbb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466a5abbb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047845a9b6_5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047845a9b6_5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3047845a9b6_5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g3047845a9b6_5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466a5abbb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0466a5abbb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3047845a9b6_5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3047845a9b6_5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0466a5abbb_0_4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0466a5abbb_0_4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466a5abb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466a5abb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0466a5abbb_0_1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0466a5abbb_0_1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0466a5abbb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0466a5abbb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466a5abbb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466a5abbb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466a5abbb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466a5abbb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66a5abbb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0466a5abbb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0466a5abbb_0_2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0466a5abbb_0_2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erriweather"/>
              <a:buNone/>
              <a:defRPr sz="2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Merriweather"/>
              <a:buChar char="●"/>
              <a:defRPr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●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○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Merriweather"/>
              <a:buChar char="■"/>
              <a:defRPr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push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Gazilli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rgbClr val="D9D9D9"/>
                </a:solidFill>
              </a:rPr>
              <a:t>Krystyna Gasińska, 09.2024</a:t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/>
          <p:nvPr>
            <p:ph type="ctrTitle"/>
          </p:nvPr>
        </p:nvSpPr>
        <p:spPr>
          <a:xfrm>
            <a:off x="354025" y="545000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480"/>
              <a:t>Inny problem</a:t>
            </a:r>
            <a:endParaRPr sz="4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9" name="Google Shape;149;p22"/>
          <p:cNvSpPr txBox="1"/>
          <p:nvPr/>
        </p:nvSpPr>
        <p:spPr>
          <a:xfrm>
            <a:off x="2373675" y="1833000"/>
            <a:ext cx="1863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AKJ65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73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KQ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0" name="Google Shape;150;p22"/>
          <p:cNvSpPr txBox="1"/>
          <p:nvPr/>
        </p:nvSpPr>
        <p:spPr>
          <a:xfrm>
            <a:off x="5603100" y="1833000"/>
            <a:ext cx="15954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Q54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432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8642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1" name="Google Shape;151;p22"/>
          <p:cNvSpPr txBox="1"/>
          <p:nvPr/>
        </p:nvSpPr>
        <p:spPr>
          <a:xfrm>
            <a:off x="2373675" y="1406275"/>
            <a:ext cx="3483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Co otwieramy?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52" name="Google Shape;152;p22"/>
          <p:cNvSpPr txBox="1"/>
          <p:nvPr/>
        </p:nvSpPr>
        <p:spPr>
          <a:xfrm>
            <a:off x="6229050" y="3310500"/>
            <a:ext cx="1306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Pass?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3"/>
          <p:cNvSpPr txBox="1"/>
          <p:nvPr>
            <p:ph type="ctrTitle"/>
          </p:nvPr>
        </p:nvSpPr>
        <p:spPr>
          <a:xfrm>
            <a:off x="360075" y="575250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480"/>
              <a:t>Rozwiązanie</a:t>
            </a:r>
            <a:endParaRPr sz="4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8" name="Google Shape;158;p23"/>
          <p:cNvSpPr txBox="1"/>
          <p:nvPr/>
        </p:nvSpPr>
        <p:spPr>
          <a:xfrm>
            <a:off x="3797850" y="1926775"/>
            <a:ext cx="15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59" name="Google Shape;159;p23"/>
          <p:cNvSpPr txBox="1"/>
          <p:nvPr/>
        </p:nvSpPr>
        <p:spPr>
          <a:xfrm>
            <a:off x="3426000" y="3069350"/>
            <a:ext cx="3642900" cy="10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 = 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Schoolbook"/>
              <a:buChar char="●"/>
            </a:pP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8-11		bez fitu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entury Schoolbook"/>
              <a:buChar char="●"/>
            </a:pP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(3)4-7	również z fitem</a:t>
            </a:r>
            <a:endParaRPr sz="16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 rot="1217763">
            <a:off x="4931697" y="1855902"/>
            <a:ext cx="727360" cy="384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FF0000"/>
                </a:solidFill>
                <a:highlight>
                  <a:srgbClr val="D9D9D9"/>
                </a:highlight>
                <a:latin typeface="Merriweather"/>
                <a:ea typeface="Merriweather"/>
                <a:cs typeface="Merriweather"/>
                <a:sym typeface="Merriweather"/>
              </a:rPr>
              <a:t>Alert!</a:t>
            </a:r>
            <a:endParaRPr sz="1300">
              <a:solidFill>
                <a:srgbClr val="FF0000"/>
              </a:solidFill>
              <a:highlight>
                <a:srgbClr val="D9D9D9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3455125" y="4146650"/>
            <a:ext cx="2352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“Półforsujące” 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/>
          <p:nvPr>
            <p:ph type="ctrTitle"/>
          </p:nvPr>
        </p:nvSpPr>
        <p:spPr>
          <a:xfrm>
            <a:off x="294900" y="227575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880"/>
              <a:t>Półforsujące 1</a:t>
            </a:r>
            <a:r>
              <a:rPr lang="pl" sz="2480"/>
              <a:t>NT</a:t>
            </a:r>
            <a:endParaRPr sz="2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655350" y="1185475"/>
            <a:ext cx="204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J6543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AQ87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8" name="Google Shape;168;p24"/>
          <p:cNvSpPr txBox="1"/>
          <p:nvPr/>
        </p:nvSpPr>
        <p:spPr>
          <a:xfrm>
            <a:off x="3655350" y="3539400"/>
            <a:ext cx="1779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98765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K65432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69" name="Google Shape;169;p24"/>
          <p:cNvSpPr txBox="1"/>
          <p:nvPr/>
        </p:nvSpPr>
        <p:spPr>
          <a:xfrm>
            <a:off x="3343450" y="2647138"/>
            <a:ext cx="253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(P) 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5"/>
          <p:cNvSpPr txBox="1"/>
          <p:nvPr>
            <p:ph type="ctrTitle"/>
          </p:nvPr>
        </p:nvSpPr>
        <p:spPr>
          <a:xfrm>
            <a:off x="294900" y="227575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880"/>
              <a:t>Półforsujące 1</a:t>
            </a:r>
            <a:r>
              <a:rPr lang="pl" sz="2480"/>
              <a:t>NT</a:t>
            </a:r>
            <a:endParaRPr sz="2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5" name="Google Shape;175;p25"/>
          <p:cNvSpPr txBox="1"/>
          <p:nvPr/>
        </p:nvSpPr>
        <p:spPr>
          <a:xfrm>
            <a:off x="1590675" y="2318925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KT875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K64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K76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6" name="Google Shape;176;p25"/>
          <p:cNvSpPr txBox="1"/>
          <p:nvPr/>
        </p:nvSpPr>
        <p:spPr>
          <a:xfrm>
            <a:off x="3655350" y="1185475"/>
            <a:ext cx="204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A96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AKQ843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98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7" name="Google Shape;177;p25"/>
          <p:cNvSpPr txBox="1"/>
          <p:nvPr/>
        </p:nvSpPr>
        <p:spPr>
          <a:xfrm>
            <a:off x="5989325" y="2318925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T965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AQ82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8" name="Google Shape;178;p25"/>
          <p:cNvSpPr txBox="1"/>
          <p:nvPr/>
        </p:nvSpPr>
        <p:spPr>
          <a:xfrm>
            <a:off x="3655350" y="3539400"/>
            <a:ext cx="1774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QJT752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J954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3343450" y="2647138"/>
            <a:ext cx="253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(P) 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ctrTitle"/>
          </p:nvPr>
        </p:nvSpPr>
        <p:spPr>
          <a:xfrm>
            <a:off x="294900" y="227575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880"/>
              <a:t>Półforsujące 1</a:t>
            </a:r>
            <a:r>
              <a:rPr lang="pl" sz="2480"/>
              <a:t>NT</a:t>
            </a:r>
            <a:endParaRPr sz="2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5" name="Google Shape;185;p26"/>
          <p:cNvSpPr txBox="1"/>
          <p:nvPr/>
        </p:nvSpPr>
        <p:spPr>
          <a:xfrm>
            <a:off x="1590675" y="2318925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AJT62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AJT9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6" name="Google Shape;186;p26"/>
          <p:cNvSpPr txBox="1"/>
          <p:nvPr/>
        </p:nvSpPr>
        <p:spPr>
          <a:xfrm>
            <a:off x="3655350" y="1185475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953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AQJ43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5989325" y="2318925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KQ87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982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JT2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8" name="Google Shape;188;p26"/>
          <p:cNvSpPr txBox="1"/>
          <p:nvPr/>
        </p:nvSpPr>
        <p:spPr>
          <a:xfrm>
            <a:off x="3655350" y="35394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KT6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98765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Q654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89" name="Google Shape;189;p26"/>
          <p:cNvSpPr txBox="1"/>
          <p:nvPr/>
        </p:nvSpPr>
        <p:spPr>
          <a:xfrm>
            <a:off x="3343450" y="2647138"/>
            <a:ext cx="2535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</a:t>
            </a:r>
            <a:r>
              <a:rPr lang="pl" sz="1800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N</a:t>
            </a: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</a:t>
            </a:r>
            <a:r>
              <a:rPr lang="pl" sz="18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E</a:t>
            </a: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      </a:t>
            </a:r>
            <a:r>
              <a:rPr lang="pl" sz="1800">
                <a:solidFill>
                  <a:srgbClr val="6AA84F"/>
                </a:solidFill>
                <a:latin typeface="Merriweather"/>
                <a:ea typeface="Merriweather"/>
                <a:cs typeface="Merriweather"/>
                <a:sym typeface="Merriweather"/>
              </a:rPr>
              <a:t>S </a:t>
            </a: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      </a:t>
            </a:r>
            <a:r>
              <a:rPr lang="pl" sz="18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W</a:t>
            </a:r>
            <a:endParaRPr sz="1800">
              <a:solidFill>
                <a:srgbClr val="CC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(P) 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7"/>
          <p:cNvSpPr/>
          <p:nvPr/>
        </p:nvSpPr>
        <p:spPr>
          <a:xfrm>
            <a:off x="5076100" y="468925"/>
            <a:ext cx="1641300" cy="1154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5" name="Google Shape;195;p27"/>
          <p:cNvSpPr/>
          <p:nvPr/>
        </p:nvSpPr>
        <p:spPr>
          <a:xfrm>
            <a:off x="844050" y="504100"/>
            <a:ext cx="1641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96" name="Google Shape;196;p27"/>
          <p:cNvSpPr txBox="1"/>
          <p:nvPr/>
        </p:nvSpPr>
        <p:spPr>
          <a:xfrm>
            <a:off x="396675" y="1740450"/>
            <a:ext cx="407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dowolne 8+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= 4-7, 2-3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7" name="Google Shape;197;p27"/>
          <p:cNvSpPr txBox="1"/>
          <p:nvPr/>
        </p:nvSpPr>
        <p:spPr>
          <a:xfrm>
            <a:off x="869975" y="490425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8" name="Google Shape;198;p27"/>
          <p:cNvSpPr txBox="1"/>
          <p:nvPr/>
        </p:nvSpPr>
        <p:spPr>
          <a:xfrm>
            <a:off x="396675" y="2851650"/>
            <a:ext cx="407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4-7, 5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/3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4-7, 6+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= młode, 0-1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99" name="Google Shape;199;p27"/>
          <p:cNvSpPr txBox="1"/>
          <p:nvPr/>
        </p:nvSpPr>
        <p:spPr>
          <a:xfrm>
            <a:off x="5130875" y="490425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0" name="Google Shape;200;p27"/>
          <p:cNvSpPr txBox="1"/>
          <p:nvPr/>
        </p:nvSpPr>
        <p:spPr>
          <a:xfrm>
            <a:off x="4648075" y="1740450"/>
            <a:ext cx="2964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= 11-15, 5+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648075" y="2883175"/>
            <a:ext cx="4495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16+, 5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(3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16+,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(5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=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648075" y="2883175"/>
            <a:ext cx="44958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16+, 5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(3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= 16+, 5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(5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= 18-20 BAL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03" name="Google Shape;203;p27"/>
          <p:cNvCxnSpPr/>
          <p:nvPr/>
        </p:nvCxnSpPr>
        <p:spPr>
          <a:xfrm>
            <a:off x="4238950" y="444925"/>
            <a:ext cx="0" cy="43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/>
          <p:nvPr/>
        </p:nvSpPr>
        <p:spPr>
          <a:xfrm>
            <a:off x="5134700" y="2836975"/>
            <a:ext cx="1664700" cy="73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1195750" y="2590800"/>
            <a:ext cx="1548300" cy="10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0" name="Google Shape;210;p28"/>
          <p:cNvSpPr/>
          <p:nvPr/>
        </p:nvSpPr>
        <p:spPr>
          <a:xfrm>
            <a:off x="5099550" y="504100"/>
            <a:ext cx="1650000" cy="1074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1" name="Google Shape;211;p28"/>
          <p:cNvSpPr/>
          <p:nvPr/>
        </p:nvSpPr>
        <p:spPr>
          <a:xfrm>
            <a:off x="937850" y="656500"/>
            <a:ext cx="1664700" cy="10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1153850" y="2534200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-  ?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3" name="Google Shape;213;p28"/>
          <p:cNvSpPr txBox="1"/>
          <p:nvPr/>
        </p:nvSpPr>
        <p:spPr>
          <a:xfrm>
            <a:off x="396675" y="3746675"/>
            <a:ext cx="407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NF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4" name="Google Shape;214;p28"/>
          <p:cNvSpPr txBox="1"/>
          <p:nvPr/>
        </p:nvSpPr>
        <p:spPr>
          <a:xfrm>
            <a:off x="5130875" y="490425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5" name="Google Shape;215;p28"/>
          <p:cNvSpPr txBox="1"/>
          <p:nvPr/>
        </p:nvSpPr>
        <p:spPr>
          <a:xfrm>
            <a:off x="4635450" y="1578900"/>
            <a:ext cx="41814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</a:t>
            </a:r>
            <a:r>
              <a:rPr lang="pl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może zawierać 6322, 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więc: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3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ask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</a:t>
            </a:r>
            <a:r>
              <a:rPr lang="pl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6+, UNBAL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cxnSp>
        <p:nvCxnSpPr>
          <p:cNvPr id="216" name="Google Shape;216;p28"/>
          <p:cNvCxnSpPr/>
          <p:nvPr/>
        </p:nvCxnSpPr>
        <p:spPr>
          <a:xfrm>
            <a:off x="4238950" y="444925"/>
            <a:ext cx="0" cy="43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7" name="Google Shape;217;p28"/>
          <p:cNvSpPr txBox="1"/>
          <p:nvPr/>
        </p:nvSpPr>
        <p:spPr>
          <a:xfrm>
            <a:off x="1022375" y="642825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2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8" name="Google Shape;218;p28"/>
          <p:cNvSpPr txBox="1"/>
          <p:nvPr/>
        </p:nvSpPr>
        <p:spPr>
          <a:xfrm>
            <a:off x="5201275" y="2812750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19" name="Google Shape;219;p28"/>
          <p:cNvSpPr txBox="1"/>
          <p:nvPr/>
        </p:nvSpPr>
        <p:spPr>
          <a:xfrm>
            <a:off x="4712150" y="3688600"/>
            <a:ext cx="4181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</a:t>
            </a:r>
            <a:r>
              <a:rPr lang="pl" sz="17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6+, inwit! 15-16</a:t>
            </a:r>
            <a:endParaRPr sz="17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0" name="Google Shape;220;p28"/>
          <p:cNvSpPr txBox="1"/>
          <p:nvPr/>
        </p:nvSpPr>
        <p:spPr>
          <a:xfrm>
            <a:off x="396675" y="1644825"/>
            <a:ext cx="407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/ 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</a:t>
            </a:r>
            <a:r>
              <a:rPr lang="pl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inwit NF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nowy kolor 	</a:t>
            </a:r>
            <a:r>
              <a:rPr lang="pl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</a:t>
            </a:r>
            <a:r>
              <a:rPr lang="pl" sz="18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 NF</a:t>
            </a:r>
            <a:r>
              <a:rPr lang="pl" sz="1800">
                <a:solidFill>
                  <a:srgbClr val="CC0000"/>
                </a:solidFill>
                <a:latin typeface="Merriweather"/>
                <a:ea typeface="Merriweather"/>
                <a:cs typeface="Merriweather"/>
                <a:sym typeface="Merriweather"/>
              </a:rPr>
              <a:t>!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29"/>
          <p:cNvSpPr/>
          <p:nvPr/>
        </p:nvSpPr>
        <p:spPr>
          <a:xfrm>
            <a:off x="996450" y="187575"/>
            <a:ext cx="16179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6" name="Google Shape;226;p29"/>
          <p:cNvSpPr/>
          <p:nvPr/>
        </p:nvSpPr>
        <p:spPr>
          <a:xfrm>
            <a:off x="5101300" y="248425"/>
            <a:ext cx="1548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7" name="Google Shape;227;p29"/>
          <p:cNvSpPr/>
          <p:nvPr/>
        </p:nvSpPr>
        <p:spPr>
          <a:xfrm>
            <a:off x="5066500" y="2390975"/>
            <a:ext cx="1617900" cy="1108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961275" y="2185525"/>
            <a:ext cx="1887300" cy="104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29" name="Google Shape;229;p29"/>
          <p:cNvSpPr txBox="1"/>
          <p:nvPr/>
        </p:nvSpPr>
        <p:spPr>
          <a:xfrm>
            <a:off x="0" y="3229950"/>
            <a:ext cx="47121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		 = ?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= ?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	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0" name="Google Shape;230;p29"/>
          <p:cNvSpPr txBox="1"/>
          <p:nvPr/>
        </p:nvSpPr>
        <p:spPr>
          <a:xfrm>
            <a:off x="1022375" y="2127400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1" name="Google Shape;231;p29"/>
          <p:cNvSpPr txBox="1"/>
          <p:nvPr/>
        </p:nvSpPr>
        <p:spPr>
          <a:xfrm>
            <a:off x="-13500" y="3229950"/>
            <a:ext cx="51975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11-15, 5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16+, 5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		 = 16+, 5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4m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= 18-20 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BAL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		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6+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, 18+ 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UNBAL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2" name="Google Shape;232;p29"/>
          <p:cNvSpPr txBox="1"/>
          <p:nvPr/>
        </p:nvSpPr>
        <p:spPr>
          <a:xfrm>
            <a:off x="5212300" y="248425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?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3" name="Google Shape;233;p29"/>
          <p:cNvCxnSpPr/>
          <p:nvPr/>
        </p:nvCxnSpPr>
        <p:spPr>
          <a:xfrm>
            <a:off x="4238950" y="444925"/>
            <a:ext cx="0" cy="43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34" name="Google Shape;234;p29"/>
          <p:cNvSpPr txBox="1"/>
          <p:nvPr/>
        </p:nvSpPr>
        <p:spPr>
          <a:xfrm>
            <a:off x="1022375" y="219000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?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5" name="Google Shape;235;p29"/>
          <p:cNvSpPr txBox="1"/>
          <p:nvPr/>
        </p:nvSpPr>
        <p:spPr>
          <a:xfrm>
            <a:off x="459450" y="1079725"/>
            <a:ext cx="4071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dowolne 8+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słabe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 = 6+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6" name="Google Shape;236;p29"/>
          <p:cNvSpPr txBox="1"/>
          <p:nvPr/>
        </p:nvSpPr>
        <p:spPr>
          <a:xfrm>
            <a:off x="4675175" y="1003525"/>
            <a:ext cx="4071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dowolne 8+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słabe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= 5+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 = 6+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7" name="Google Shape;237;p29"/>
          <p:cNvSpPr txBox="1"/>
          <p:nvPr/>
        </p:nvSpPr>
        <p:spPr>
          <a:xfrm>
            <a:off x="3811300" y="3458550"/>
            <a:ext cx="30555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●"/>
            </a:pPr>
            <a:r>
              <a:rPr lang="pl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0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●"/>
            </a:pPr>
            <a:r>
              <a:rPr lang="pl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0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0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	 </a:t>
            </a:r>
            <a:r>
              <a:rPr lang="pl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5560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entury Schoolbook"/>
              <a:buChar char="●"/>
            </a:pPr>
            <a:r>
              <a:rPr lang="pl" sz="20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		 = ?</a:t>
            </a:r>
            <a:endParaRPr sz="20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38" name="Google Shape;238;p29"/>
          <p:cNvSpPr txBox="1"/>
          <p:nvPr/>
        </p:nvSpPr>
        <p:spPr>
          <a:xfrm>
            <a:off x="5136100" y="2367875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 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cxnSp>
        <p:nvCxnSpPr>
          <p:cNvPr id="239" name="Google Shape;239;p29"/>
          <p:cNvCxnSpPr/>
          <p:nvPr/>
        </p:nvCxnSpPr>
        <p:spPr>
          <a:xfrm>
            <a:off x="249850" y="2163625"/>
            <a:ext cx="39924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29"/>
          <p:cNvCxnSpPr/>
          <p:nvPr/>
        </p:nvCxnSpPr>
        <p:spPr>
          <a:xfrm rot="10800000">
            <a:off x="4226400" y="2357225"/>
            <a:ext cx="43692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1" name="Google Shape;241;p29"/>
          <p:cNvSpPr txBox="1"/>
          <p:nvPr/>
        </p:nvSpPr>
        <p:spPr>
          <a:xfrm>
            <a:off x="6340525" y="3166050"/>
            <a:ext cx="30555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	 = ?</a:t>
            </a:r>
            <a:endParaRPr sz="13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		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		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2" name="Google Shape;242;p29"/>
          <p:cNvSpPr txBox="1"/>
          <p:nvPr/>
        </p:nvSpPr>
        <p:spPr>
          <a:xfrm>
            <a:off x="3811300" y="3458550"/>
            <a:ext cx="4369200" cy="10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11-15,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17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16+, 5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	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16+, 5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4m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43" name="Google Shape;243;p29"/>
          <p:cNvSpPr txBox="1"/>
          <p:nvPr/>
        </p:nvSpPr>
        <p:spPr>
          <a:xfrm>
            <a:off x="6340526" y="3150600"/>
            <a:ext cx="3364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= </a:t>
            </a:r>
            <a:r>
              <a:rPr lang="pl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18-20 BAL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	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</a:t>
            </a:r>
            <a:r>
              <a:rPr lang="pl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6+, UNBAL</a:t>
            </a:r>
            <a:endParaRPr sz="12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	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4+</a:t>
            </a: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/>
          <p:nvPr/>
        </p:nvSpPr>
        <p:spPr>
          <a:xfrm>
            <a:off x="3083175" y="1617775"/>
            <a:ext cx="1548300" cy="800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49" name="Google Shape;249;p30"/>
          <p:cNvSpPr txBox="1"/>
          <p:nvPr/>
        </p:nvSpPr>
        <p:spPr>
          <a:xfrm>
            <a:off x="3099425" y="1594938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0" name="Google Shape;250;p30"/>
          <p:cNvSpPr txBox="1"/>
          <p:nvPr/>
        </p:nvSpPr>
        <p:spPr>
          <a:xfrm>
            <a:off x="2536500" y="2455663"/>
            <a:ext cx="4071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inwit, 6+</a:t>
            </a:r>
            <a:endParaRPr sz="2100">
              <a:solidFill>
                <a:srgbClr val="FF0000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3m = GF, 55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1"/>
          <p:cNvSpPr/>
          <p:nvPr/>
        </p:nvSpPr>
        <p:spPr>
          <a:xfrm>
            <a:off x="5880425" y="964325"/>
            <a:ext cx="1409100" cy="118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56" name="Google Shape;256;p31"/>
          <p:cNvSpPr txBox="1"/>
          <p:nvPr/>
        </p:nvSpPr>
        <p:spPr>
          <a:xfrm>
            <a:off x="915725" y="577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KJ873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AK86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7" name="Google Shape;257;p31"/>
          <p:cNvSpPr txBox="1"/>
          <p:nvPr/>
        </p:nvSpPr>
        <p:spPr>
          <a:xfrm>
            <a:off x="2749850" y="27601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8" name="Google Shape;258;p31"/>
          <p:cNvSpPr txBox="1"/>
          <p:nvPr/>
        </p:nvSpPr>
        <p:spPr>
          <a:xfrm>
            <a:off x="2749850" y="577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59" name="Google Shape;259;p31"/>
          <p:cNvSpPr txBox="1"/>
          <p:nvPr/>
        </p:nvSpPr>
        <p:spPr>
          <a:xfrm>
            <a:off x="5929450" y="885750"/>
            <a:ext cx="154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8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8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2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18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-  3</a:t>
            </a:r>
            <a:r>
              <a:rPr lang="pl" sz="1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1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0" name="Google Shape;260;p31"/>
          <p:cNvSpPr/>
          <p:nvPr/>
        </p:nvSpPr>
        <p:spPr>
          <a:xfrm>
            <a:off x="585925" y="378175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1" name="Google Shape;261;p31"/>
          <p:cNvSpPr/>
          <p:nvPr/>
        </p:nvSpPr>
        <p:spPr>
          <a:xfrm>
            <a:off x="585925" y="2821600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2" name="Google Shape;262;p31"/>
          <p:cNvSpPr txBox="1"/>
          <p:nvPr/>
        </p:nvSpPr>
        <p:spPr>
          <a:xfrm>
            <a:off x="612325" y="312175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3" name="Google Shape;263;p31"/>
          <p:cNvSpPr txBox="1"/>
          <p:nvPr/>
        </p:nvSpPr>
        <p:spPr>
          <a:xfrm>
            <a:off x="612325" y="2755600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4" name="Google Shape;264;p31"/>
          <p:cNvSpPr txBox="1"/>
          <p:nvPr/>
        </p:nvSpPr>
        <p:spPr>
          <a:xfrm>
            <a:off x="915725" y="27601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AJT93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AK62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65" name="Google Shape;265;p31"/>
          <p:cNvSpPr/>
          <p:nvPr/>
        </p:nvSpPr>
        <p:spPr>
          <a:xfrm>
            <a:off x="5904949" y="2828650"/>
            <a:ext cx="1409100" cy="1186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66" name="Google Shape;266;p31"/>
          <p:cNvSpPr txBox="1"/>
          <p:nvPr/>
        </p:nvSpPr>
        <p:spPr>
          <a:xfrm>
            <a:off x="5953963" y="2775550"/>
            <a:ext cx="15483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8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8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2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18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3</a:t>
            </a:r>
            <a:r>
              <a:rPr lang="pl" sz="1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311705" y="744575"/>
            <a:ext cx="29895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/>
              <a:t>UWAGA</a:t>
            </a:r>
            <a:endParaRPr/>
          </a:p>
        </p:txBody>
      </p:sp>
      <p:sp>
        <p:nvSpPr>
          <p:cNvPr id="61" name="Google Shape;61;p14"/>
          <p:cNvSpPr txBox="1"/>
          <p:nvPr/>
        </p:nvSpPr>
        <p:spPr>
          <a:xfrm>
            <a:off x="311700" y="1650325"/>
            <a:ext cx="8096400" cy="253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pl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Niniejszy wykład oraz zawarte w nim techniki i przykłady przygotowane zostały hobbystycznie przez stosunkowo niedoświadczonego gracza.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pl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Nie biorę odpowiedzialności za negatywne skutki w Waszej edukacji brydżowej spowodowane słuchaniem tej prezentacji.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pl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Nie wierzcie mi na słowo i nie bójcie się mieć swojego zdania, gdyż mogę się zwyczajnie mylić w ocenie karty.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Merriweather"/>
              <a:buChar char="●"/>
            </a:pPr>
            <a:r>
              <a:rPr lang="pl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Staram się robić wszystko w dobrej wierze, by widzieć między wami dobrego, sportowego brydża.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/>
          <p:nvPr/>
        </p:nvSpPr>
        <p:spPr>
          <a:xfrm>
            <a:off x="5781325" y="1293375"/>
            <a:ext cx="1302000" cy="5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2" name="Google Shape;272;p32"/>
          <p:cNvSpPr/>
          <p:nvPr/>
        </p:nvSpPr>
        <p:spPr>
          <a:xfrm>
            <a:off x="5781325" y="3302250"/>
            <a:ext cx="1302000" cy="5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73" name="Google Shape;273;p32"/>
          <p:cNvSpPr txBox="1"/>
          <p:nvPr/>
        </p:nvSpPr>
        <p:spPr>
          <a:xfrm>
            <a:off x="990125" y="2811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AKJ73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KT86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4" name="Google Shape;274;p32"/>
          <p:cNvSpPr txBox="1"/>
          <p:nvPr/>
        </p:nvSpPr>
        <p:spPr>
          <a:xfrm>
            <a:off x="990125" y="5683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KJT93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AK96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5" name="Google Shape;275;p32"/>
          <p:cNvSpPr txBox="1"/>
          <p:nvPr/>
        </p:nvSpPr>
        <p:spPr>
          <a:xfrm>
            <a:off x="2838950" y="2811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6" name="Google Shape;276;p32"/>
          <p:cNvSpPr txBox="1"/>
          <p:nvPr/>
        </p:nvSpPr>
        <p:spPr>
          <a:xfrm>
            <a:off x="2838950" y="5683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7" name="Google Shape;277;p32"/>
          <p:cNvSpPr txBox="1"/>
          <p:nvPr/>
        </p:nvSpPr>
        <p:spPr>
          <a:xfrm>
            <a:off x="5810575" y="1204275"/>
            <a:ext cx="15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8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P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8" name="Google Shape;278;p32"/>
          <p:cNvSpPr txBox="1"/>
          <p:nvPr/>
        </p:nvSpPr>
        <p:spPr>
          <a:xfrm>
            <a:off x="5810575" y="3213150"/>
            <a:ext cx="154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8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5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5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P</a:t>
            </a:r>
            <a:endParaRPr sz="18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79" name="Google Shape;279;p32"/>
          <p:cNvSpPr/>
          <p:nvPr/>
        </p:nvSpPr>
        <p:spPr>
          <a:xfrm>
            <a:off x="660425" y="368525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0" name="Google Shape;280;p32"/>
          <p:cNvSpPr/>
          <p:nvPr/>
        </p:nvSpPr>
        <p:spPr>
          <a:xfrm>
            <a:off x="660425" y="2811950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1" name="Google Shape;281;p32"/>
          <p:cNvSpPr txBox="1"/>
          <p:nvPr/>
        </p:nvSpPr>
        <p:spPr>
          <a:xfrm>
            <a:off x="686825" y="302525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82" name="Google Shape;282;p32"/>
          <p:cNvSpPr txBox="1"/>
          <p:nvPr/>
        </p:nvSpPr>
        <p:spPr>
          <a:xfrm>
            <a:off x="686825" y="2745950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33"/>
          <p:cNvSpPr txBox="1"/>
          <p:nvPr/>
        </p:nvSpPr>
        <p:spPr>
          <a:xfrm>
            <a:off x="1775600" y="717538"/>
            <a:ext cx="20469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AJ6543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AQ87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8" name="Google Shape;288;p33"/>
          <p:cNvSpPr txBox="1"/>
          <p:nvPr/>
        </p:nvSpPr>
        <p:spPr>
          <a:xfrm>
            <a:off x="1775600" y="3071475"/>
            <a:ext cx="18282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98765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K65432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89" name="Google Shape;289;p33"/>
          <p:cNvSpPr txBox="1"/>
          <p:nvPr/>
        </p:nvSpPr>
        <p:spPr>
          <a:xfrm>
            <a:off x="1463700" y="2179200"/>
            <a:ext cx="25356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(P) 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0" name="Google Shape;290;p33"/>
          <p:cNvSpPr/>
          <p:nvPr/>
        </p:nvSpPr>
        <p:spPr>
          <a:xfrm>
            <a:off x="5513050" y="1988525"/>
            <a:ext cx="1204200" cy="882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1" name="Google Shape;291;p33"/>
          <p:cNvSpPr txBox="1"/>
          <p:nvPr/>
        </p:nvSpPr>
        <p:spPr>
          <a:xfrm>
            <a:off x="5557550" y="1968125"/>
            <a:ext cx="15060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8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8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8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18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3</a:t>
            </a:r>
            <a:r>
              <a:rPr lang="pl" sz="18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18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18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34"/>
          <p:cNvSpPr/>
          <p:nvPr/>
        </p:nvSpPr>
        <p:spPr>
          <a:xfrm>
            <a:off x="5134700" y="1441950"/>
            <a:ext cx="1625400" cy="1254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7" name="Google Shape;297;p34"/>
          <p:cNvSpPr/>
          <p:nvPr/>
        </p:nvSpPr>
        <p:spPr>
          <a:xfrm>
            <a:off x="1195750" y="1453650"/>
            <a:ext cx="1547400" cy="1524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298" name="Google Shape;298;p34"/>
          <p:cNvSpPr txBox="1"/>
          <p:nvPr/>
        </p:nvSpPr>
        <p:spPr>
          <a:xfrm>
            <a:off x="573300" y="3147175"/>
            <a:ext cx="40710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Merriweather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6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Merriweather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4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299" name="Google Shape;299;p34"/>
          <p:cNvSpPr txBox="1"/>
          <p:nvPr/>
        </p:nvSpPr>
        <p:spPr>
          <a:xfrm>
            <a:off x="1274700" y="1494400"/>
            <a:ext cx="15483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0" name="Google Shape;300;p34"/>
          <p:cNvSpPr txBox="1"/>
          <p:nvPr/>
        </p:nvSpPr>
        <p:spPr>
          <a:xfrm>
            <a:off x="517250" y="444925"/>
            <a:ext cx="4572000" cy="8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448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Dla chętnych</a:t>
            </a:r>
            <a:endParaRPr sz="448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1" name="Google Shape;301;p34"/>
          <p:cNvSpPr txBox="1"/>
          <p:nvPr/>
        </p:nvSpPr>
        <p:spPr>
          <a:xfrm>
            <a:off x="4510475" y="3147175"/>
            <a:ext cx="4502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●"/>
            </a:pPr>
            <a:r>
              <a:rPr lang="pl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Splinter bezpośredni: słaby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Merriweather"/>
              <a:buChar char="●"/>
            </a:pPr>
            <a:r>
              <a:rPr lang="pl" sz="19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Splinter przez Gazilli: silny</a:t>
            </a:r>
            <a:endParaRPr sz="19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2" name="Google Shape;302;p34"/>
          <p:cNvSpPr txBox="1"/>
          <p:nvPr/>
        </p:nvSpPr>
        <p:spPr>
          <a:xfrm>
            <a:off x="5211875" y="1494400"/>
            <a:ext cx="1548300" cy="115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 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21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1900">
              <a:solidFill>
                <a:srgbClr val="6AA84F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03" name="Google Shape;303;p34"/>
          <p:cNvSpPr txBox="1"/>
          <p:nvPr/>
        </p:nvSpPr>
        <p:spPr>
          <a:xfrm>
            <a:off x="5089250" y="3518000"/>
            <a:ext cx="36078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AK32 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AQJ43 </a:t>
            </a: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KQ32 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AQJ43 </a:t>
            </a: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 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AK2</a:t>
            </a:r>
            <a:endParaRPr sz="19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5"/>
          <p:cNvSpPr/>
          <p:nvPr/>
        </p:nvSpPr>
        <p:spPr>
          <a:xfrm>
            <a:off x="6178075" y="1314750"/>
            <a:ext cx="1548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09" name="Google Shape;309;p35"/>
          <p:cNvSpPr/>
          <p:nvPr/>
        </p:nvSpPr>
        <p:spPr>
          <a:xfrm>
            <a:off x="3797850" y="1314750"/>
            <a:ext cx="1548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0" name="Google Shape;310;p35"/>
          <p:cNvSpPr/>
          <p:nvPr/>
        </p:nvSpPr>
        <p:spPr>
          <a:xfrm>
            <a:off x="1277825" y="1289550"/>
            <a:ext cx="1548300" cy="83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11" name="Google Shape;311;p35"/>
          <p:cNvSpPr txBox="1"/>
          <p:nvPr/>
        </p:nvSpPr>
        <p:spPr>
          <a:xfrm>
            <a:off x="2536500" y="2426238"/>
            <a:ext cx="40710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??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2" name="Google Shape;312;p35"/>
          <p:cNvSpPr txBox="1"/>
          <p:nvPr/>
        </p:nvSpPr>
        <p:spPr>
          <a:xfrm>
            <a:off x="1305025" y="1314750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3" name="Google Shape;313;p35"/>
          <p:cNvSpPr txBox="1"/>
          <p:nvPr/>
        </p:nvSpPr>
        <p:spPr>
          <a:xfrm>
            <a:off x="3797850" y="1314750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4" name="Google Shape;314;p35"/>
          <p:cNvSpPr txBox="1"/>
          <p:nvPr/>
        </p:nvSpPr>
        <p:spPr>
          <a:xfrm>
            <a:off x="6290675" y="1314750"/>
            <a:ext cx="1548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315" name="Google Shape;315;p35"/>
          <p:cNvSpPr txBox="1"/>
          <p:nvPr/>
        </p:nvSpPr>
        <p:spPr>
          <a:xfrm>
            <a:off x="2536500" y="2410788"/>
            <a:ext cx="4071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92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Century Schoolbook"/>
              <a:buChar char="●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6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4m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434343"/>
        </a:solidFill>
      </p:bgPr>
    </p:bg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>
                <a:solidFill>
                  <a:schemeClr val="lt1"/>
                </a:solidFill>
              </a:rPr>
              <a:t>Dziękuję za uwagę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321" name="Google Shape;321;p36"/>
          <p:cNvSpPr txBox="1"/>
          <p:nvPr>
            <p:ph idx="1" type="subTitle"/>
          </p:nvPr>
        </p:nvSpPr>
        <p:spPr>
          <a:xfrm>
            <a:off x="3843600" y="3624225"/>
            <a:ext cx="50502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rgbClr val="D9D9D9"/>
                </a:solidFill>
              </a:rPr>
              <a:t>Oraz dziękuję Bartkowi i Kacprowi</a:t>
            </a:r>
            <a:endParaRPr sz="2200">
              <a:solidFill>
                <a:srgbClr val="D9D9D9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pl" sz="2200">
                <a:solidFill>
                  <a:srgbClr val="D9D9D9"/>
                </a:solidFill>
              </a:rPr>
              <a:t>za pomoc </a:t>
            </a:r>
            <a:r>
              <a:rPr lang="pl" sz="2200">
                <a:solidFill>
                  <a:srgbClr val="D9D9D9"/>
                </a:solidFill>
              </a:rPr>
              <a:t>merytoryczną</a:t>
            </a:r>
            <a:endParaRPr sz="2200">
              <a:solidFill>
                <a:srgbClr val="D9D9D9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ctrTitle"/>
          </p:nvPr>
        </p:nvSpPr>
        <p:spPr>
          <a:xfrm>
            <a:off x="311700" y="744575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891"/>
              <a:buNone/>
            </a:pPr>
            <a:r>
              <a:rPr lang="pl" sz="4480"/>
              <a:t>Czy to jest nam potrzebne…?</a:t>
            </a:r>
            <a:endParaRPr sz="4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/>
          <p:nvPr/>
        </p:nvSpPr>
        <p:spPr>
          <a:xfrm>
            <a:off x="3818550" y="1271475"/>
            <a:ext cx="1409100" cy="737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2" name="Google Shape;72;p16"/>
          <p:cNvSpPr txBox="1"/>
          <p:nvPr/>
        </p:nvSpPr>
        <p:spPr>
          <a:xfrm>
            <a:off x="3818550" y="1224675"/>
            <a:ext cx="2579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3" name="Google Shape;73;p16"/>
          <p:cNvSpPr txBox="1"/>
          <p:nvPr/>
        </p:nvSpPr>
        <p:spPr>
          <a:xfrm>
            <a:off x="897600" y="2380125"/>
            <a:ext cx="14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KJ873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A54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AK86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sz="2300">
              <a:solidFill>
                <a:srgbClr val="1155CC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877500" y="2380125"/>
            <a:ext cx="14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AJT93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62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5" name="Google Shape;75;p16"/>
          <p:cNvSpPr txBox="1"/>
          <p:nvPr/>
        </p:nvSpPr>
        <p:spPr>
          <a:xfrm>
            <a:off x="6837300" y="2380125"/>
            <a:ext cx="19257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AKJ73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T8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KT8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A3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6" name="Google Shape;76;p16"/>
          <p:cNvSpPr txBox="1"/>
          <p:nvPr/>
        </p:nvSpPr>
        <p:spPr>
          <a:xfrm>
            <a:off x="4857400" y="2380125"/>
            <a:ext cx="14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KJT9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3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54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AK96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4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77" name="Google Shape;77;p16"/>
          <p:cNvSpPr txBox="1"/>
          <p:nvPr/>
        </p:nvSpPr>
        <p:spPr>
          <a:xfrm>
            <a:off x="6314375" y="1225250"/>
            <a:ext cx="229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 = 7-11 bez fitu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78" name="Google Shape;78;p16"/>
          <p:cNvSpPr txBox="1"/>
          <p:nvPr>
            <p:ph type="ctrTitle"/>
          </p:nvPr>
        </p:nvSpPr>
        <p:spPr>
          <a:xfrm>
            <a:off x="286475" y="355675"/>
            <a:ext cx="6027900" cy="101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080"/>
              <a:t>Jaki mamy problem?</a:t>
            </a:r>
            <a:endParaRPr sz="40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/>
          <p:nvPr/>
        </p:nvSpPr>
        <p:spPr>
          <a:xfrm>
            <a:off x="3771300" y="1276725"/>
            <a:ext cx="1585500" cy="727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84" name="Google Shape;84;p17"/>
          <p:cNvSpPr txBox="1"/>
          <p:nvPr/>
        </p:nvSpPr>
        <p:spPr>
          <a:xfrm>
            <a:off x="3797850" y="1225250"/>
            <a:ext cx="2741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?</a:t>
            </a:r>
            <a:endParaRPr sz="21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5" name="Google Shape;85;p17"/>
          <p:cNvSpPr txBox="1"/>
          <p:nvPr/>
        </p:nvSpPr>
        <p:spPr>
          <a:xfrm>
            <a:off x="3867450" y="2416425"/>
            <a:ext cx="14091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86" name="Google Shape;86;p17"/>
          <p:cNvSpPr txBox="1"/>
          <p:nvPr/>
        </p:nvSpPr>
        <p:spPr>
          <a:xfrm>
            <a:off x="6266500" y="607975"/>
            <a:ext cx="22920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 = 7-11 bez fitu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/>
          <p:nvPr/>
        </p:nvSpPr>
        <p:spPr>
          <a:xfrm>
            <a:off x="6015500" y="2011025"/>
            <a:ext cx="1256400" cy="5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2" name="Google Shape;92;p18"/>
          <p:cNvSpPr/>
          <p:nvPr/>
        </p:nvSpPr>
        <p:spPr>
          <a:xfrm>
            <a:off x="6015500" y="4216275"/>
            <a:ext cx="1235400" cy="5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3" name="Google Shape;93;p18"/>
          <p:cNvSpPr/>
          <p:nvPr/>
        </p:nvSpPr>
        <p:spPr>
          <a:xfrm>
            <a:off x="1656350" y="4216275"/>
            <a:ext cx="1591800" cy="6345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4" name="Google Shape;94;p18"/>
          <p:cNvSpPr/>
          <p:nvPr/>
        </p:nvSpPr>
        <p:spPr>
          <a:xfrm>
            <a:off x="1656350" y="2011025"/>
            <a:ext cx="1277700" cy="560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95" name="Google Shape;95;p18"/>
          <p:cNvSpPr txBox="1"/>
          <p:nvPr/>
        </p:nvSpPr>
        <p:spPr>
          <a:xfrm>
            <a:off x="915725" y="577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KJ873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AK86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6" name="Google Shape;96;p18"/>
          <p:cNvSpPr txBox="1"/>
          <p:nvPr/>
        </p:nvSpPr>
        <p:spPr>
          <a:xfrm>
            <a:off x="5214200" y="28216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J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8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KT86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214200" y="577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KJT93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AK96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64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8" name="Google Shape;98;p18"/>
          <p:cNvSpPr txBox="1"/>
          <p:nvPr/>
        </p:nvSpPr>
        <p:spPr>
          <a:xfrm>
            <a:off x="2749850" y="27601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99" name="Google Shape;99;p18"/>
          <p:cNvSpPr txBox="1"/>
          <p:nvPr/>
        </p:nvSpPr>
        <p:spPr>
          <a:xfrm>
            <a:off x="2749850" y="577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0" name="Google Shape;100;p18"/>
          <p:cNvSpPr txBox="1"/>
          <p:nvPr/>
        </p:nvSpPr>
        <p:spPr>
          <a:xfrm>
            <a:off x="7063025" y="28216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1" name="Google Shape;101;p18"/>
          <p:cNvSpPr txBox="1"/>
          <p:nvPr/>
        </p:nvSpPr>
        <p:spPr>
          <a:xfrm>
            <a:off x="7063025" y="57795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Q4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K9732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QJ75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72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1705375" y="1932450"/>
            <a:ext cx="2322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7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7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2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endParaRPr sz="17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6015500" y="1947900"/>
            <a:ext cx="25908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7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7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P</a:t>
            </a:r>
            <a:endParaRPr sz="1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4" name="Google Shape;104;p18"/>
          <p:cNvSpPr txBox="1"/>
          <p:nvPr/>
        </p:nvSpPr>
        <p:spPr>
          <a:xfrm>
            <a:off x="1705375" y="4142625"/>
            <a:ext cx="2238600" cy="76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7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7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2</a:t>
            </a: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/3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endParaRPr sz="17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6015500" y="4142625"/>
            <a:ext cx="20310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17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2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17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7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7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17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P</a:t>
            </a:r>
            <a:endParaRPr sz="1700">
              <a:solidFill>
                <a:srgbClr val="F1C232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585925" y="378175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7" name="Google Shape;107;p18"/>
          <p:cNvSpPr/>
          <p:nvPr/>
        </p:nvSpPr>
        <p:spPr>
          <a:xfrm>
            <a:off x="4884500" y="378175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8" name="Google Shape;108;p18"/>
          <p:cNvSpPr/>
          <p:nvPr/>
        </p:nvSpPr>
        <p:spPr>
          <a:xfrm>
            <a:off x="585925" y="2821600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09" name="Google Shape;109;p18"/>
          <p:cNvSpPr/>
          <p:nvPr/>
        </p:nvSpPr>
        <p:spPr>
          <a:xfrm>
            <a:off x="4884500" y="2821600"/>
            <a:ext cx="329700" cy="3297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612325" y="312175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1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4910900" y="312175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3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12325" y="2755600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2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3" name="Google Shape;113;p18"/>
          <p:cNvSpPr txBox="1"/>
          <p:nvPr/>
        </p:nvSpPr>
        <p:spPr>
          <a:xfrm>
            <a:off x="4910900" y="2755600"/>
            <a:ext cx="276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800">
                <a:solidFill>
                  <a:schemeClr val="dk2"/>
                </a:solidFill>
                <a:latin typeface="Merriweather"/>
                <a:ea typeface="Merriweather"/>
                <a:cs typeface="Merriweather"/>
                <a:sym typeface="Merriweather"/>
              </a:rPr>
              <a:t>4</a:t>
            </a:r>
            <a:endParaRPr sz="1800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14" name="Google Shape;114;p18"/>
          <p:cNvSpPr txBox="1"/>
          <p:nvPr/>
        </p:nvSpPr>
        <p:spPr>
          <a:xfrm>
            <a:off x="915725" y="2760100"/>
            <a:ext cx="14091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AJT93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AK62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AJT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9"/>
          <p:cNvSpPr txBox="1"/>
          <p:nvPr>
            <p:ph type="ctrTitle"/>
          </p:nvPr>
        </p:nvSpPr>
        <p:spPr>
          <a:xfrm>
            <a:off x="507000" y="3340800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3180">
                <a:latin typeface="Merriweather"/>
                <a:ea typeface="Merriweather"/>
                <a:cs typeface="Merriweather"/>
                <a:sym typeface="Merriweather"/>
              </a:rPr>
              <a:t>…Niezbędne, jeśli nie chcemy zgadywać</a:t>
            </a:r>
            <a:endParaRPr sz="318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0"/>
          <p:cNvSpPr/>
          <p:nvPr/>
        </p:nvSpPr>
        <p:spPr>
          <a:xfrm>
            <a:off x="362150" y="3184275"/>
            <a:ext cx="3676800" cy="1469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5" name="Google Shape;125;p20"/>
          <p:cNvSpPr txBox="1"/>
          <p:nvPr>
            <p:ph type="ctrTitle"/>
          </p:nvPr>
        </p:nvSpPr>
        <p:spPr>
          <a:xfrm>
            <a:off x="294900" y="738525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480"/>
              <a:t>Czego potrzebujemy?</a:t>
            </a:r>
            <a:endParaRPr sz="4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6" name="Google Shape;126;p20"/>
          <p:cNvSpPr txBox="1"/>
          <p:nvPr/>
        </p:nvSpPr>
        <p:spPr>
          <a:xfrm>
            <a:off x="311700" y="1650325"/>
            <a:ext cx="809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Poznać bilans otwierającego.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1632800" y="2156100"/>
            <a:ext cx="1939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8" name="Google Shape;128;p20"/>
          <p:cNvSpPr txBox="1"/>
          <p:nvPr/>
        </p:nvSpPr>
        <p:spPr>
          <a:xfrm>
            <a:off x="371450" y="3168825"/>
            <a:ext cx="40710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   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entury Schoolbook"/>
              <a:buChar char="○"/>
            </a:pP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54 (tak jak do tej pory)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Font typeface="Century Schoolbook"/>
              <a:buChar char="○"/>
            </a:pPr>
            <a:r>
              <a:rPr i="1"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dobre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16+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= 54, </a:t>
            </a:r>
            <a:r>
              <a:rPr lang="pl" sz="19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11-15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4125625" y="2156100"/>
            <a:ext cx="1838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0" name="Google Shape;130;p20"/>
          <p:cNvSpPr txBox="1"/>
          <p:nvPr/>
        </p:nvSpPr>
        <p:spPr>
          <a:xfrm>
            <a:off x="6618450" y="2156100"/>
            <a:ext cx="18777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 rot="1217763">
            <a:off x="999272" y="3061802"/>
            <a:ext cx="727360" cy="384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FF0000"/>
                </a:solidFill>
                <a:highlight>
                  <a:srgbClr val="D9D9D9"/>
                </a:highlight>
                <a:latin typeface="Merriweather"/>
                <a:ea typeface="Merriweather"/>
                <a:cs typeface="Merriweather"/>
                <a:sym typeface="Merriweather"/>
              </a:rPr>
              <a:t>Alert!</a:t>
            </a:r>
            <a:endParaRPr sz="1300">
              <a:solidFill>
                <a:srgbClr val="FF0000"/>
              </a:solidFill>
              <a:highlight>
                <a:srgbClr val="D9D9D9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1"/>
          <p:cNvSpPr/>
          <p:nvPr/>
        </p:nvSpPr>
        <p:spPr>
          <a:xfrm>
            <a:off x="362150" y="3184275"/>
            <a:ext cx="3985500" cy="858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7" name="Google Shape;137;p21"/>
          <p:cNvSpPr txBox="1"/>
          <p:nvPr>
            <p:ph type="ctrTitle"/>
          </p:nvPr>
        </p:nvSpPr>
        <p:spPr>
          <a:xfrm>
            <a:off x="311700" y="545000"/>
            <a:ext cx="8130000" cy="9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pl" sz="4480"/>
              <a:t>Co dalej?</a:t>
            </a:r>
            <a:endParaRPr sz="4480"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38" name="Google Shape;138;p21"/>
          <p:cNvSpPr txBox="1"/>
          <p:nvPr/>
        </p:nvSpPr>
        <p:spPr>
          <a:xfrm>
            <a:off x="328500" y="1402375"/>
            <a:ext cx="8096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pl" sz="16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Po słabym rebidzie  (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/2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) licytujemy naturalnie, znamy bilans!</a:t>
            </a:r>
            <a:endParaRPr sz="16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139" name="Google Shape;139;p21"/>
          <p:cNvSpPr txBox="1"/>
          <p:nvPr/>
        </p:nvSpPr>
        <p:spPr>
          <a:xfrm>
            <a:off x="1632800" y="2156100"/>
            <a:ext cx="199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0" name="Google Shape;140;p21"/>
          <p:cNvSpPr txBox="1"/>
          <p:nvPr/>
        </p:nvSpPr>
        <p:spPr>
          <a:xfrm>
            <a:off x="371450" y="3144625"/>
            <a:ext cx="40710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2100">
                <a:solidFill>
                  <a:srgbClr val="F1C23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♦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	   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= dowolne 8+</a:t>
            </a:r>
            <a:endParaRPr sz="19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Font typeface="Century Schoolbook"/>
              <a:buChar char="●"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Pozostałe odzywki słabe…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1" name="Google Shape;141;p21"/>
          <p:cNvSpPr txBox="1"/>
          <p:nvPr/>
        </p:nvSpPr>
        <p:spPr>
          <a:xfrm>
            <a:off x="4125625" y="2156100"/>
            <a:ext cx="199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16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NT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2" name="Google Shape;142;p21"/>
          <p:cNvSpPr txBox="1"/>
          <p:nvPr/>
        </p:nvSpPr>
        <p:spPr>
          <a:xfrm>
            <a:off x="6618450" y="2156100"/>
            <a:ext cx="20871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1</a:t>
            </a:r>
            <a:r>
              <a:rPr lang="pl" sz="2100">
                <a:solidFill>
                  <a:srgbClr val="FF0000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♥</a:t>
            </a:r>
            <a:r>
              <a:rPr lang="pl" sz="2100">
                <a:solidFill>
                  <a:schemeClr val="dk2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1</a:t>
            </a:r>
            <a:r>
              <a:rPr lang="pl" sz="2100">
                <a:solidFill>
                  <a:srgbClr val="1155CC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♠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2</a:t>
            </a:r>
            <a:r>
              <a:rPr lang="pl" sz="1900">
                <a:solidFill>
                  <a:srgbClr val="6AA84F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♣  </a:t>
            </a:r>
            <a:r>
              <a:rPr lang="pl" sz="2100">
                <a:solidFill>
                  <a:schemeClr val="dk1"/>
                </a:solidFill>
                <a:latin typeface="Century Schoolbook"/>
                <a:ea typeface="Century Schoolbook"/>
                <a:cs typeface="Century Schoolbook"/>
                <a:sym typeface="Century Schoolbook"/>
              </a:rPr>
              <a:t>-  ?</a:t>
            </a:r>
            <a:endParaRPr sz="2100">
              <a:solidFill>
                <a:schemeClr val="dk1"/>
              </a:solidFill>
              <a:latin typeface="Century Schoolbook"/>
              <a:ea typeface="Century Schoolbook"/>
              <a:cs typeface="Century Schoolbook"/>
              <a:sym typeface="Century Schoolbook"/>
            </a:endParaRPr>
          </a:p>
        </p:txBody>
      </p:sp>
      <p:sp>
        <p:nvSpPr>
          <p:cNvPr id="143" name="Google Shape;143;p21"/>
          <p:cNvSpPr txBox="1"/>
          <p:nvPr/>
        </p:nvSpPr>
        <p:spPr>
          <a:xfrm rot="1217763">
            <a:off x="1037122" y="3049177"/>
            <a:ext cx="727360" cy="384696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l" sz="1300">
                <a:solidFill>
                  <a:srgbClr val="FF0000"/>
                </a:solidFill>
                <a:highlight>
                  <a:srgbClr val="D9D9D9"/>
                </a:highlight>
                <a:latin typeface="Merriweather"/>
                <a:ea typeface="Merriweather"/>
                <a:cs typeface="Merriweather"/>
                <a:sym typeface="Merriweather"/>
              </a:rPr>
              <a:t>Alert!</a:t>
            </a:r>
            <a:endParaRPr sz="1300">
              <a:solidFill>
                <a:srgbClr val="FF0000"/>
              </a:solidFill>
              <a:highlight>
                <a:srgbClr val="D9D9D9"/>
              </a:highlight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j motyw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