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898" y="1183050"/>
            <a:ext cx="6253317" cy="1195546"/>
          </a:xfrm>
        </p:spPr>
        <p:txBody>
          <a:bodyPr>
            <a:normAutofit/>
          </a:bodyPr>
          <a:lstStyle/>
          <a:p>
            <a:r>
              <a:rPr lang="en-GB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Error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8"/>
            <a:ext cx="6269347" cy="1359561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Oindrila Chowdhury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Dr.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Tabin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Hasan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82C41B-F9C3-49C5-8AFB-75E72AAD988C}"/>
              </a:ext>
            </a:extLst>
          </p:cNvPr>
          <p:cNvSpPr txBox="1"/>
          <p:nvPr/>
        </p:nvSpPr>
        <p:spPr>
          <a:xfrm>
            <a:off x="744179" y="2743200"/>
            <a:ext cx="4536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Types of Slips in our Everyday Actions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FE9BB2-6B00-4247-BF2A-9338E2B66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249" y="1120462"/>
            <a:ext cx="6284891" cy="4671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733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Error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B4D86-4277-4797-A8F8-5959B7C5FBC6}"/>
              </a:ext>
            </a:extLst>
          </p:cNvPr>
          <p:cNvSpPr txBox="1"/>
          <p:nvPr/>
        </p:nvSpPr>
        <p:spPr>
          <a:xfrm>
            <a:off x="1097280" y="2343956"/>
            <a:ext cx="4479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Error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commonly defined as a failure of a planned action to achieve a desired outcome. 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can occur in both the planning and execution stages of a task. Plans can be adequate or inadequate, and actions (behaviour) can be intentional or unintentional.</a:t>
            </a:r>
          </a:p>
          <a:p>
            <a:pPr algn="just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2E5820-E5D8-4D1D-9B50-2D0384FA1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615" y="2163651"/>
            <a:ext cx="5901100" cy="3297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5"/>
    </mc:Choice>
    <mc:Fallback xmlns="">
      <p:transition spd="slow" advTm="221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A1FE-CDF4-43A1-8F56-D262605E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B39B-7978-41C3-986C-135EB747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756" y="2175405"/>
            <a:ext cx="4466392" cy="3337357"/>
          </a:xfrm>
        </p:spPr>
        <p:txBody>
          <a:bodyPr>
            <a:noAutofit/>
          </a:bodyPr>
          <a:lstStyle/>
          <a:p>
            <a:pPr algn="just"/>
            <a:r>
              <a:rPr lang="en-GB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Slips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 from automatic behavior, when subconscious actions that are intended to satisfy our goals get waylaid in route. Slips are almost always small things: a misplaced action, the wrong thing moved, a desired action undone. Moreover, they are relatively easy to discover by simple observation and monitoring.</a:t>
            </a:r>
          </a:p>
          <a:p>
            <a:pPr algn="just"/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classifications of human slips. I’ll discuss about all types of slips in everyday life on upcoming slides.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709C8F-B7D9-4C1B-8E25-C071C89DDE56}"/>
              </a:ext>
            </a:extLst>
          </p:cNvPr>
          <p:cNvSpPr/>
          <p:nvPr/>
        </p:nvSpPr>
        <p:spPr>
          <a:xfrm>
            <a:off x="6290042" y="3231952"/>
            <a:ext cx="1622738" cy="5859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S T M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7C32A4-B68A-482F-8F96-E6F29AFC0963}"/>
              </a:ext>
            </a:extLst>
          </p:cNvPr>
          <p:cNvSpPr/>
          <p:nvPr/>
        </p:nvSpPr>
        <p:spPr>
          <a:xfrm>
            <a:off x="9532942" y="3323679"/>
            <a:ext cx="1622738" cy="494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L T M</a:t>
            </a:r>
            <a:endParaRPr lang="en-US" sz="28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840D3A-17F0-4646-B229-D0E4417D46B6}"/>
              </a:ext>
            </a:extLst>
          </p:cNvPr>
          <p:cNvSpPr/>
          <p:nvPr/>
        </p:nvSpPr>
        <p:spPr>
          <a:xfrm>
            <a:off x="6314509" y="4881698"/>
            <a:ext cx="1622738" cy="631064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Visible</a:t>
            </a:r>
            <a:endParaRPr lang="en-US" sz="2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538135-8FA3-441C-A72B-15BCBB9C9839}"/>
              </a:ext>
            </a:extLst>
          </p:cNvPr>
          <p:cNvCxnSpPr>
            <a:cxnSpLocks/>
          </p:cNvCxnSpPr>
          <p:nvPr/>
        </p:nvCxnSpPr>
        <p:spPr>
          <a:xfrm>
            <a:off x="7912780" y="3432219"/>
            <a:ext cx="16201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F1AF1E-FA12-4192-98AD-18D1A7DC9B76}"/>
              </a:ext>
            </a:extLst>
          </p:cNvPr>
          <p:cNvCxnSpPr>
            <a:cxnSpLocks/>
          </p:cNvCxnSpPr>
          <p:nvPr/>
        </p:nvCxnSpPr>
        <p:spPr>
          <a:xfrm flipH="1">
            <a:off x="7912780" y="3630232"/>
            <a:ext cx="16201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DE4B39-E1CD-4C6B-9F31-CC20AAC00AD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7101411" y="3817903"/>
            <a:ext cx="24467" cy="1063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DC9430F-FA23-4B30-AC9F-5FC2E8ED3283}"/>
              </a:ext>
            </a:extLst>
          </p:cNvPr>
          <p:cNvSpPr txBox="1"/>
          <p:nvPr/>
        </p:nvSpPr>
        <p:spPr>
          <a:xfrm>
            <a:off x="6123903" y="2407573"/>
            <a:ext cx="247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Term Memory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758960-8FBA-4B5B-B9D6-A3C09B793D93}"/>
              </a:ext>
            </a:extLst>
          </p:cNvPr>
          <p:cNvSpPr txBox="1"/>
          <p:nvPr/>
        </p:nvSpPr>
        <p:spPr>
          <a:xfrm>
            <a:off x="9158768" y="2423174"/>
            <a:ext cx="247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Term Memory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3516F4-0DA8-42FA-B2C4-3BEC1F9AE84A}"/>
              </a:ext>
            </a:extLst>
          </p:cNvPr>
          <p:cNvCxnSpPr>
            <a:cxnSpLocks/>
          </p:cNvCxnSpPr>
          <p:nvPr/>
        </p:nvCxnSpPr>
        <p:spPr>
          <a:xfrm>
            <a:off x="8739604" y="2686444"/>
            <a:ext cx="0" cy="127447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A7ADA3E-0219-42FB-8AF1-76E95961337B}"/>
              </a:ext>
            </a:extLst>
          </p:cNvPr>
          <p:cNvSpPr txBox="1"/>
          <p:nvPr/>
        </p:nvSpPr>
        <p:spPr>
          <a:xfrm>
            <a:off x="7912780" y="3886850"/>
            <a:ext cx="1954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Behaviour of Brain</a:t>
            </a:r>
            <a:endParaRPr 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D1134675-8B70-4859-8D58-CE16DE1C6E07}"/>
              </a:ext>
            </a:extLst>
          </p:cNvPr>
          <p:cNvSpPr/>
          <p:nvPr/>
        </p:nvSpPr>
        <p:spPr>
          <a:xfrm>
            <a:off x="7016584" y="2735626"/>
            <a:ext cx="128789" cy="34773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BDF177BB-28B5-475E-AAD6-4BD83AA3B8BC}"/>
              </a:ext>
            </a:extLst>
          </p:cNvPr>
          <p:cNvSpPr/>
          <p:nvPr/>
        </p:nvSpPr>
        <p:spPr>
          <a:xfrm>
            <a:off x="10107340" y="2810231"/>
            <a:ext cx="128789" cy="34773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7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7D93-E65C-4C17-9346-8B7C0C9A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Error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BD26-5748-47EC-944B-0218A34F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217" y="2108201"/>
            <a:ext cx="5374783" cy="3760891"/>
          </a:xfrm>
        </p:spPr>
        <p:txBody>
          <a:bodyPr/>
          <a:lstStyle/>
          <a:p>
            <a:endParaRPr lang="en-GB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ED970-DEFA-4CDB-88AB-ED57DB42FF44}"/>
              </a:ext>
            </a:extLst>
          </p:cNvPr>
          <p:cNvSpPr txBox="1"/>
          <p:nvPr/>
        </p:nvSpPr>
        <p:spPr>
          <a:xfrm>
            <a:off x="1036320" y="1970468"/>
            <a:ext cx="47780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capture error occurs when a more common and practiced event is performed when a similar but less familiar activity was expected. In short time memory when any information becomes static that is the Capture Error.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used to talk to my mother 6-7 times a day when I was in hostel in Dhaka. And we talk for at least 5-10 minutes in each call. One day, my mother called me and told me to call my father. Instead of typing my father's contact number, I typed my mother's contact number and called her. But I was going to call my father instead of my mother. This is a capture error as my mother's number becomes static in my brain for a short time.</a:t>
            </a:r>
          </a:p>
          <a:p>
            <a:pPr algn="just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A38FD6-3A3B-4CCE-840B-0C9CF8534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952" y="2083973"/>
            <a:ext cx="2163651" cy="35462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62B3E-379C-493F-9537-CAFE20381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555" y="2083973"/>
            <a:ext cx="2163651" cy="35462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148ABF3-482A-424E-9B57-DBFE0C3D99F0}"/>
              </a:ext>
            </a:extLst>
          </p:cNvPr>
          <p:cNvSpPr/>
          <p:nvPr/>
        </p:nvSpPr>
        <p:spPr>
          <a:xfrm>
            <a:off x="9548825" y="2305128"/>
            <a:ext cx="1107584" cy="721217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3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465F-3F62-4CE8-B593-157EC6BC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Error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E942A-1A04-488E-84F9-6DC222921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5321"/>
            <a:ext cx="6359588" cy="37608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r>
              <a:rPr lang="en-GB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rror</a:t>
            </a:r>
            <a:r>
              <a:rPr lang="en-GB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 more simply a human error, happens when a person performs the correct action on the incorrect object as a result of inadequate definition of an action that would have resulted in the intended result. When identical acts yield different outcomes, this is a common occurrence.</a:t>
            </a:r>
          </a:p>
          <a:p>
            <a:pPr marL="0" indent="0">
              <a:buNone/>
            </a:pPr>
            <a:r>
              <a:rPr lang="en-GB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regularly wake up and drink a glass of water from the colourful jar in my dinning table. Today I woke up and when I went to drink water, I poured some mango juice from the jar. yesterday I blended some mangoes, made some mango juice and put them on the jar from where I get my water. As I regularly take my drinking water from the colourful jar, the repetition of the activity made me to pour water from the jar even though I have put the mango juice on that same jar.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95928-76F1-4853-91A4-B83B0EB66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868" y="2401815"/>
            <a:ext cx="1777285" cy="2917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1AB92E-DA89-4DDE-BEEB-BBF931C40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090" y="2406370"/>
            <a:ext cx="2369713" cy="271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0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4001-C6B5-4643-A3C3-EFA49CBE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Driven Errors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4B59-FC00-4DC8-A945-734F2C317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6837"/>
            <a:ext cx="5303520" cy="3760891"/>
          </a:xfrm>
        </p:spPr>
        <p:txBody>
          <a:bodyPr>
            <a:normAutofit/>
          </a:bodyPr>
          <a:lstStyle/>
          <a:p>
            <a:pPr algn="just"/>
            <a:r>
              <a:rPr lang="en-GB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Driven Error is when an automatic routine applies the wrong information because the wrong information was immediately available to perception.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week, from Sunday to Thursday at 10 AM, I used to go to university from my hostel at [Bashundhara Block B] to attend my classes. But one day at Friday, I decided to visit my friend who lives in block C at road no.3. I left my house at 10 AM to visit my friend but instead of taking the route of her home, I started to walk in road no 5,block C &amp; took the way to my university but I didn't notice. After reaching my university unintentionally, I discovered that, because of everyday I move to university at 10 AM, instead of taking the path to my friend's house, I took the path of my university.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2D99C-A898-4498-B65E-C32E039FE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815" y="2146838"/>
            <a:ext cx="4007905" cy="3760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274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35C9-EFC1-465C-8D48-AE283111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Associative Activation Errors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0C733-7398-4366-AD2F-E0E7EFB17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4878516" cy="3760891"/>
          </a:xfrm>
        </p:spPr>
        <p:txBody>
          <a:bodyPr>
            <a:normAutofit/>
          </a:bodyPr>
          <a:lstStyle/>
          <a:p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Associative Activation Errors 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type of slip identified by Norman that is caused by an internal association of two activities.</a:t>
            </a:r>
          </a:p>
          <a:p>
            <a:r>
              <a:rPr lang="en-GB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I was in school, I used to greet my teacher saying "Good morning, ma'am" when she entered the class in school in the morning. One day, in the evening, I saw her crossing my house and I told her "Good morning. ma'am" instead of saying "Good evening' ma'am". After realising my fault, I felt embarrassed as everybody around me was looking at me for saying "Good morning, ma'am" in the evening.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A4470-E459-4479-94E8-9D35AAA52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786" y="2108200"/>
            <a:ext cx="4230710" cy="3584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5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7308-B59A-45E0-A865-AE34D2EE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Activation Error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9869-93F2-4654-85E1-2D50E258F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148974" cy="376089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of Activation Errors 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type of slip identified by Norman where one action is executed but the goal of the action or a subsequent action is forgotten.</a:t>
            </a:r>
          </a:p>
          <a:p>
            <a:pPr algn="just"/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day, I along with my mother was cooking in the kitchen. Suddenly my mother asked me to bring the scissor from my study table in my room. As I was already busy in cleaning the dishes. After completing my work, I went out to bring the scissor from my study table, but suddenly I missed out what I was supposed to bring from my room. I stood there for a while and but couldn't remember anything. Then I again asked my mother what I was supposed to bring from my study table and she again reminded me to bring the scissor from my study table so that she can cut the packet of flour.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3CF84-F2DC-4716-AE14-DA6C0AFBA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286" y="2108201"/>
            <a:ext cx="4381393" cy="3545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890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94C0-25F2-4F80-949B-15E2A4B6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Errors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83888-14B4-40B4-B386-0D12D2E40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141" y="2190179"/>
            <a:ext cx="4629527" cy="3760891"/>
          </a:xfrm>
        </p:spPr>
        <p:txBody>
          <a:bodyPr>
            <a:normAutofit/>
          </a:bodyPr>
          <a:lstStyle/>
          <a:p>
            <a:pPr algn="just"/>
            <a:r>
              <a:rPr lang="en-GB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 Errors 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 when the user tries to invoke an action that doesn't have the desired effect in the current mode.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MS Word, I was used to select all data / information by pressing "Ctrl + A". But after using MS Word for a while, I remembered I need to work for a visual in Adobe Illustrator. So, I entered into Adobe Illustrator and made some visuals. But when I needed to select all the visuals at a times, I pressed </a:t>
            </a:r>
            <a:r>
              <a:rPr lang="en-GB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"Ctrl + A" 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like as I did in the MS Word. But instead of selecting all visuals, Adobe Illustrator zoomed into my visuals. So, I searched for "How to select all visuals in Adobe Illustrator?" and I found out in Adobe Illustrator, the user need to press </a:t>
            </a:r>
            <a:r>
              <a:rPr lang="en-GB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"Shift + A" 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select all his visuals. And the "Ctrl" button works for zooming into the visuals instead of selecting the visuals in Adobe Illustrator unlike MS Word.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1E18C-61DA-4FD3-9C9E-982C7C603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986" y="2625898"/>
            <a:ext cx="2884868" cy="2494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6EF7F1-9E0B-4E81-9F73-30F158CF2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028" y="5460518"/>
            <a:ext cx="1931830" cy="52988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8DA43A-6332-41A7-84C8-651D2F749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4398" y="2021284"/>
            <a:ext cx="1738650" cy="5176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920226-3493-4FE5-A72B-2C7359414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8033" y="2671644"/>
            <a:ext cx="2884868" cy="2403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E2B692C-CF22-420F-900F-646D1E5A033E}"/>
              </a:ext>
            </a:extLst>
          </p:cNvPr>
          <p:cNvSpPr/>
          <p:nvPr/>
        </p:nvSpPr>
        <p:spPr>
          <a:xfrm>
            <a:off x="9169758" y="1956938"/>
            <a:ext cx="2094101" cy="81202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CF87F2-3491-460D-B0C6-67618499CE54}"/>
              </a:ext>
            </a:extLst>
          </p:cNvPr>
          <p:cNvSpPr/>
          <p:nvPr/>
        </p:nvSpPr>
        <p:spPr>
          <a:xfrm>
            <a:off x="7896892" y="5319452"/>
            <a:ext cx="2094101" cy="8120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3255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{D6B44EE6-0D8E-4120-A4F9-978A9DE50A31}tf33845126_win32</Template>
  <TotalTime>253</TotalTime>
  <Words>1079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Bookman Old Style</vt:lpstr>
      <vt:lpstr>Calibri</vt:lpstr>
      <vt:lpstr>Franklin Gothic Book</vt:lpstr>
      <vt:lpstr>Times New Roman</vt:lpstr>
      <vt:lpstr>1_RetrospectVTI</vt:lpstr>
      <vt:lpstr>Human Error</vt:lpstr>
      <vt:lpstr>Human Error </vt:lpstr>
      <vt:lpstr>Slip</vt:lpstr>
      <vt:lpstr>Capture Error</vt:lpstr>
      <vt:lpstr>Description Error</vt:lpstr>
      <vt:lpstr>Data Driven Errors</vt:lpstr>
      <vt:lpstr>Associative Activation Errors</vt:lpstr>
      <vt:lpstr>Loss of Activation Error</vt:lpstr>
      <vt:lpstr>Mode Errors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Error</dc:title>
  <dc:creator>Oindrila Chowdhury</dc:creator>
  <cp:lastModifiedBy>Oindrila Chowdhury</cp:lastModifiedBy>
  <cp:revision>53</cp:revision>
  <dcterms:created xsi:type="dcterms:W3CDTF">2021-04-24T04:10:33Z</dcterms:created>
  <dcterms:modified xsi:type="dcterms:W3CDTF">2021-07-20T05:04:32Z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