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Lst>
  <p:sldSz cy="5143500" cx="9144000"/>
  <p:notesSz cx="6858000" cy="9144000"/>
  <p:embeddedFontLst>
    <p:embeddedFont>
      <p:font typeface="Roboto"/>
      <p:regular r:id="rId80"/>
      <p:bold r:id="rId81"/>
      <p:italic r:id="rId82"/>
      <p:boldItalic r:id="rId83"/>
    </p:embeddedFont>
    <p:embeddedFont>
      <p:font typeface="Nunito"/>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Nunito-regular.fntdata"/><Relationship Id="rId83" Type="http://schemas.openxmlformats.org/officeDocument/2006/relationships/font" Target="fonts/Roboto-boldItalic.fntdata"/><Relationship Id="rId42" Type="http://schemas.openxmlformats.org/officeDocument/2006/relationships/slide" Target="slides/slide37.xml"/><Relationship Id="rId86" Type="http://schemas.openxmlformats.org/officeDocument/2006/relationships/font" Target="fonts/Nunito-italic.fntdata"/><Relationship Id="rId41" Type="http://schemas.openxmlformats.org/officeDocument/2006/relationships/slide" Target="slides/slide36.xml"/><Relationship Id="rId85" Type="http://schemas.openxmlformats.org/officeDocument/2006/relationships/font" Target="fonts/Nunito-bold.fntdata"/><Relationship Id="rId44" Type="http://schemas.openxmlformats.org/officeDocument/2006/relationships/slide" Target="slides/slide39.xml"/><Relationship Id="rId43" Type="http://schemas.openxmlformats.org/officeDocument/2006/relationships/slide" Target="slides/slide38.xml"/><Relationship Id="rId87" Type="http://schemas.openxmlformats.org/officeDocument/2006/relationships/font" Target="fonts/Nunito-boldItalic.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oboto-regular.fntdata"/><Relationship Id="rId82" Type="http://schemas.openxmlformats.org/officeDocument/2006/relationships/font" Target="fonts/Roboto-italic.fntdata"/><Relationship Id="rId81"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f92008ee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f92008ee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f92008ee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9f92008ee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fb5fa4f8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fb5fa4f8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f92008eed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f92008eed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f92008eed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f92008ee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f92008eed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9f92008eed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9f92008eed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9f92008eed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9f92008eed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9f92008eed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f92008eed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9f92008eed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9f92008eed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9f92008eed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fadf04171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fadf0417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9f92008eed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9f92008eed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9f92008eed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9f92008eed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9f92008ee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9f92008ee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9f92008eed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9f92008eed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9f92008eed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9f92008eed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9f92008eed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9f92008eed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9f92008eed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9f92008eed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9f92008eed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9f92008eed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9f92008eed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9f92008eed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9f92008eed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9f92008eed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f92008eed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f92008eed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9f92008eed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9f92008eed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9f92008eed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9f92008eed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9f92008eed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9f92008eed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9f92008eed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9f92008eed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9f92008eed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9f92008eed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9f92008eed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9f92008eed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9f92008eed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9f92008eed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9f92008eed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9f92008eed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9f92008eed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9f92008eed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9f92008eed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9f92008eed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f92008eed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f92008eed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9fb5fa4f8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9fb5fa4f8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9fb5fa4f8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9fb5fa4f8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9f92008eed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9f92008eed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9fadf041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9fadf041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9fadf041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9fadf041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9fadf0417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9fadf0417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9fadf0417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9fadf0417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9fadf0417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9fadf0417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9fadf0417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9fadf0417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9fadf0417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9fadf0417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fb5fa4f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fb5fa4f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9fadf0417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9fadf0417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9fadf0417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9fadf0417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9fadf0417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9fadf0417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9fadf0417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9fadf0417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9fadf0417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9fadf0417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9fadf0417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29fadf0417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9fadf0417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9fadf0417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9fadf0417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9fadf0417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9fadf0417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9fadf0417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9fadf0417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9fadf0417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fb5fa4f8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9fb5fa4f8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9fadf0417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29fadf0417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9fadf0417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9fadf0417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9fadf0417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9fadf0417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9fadf0417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9fadf0417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9fadf0417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9fadf0417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9f92008eed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9f92008eed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9fadf04171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9fadf04171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29fadf04171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29fadf04171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9f92008ee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9f92008ee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9fadf04171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9fadf0417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f92008eed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f92008eed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9fadf0417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9fadf0417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9fadf04171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9fadf0417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9fadf0417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9fadf0417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9fadf0417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9fadf0417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9fadf04171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9fadf0417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f92008eed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f92008eed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f92008eed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f92008eed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7.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3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5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5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4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4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5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5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1800"/>
              <a:t>AMSM PRESENTATION</a:t>
            </a:r>
            <a:endParaRPr sz="1800"/>
          </a:p>
          <a:p>
            <a:pPr indent="0" lvl="0" marL="0" rtl="0" algn="ctr">
              <a:spcBef>
                <a:spcPts val="0"/>
              </a:spcBef>
              <a:spcAft>
                <a:spcPts val="0"/>
              </a:spcAft>
              <a:buNone/>
            </a:pPr>
            <a:r>
              <a:rPr b="1" lang="en" sz="1800">
                <a:solidFill>
                  <a:srgbClr val="222222"/>
                </a:solidFill>
                <a:highlight>
                  <a:schemeClr val="lt1"/>
                </a:highlight>
                <a:latin typeface="Arial"/>
                <a:ea typeface="Arial"/>
                <a:cs typeface="Arial"/>
                <a:sym typeface="Arial"/>
              </a:rPr>
              <a:t>Job performance dataset- Statistical Inference</a:t>
            </a:r>
            <a:endParaRPr b="1" sz="1800">
              <a:highlight>
                <a:schemeClr val="lt1"/>
              </a:highlight>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GROUP NO- 9</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EXPLANAATORY</a:t>
            </a:r>
            <a:r>
              <a:rPr lang="en"/>
              <a:t> DATA ANALYSIS</a:t>
            </a:r>
            <a:endParaRPr/>
          </a:p>
        </p:txBody>
      </p:sp>
      <p:sp>
        <p:nvSpPr>
          <p:cNvPr id="183" name="Google Shape;183;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b="1" lang="en" u="sng"/>
              <a:t>PAIR PLOT</a:t>
            </a:r>
            <a:endParaRPr b="1" u="sng"/>
          </a:p>
          <a:p>
            <a:pPr indent="0" lvl="0" marL="0" rtl="0" algn="l">
              <a:lnSpc>
                <a:spcPct val="150000"/>
              </a:lnSpc>
              <a:spcBef>
                <a:spcPts val="1200"/>
              </a:spcBef>
              <a:spcAft>
                <a:spcPts val="0"/>
              </a:spcAft>
              <a:buNone/>
            </a:pPr>
            <a:r>
              <a:rPr lang="en"/>
              <a:t>           </a:t>
            </a:r>
            <a:r>
              <a:rPr lang="en" sz="1200">
                <a:solidFill>
                  <a:srgbClr val="0F172A"/>
                </a:solidFill>
                <a:highlight>
                  <a:schemeClr val="dk1"/>
                </a:highlight>
                <a:latin typeface="Roboto"/>
                <a:ea typeface="Roboto"/>
                <a:cs typeface="Roboto"/>
                <a:sym typeface="Roboto"/>
              </a:rPr>
              <a:t>The pairplot visualizes the relationships between all variables in the dataset.</a:t>
            </a:r>
            <a:endParaRPr sz="1200">
              <a:solidFill>
                <a:srgbClr val="0F172A"/>
              </a:solidFill>
              <a:highlight>
                <a:schemeClr val="dk1"/>
              </a:highlight>
              <a:latin typeface="Roboto"/>
              <a:ea typeface="Roboto"/>
              <a:cs typeface="Roboto"/>
              <a:sym typeface="Roboto"/>
            </a:endParaRPr>
          </a:p>
          <a:p>
            <a:pPr indent="0" lvl="0" marL="914400" rtl="0" algn="l">
              <a:spcBef>
                <a:spcPts val="600"/>
              </a:spcBef>
              <a:spcAft>
                <a:spcPts val="1200"/>
              </a:spcAft>
              <a:buNone/>
            </a:pPr>
            <a:r>
              <a:t/>
            </a:r>
            <a:endParaRPr b="1" u="sng"/>
          </a:p>
        </p:txBody>
      </p:sp>
      <p:pic>
        <p:nvPicPr>
          <p:cNvPr id="184" name="Google Shape;184;p22"/>
          <p:cNvPicPr preferRelativeResize="0"/>
          <p:nvPr/>
        </p:nvPicPr>
        <p:blipFill>
          <a:blip r:embed="rId3">
            <a:alphaModFix/>
          </a:blip>
          <a:stretch>
            <a:fillRect/>
          </a:stretch>
        </p:blipFill>
        <p:spPr>
          <a:xfrm>
            <a:off x="2654050" y="2858975"/>
            <a:ext cx="3451875" cy="1100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0" name="Google Shape;190;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3"/>
          <p:cNvPicPr preferRelativeResize="0"/>
          <p:nvPr/>
        </p:nvPicPr>
        <p:blipFill>
          <a:blip r:embed="rId3">
            <a:alphaModFix/>
          </a:blip>
          <a:stretch>
            <a:fillRect/>
          </a:stretch>
        </p:blipFill>
        <p:spPr>
          <a:xfrm>
            <a:off x="661500" y="256025"/>
            <a:ext cx="7663349" cy="4571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Inferences From Pair Plot</a:t>
            </a:r>
            <a:endParaRPr/>
          </a:p>
        </p:txBody>
      </p:sp>
      <p:sp>
        <p:nvSpPr>
          <p:cNvPr id="197" name="Google Shape;197;p24"/>
          <p:cNvSpPr txBox="1"/>
          <p:nvPr>
            <p:ph idx="1" type="body"/>
          </p:nvPr>
        </p:nvSpPr>
        <p:spPr>
          <a:xfrm>
            <a:off x="819150" y="17160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Positive Relation-</a:t>
            </a:r>
            <a:endParaRPr sz="1600"/>
          </a:p>
          <a:p>
            <a:pPr indent="-330200" lvl="0" marL="457200" rtl="0" algn="l">
              <a:spcBef>
                <a:spcPts val="1200"/>
              </a:spcBef>
              <a:spcAft>
                <a:spcPts val="0"/>
              </a:spcAft>
              <a:buSzPts val="1600"/>
              <a:buAutoNum type="arabicPeriod"/>
            </a:pPr>
            <a:r>
              <a:rPr lang="en" sz="1600"/>
              <a:t>PsychTest 1~ Psych Test 2 Scores</a:t>
            </a:r>
            <a:endParaRPr sz="1600"/>
          </a:p>
          <a:p>
            <a:pPr indent="-330200" lvl="0" marL="457200" rtl="0" algn="l">
              <a:spcBef>
                <a:spcPts val="0"/>
              </a:spcBef>
              <a:spcAft>
                <a:spcPts val="0"/>
              </a:spcAft>
              <a:buSzPts val="1600"/>
              <a:buAutoNum type="arabicPeriod"/>
            </a:pPr>
            <a:r>
              <a:rPr lang="en" sz="1600"/>
              <a:t>IQ~ Years of Education</a:t>
            </a:r>
            <a:endParaRPr sz="1600"/>
          </a:p>
          <a:p>
            <a:pPr indent="-330200" lvl="0" marL="457200" rtl="0" algn="l">
              <a:spcBef>
                <a:spcPts val="0"/>
              </a:spcBef>
              <a:spcAft>
                <a:spcPts val="0"/>
              </a:spcAft>
              <a:buSzPts val="1600"/>
              <a:buAutoNum type="arabicPeriod"/>
            </a:pPr>
            <a:r>
              <a:rPr lang="en" sz="1600"/>
              <a:t>Working Hours ~ Training Hours</a:t>
            </a:r>
            <a:endParaRPr sz="1600"/>
          </a:p>
          <a:p>
            <a:pPr indent="-330200" lvl="0" marL="457200" rtl="0" algn="l">
              <a:spcBef>
                <a:spcPts val="0"/>
              </a:spcBef>
              <a:spcAft>
                <a:spcPts val="0"/>
              </a:spcAft>
              <a:buSzPts val="1600"/>
              <a:buAutoNum type="arabicPeriod"/>
            </a:pPr>
            <a:r>
              <a:rPr lang="en" sz="1600"/>
              <a:t>Working Hours~ Supervisor Satisfaction, Project Completion</a:t>
            </a:r>
            <a:endParaRPr sz="1600"/>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MEASUREMENT OF CENTRAL TENDENCY &amp; DISPERSION</a:t>
            </a:r>
            <a:endParaRPr/>
          </a:p>
        </p:txBody>
      </p:sp>
      <p:sp>
        <p:nvSpPr>
          <p:cNvPr id="203" name="Google Shape;203;p25"/>
          <p:cNvSpPr txBox="1"/>
          <p:nvPr>
            <p:ph idx="1" type="body"/>
          </p:nvPr>
        </p:nvSpPr>
        <p:spPr>
          <a:xfrm>
            <a:off x="819150" y="1890525"/>
            <a:ext cx="7505700" cy="2548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b="1" lang="en" u="sng"/>
              <a:t>MEAN,MEDIAN AND MODE</a:t>
            </a:r>
            <a:endParaRPr b="1" u="sng"/>
          </a:p>
          <a:p>
            <a:pPr indent="0" lvl="0" marL="457200" rtl="0" algn="l">
              <a:spcBef>
                <a:spcPts val="1200"/>
              </a:spcBef>
              <a:spcAft>
                <a:spcPts val="0"/>
              </a:spcAft>
              <a:buNone/>
            </a:pPr>
            <a:r>
              <a:rPr lang="en"/>
              <a:t>W</a:t>
            </a:r>
            <a:r>
              <a:rPr lang="en"/>
              <a:t>e observe the mean, median, mode and other measures of central tendency-</a:t>
            </a:r>
            <a:endParaRPr/>
          </a:p>
          <a:p>
            <a:pPr indent="0" lvl="0" marL="0" rtl="0" algn="l">
              <a:spcBef>
                <a:spcPts val="1200"/>
              </a:spcBef>
              <a:spcAft>
                <a:spcPts val="1200"/>
              </a:spcAft>
              <a:buNone/>
            </a:pPr>
            <a:r>
              <a:t/>
            </a:r>
            <a:endParaRPr/>
          </a:p>
        </p:txBody>
      </p:sp>
      <p:pic>
        <p:nvPicPr>
          <p:cNvPr id="204" name="Google Shape;204;p25"/>
          <p:cNvPicPr preferRelativeResize="0"/>
          <p:nvPr/>
        </p:nvPicPr>
        <p:blipFill>
          <a:blip r:embed="rId3">
            <a:alphaModFix/>
          </a:blip>
          <a:stretch>
            <a:fillRect/>
          </a:stretch>
        </p:blipFill>
        <p:spPr>
          <a:xfrm>
            <a:off x="2040225" y="2708900"/>
            <a:ext cx="4972050" cy="188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0" name="Google Shape;210;p2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1" name="Google Shape;211;p26"/>
          <p:cNvPicPr preferRelativeResize="0"/>
          <p:nvPr/>
        </p:nvPicPr>
        <p:blipFill>
          <a:blip r:embed="rId3">
            <a:alphaModFix/>
          </a:blip>
          <a:stretch>
            <a:fillRect/>
          </a:stretch>
        </p:blipFill>
        <p:spPr>
          <a:xfrm>
            <a:off x="573800" y="610350"/>
            <a:ext cx="8090151" cy="3828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7" name="Google Shape;217;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8" name="Google Shape;218;p27"/>
          <p:cNvPicPr preferRelativeResize="0"/>
          <p:nvPr/>
        </p:nvPicPr>
        <p:blipFill>
          <a:blip r:embed="rId3">
            <a:alphaModFix/>
          </a:blip>
          <a:stretch>
            <a:fillRect/>
          </a:stretch>
        </p:blipFill>
        <p:spPr>
          <a:xfrm>
            <a:off x="459475" y="553200"/>
            <a:ext cx="8161025" cy="3954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819150" y="6166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Box Plots</a:t>
            </a:r>
            <a:endParaRPr/>
          </a:p>
        </p:txBody>
      </p:sp>
      <p:sp>
        <p:nvSpPr>
          <p:cNvPr id="224" name="Google Shape;224;p28"/>
          <p:cNvSpPr txBox="1"/>
          <p:nvPr>
            <p:ph idx="1" type="body"/>
          </p:nvPr>
        </p:nvSpPr>
        <p:spPr>
          <a:xfrm>
            <a:off x="590200" y="1250725"/>
            <a:ext cx="7505700" cy="3439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b="1" sz="1500" u="sng"/>
          </a:p>
          <a:p>
            <a:pPr indent="-323850" lvl="0" marL="457200" rtl="0" algn="l">
              <a:lnSpc>
                <a:spcPct val="150000"/>
              </a:lnSpc>
              <a:spcBef>
                <a:spcPts val="1200"/>
              </a:spcBef>
              <a:spcAft>
                <a:spcPts val="0"/>
              </a:spcAft>
              <a:buClr>
                <a:srgbClr val="0F172A"/>
              </a:buClr>
              <a:buSzPts val="1500"/>
              <a:buFont typeface="Roboto"/>
              <a:buChar char="●"/>
            </a:pPr>
            <a:r>
              <a:rPr lang="en" sz="1500">
                <a:solidFill>
                  <a:srgbClr val="0F172A"/>
                </a:solidFill>
                <a:highlight>
                  <a:schemeClr val="dk1"/>
                </a:highlight>
                <a:latin typeface="Roboto"/>
                <a:ea typeface="Roboto"/>
                <a:cs typeface="Roboto"/>
                <a:sym typeface="Roboto"/>
              </a:rPr>
              <a:t>Box plots provide a visual summary of the distribution and variability of data</a:t>
            </a:r>
            <a:endParaRPr sz="1500">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500">
              <a:solidFill>
                <a:srgbClr val="0F172A"/>
              </a:solidFill>
              <a:highlight>
                <a:schemeClr val="dk1"/>
              </a:highlight>
              <a:latin typeface="Roboto"/>
              <a:ea typeface="Roboto"/>
              <a:cs typeface="Roboto"/>
              <a:sym typeface="Roboto"/>
            </a:endParaRPr>
          </a:p>
          <a:p>
            <a:pPr indent="-323850" lvl="0" marL="457200" rtl="0" algn="l">
              <a:lnSpc>
                <a:spcPct val="150000"/>
              </a:lnSpc>
              <a:spcBef>
                <a:spcPts val="600"/>
              </a:spcBef>
              <a:spcAft>
                <a:spcPts val="0"/>
              </a:spcAft>
              <a:buClr>
                <a:srgbClr val="0F172A"/>
              </a:buClr>
              <a:buSzPts val="1500"/>
              <a:buFont typeface="Roboto"/>
              <a:buChar char="●"/>
            </a:pPr>
            <a:r>
              <a:rPr lang="en" sz="1500">
                <a:solidFill>
                  <a:srgbClr val="0F172A"/>
                </a:solidFill>
                <a:highlight>
                  <a:schemeClr val="dk1"/>
                </a:highlight>
                <a:latin typeface="Roboto"/>
                <a:ea typeface="Roboto"/>
                <a:cs typeface="Roboto"/>
                <a:sym typeface="Roboto"/>
              </a:rPr>
              <a:t>Interpretation of  each box plot is needed to understand the spread and central tendency of the data</a:t>
            </a:r>
            <a:endParaRPr sz="1500">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500">
              <a:solidFill>
                <a:srgbClr val="0F172A"/>
              </a:solidFill>
              <a:highlight>
                <a:schemeClr val="dk1"/>
              </a:highlight>
              <a:latin typeface="Roboto"/>
              <a:ea typeface="Roboto"/>
              <a:cs typeface="Roboto"/>
              <a:sym typeface="Roboto"/>
            </a:endParaRPr>
          </a:p>
          <a:p>
            <a:pPr indent="-323850" lvl="0" marL="457200" rtl="0" algn="l">
              <a:lnSpc>
                <a:spcPct val="150000"/>
              </a:lnSpc>
              <a:spcBef>
                <a:spcPts val="600"/>
              </a:spcBef>
              <a:spcAft>
                <a:spcPts val="0"/>
              </a:spcAft>
              <a:buClr>
                <a:srgbClr val="0F172A"/>
              </a:buClr>
              <a:buSzPts val="1500"/>
              <a:buFont typeface="Roboto"/>
              <a:buChar char="●"/>
            </a:pPr>
            <a:r>
              <a:rPr lang="en" sz="1500">
                <a:solidFill>
                  <a:srgbClr val="0F172A"/>
                </a:solidFill>
                <a:highlight>
                  <a:schemeClr val="dk1"/>
                </a:highlight>
                <a:latin typeface="Roboto"/>
                <a:ea typeface="Roboto"/>
                <a:cs typeface="Roboto"/>
                <a:sym typeface="Roboto"/>
              </a:rPr>
              <a:t>Comparison of satisfaction scores across different levels of independent variables gives us a better idea</a:t>
            </a:r>
            <a:endParaRPr sz="1500">
              <a:solidFill>
                <a:srgbClr val="0F172A"/>
              </a:solidFill>
              <a:highlight>
                <a:schemeClr val="dk1"/>
              </a:highlight>
              <a:latin typeface="Roboto"/>
              <a:ea typeface="Roboto"/>
              <a:cs typeface="Roboto"/>
              <a:sym typeface="Roboto"/>
            </a:endParaRPr>
          </a:p>
          <a:p>
            <a:pPr indent="0" lvl="0" marL="0" rtl="0" algn="l">
              <a:spcBef>
                <a:spcPts val="6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819150" y="647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there wide difference b/w Psych Test 1&amp;2?</a:t>
            </a:r>
            <a:endParaRPr/>
          </a:p>
        </p:txBody>
      </p:sp>
      <p:sp>
        <p:nvSpPr>
          <p:cNvPr id="230" name="Google Shape;230;p2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1" name="Google Shape;231;p29"/>
          <p:cNvPicPr preferRelativeResize="0"/>
          <p:nvPr/>
        </p:nvPicPr>
        <p:blipFill rotWithShape="1">
          <a:blip r:embed="rId3">
            <a:alphaModFix/>
          </a:blip>
          <a:srcRect b="-3170" l="0" r="0" t="3170"/>
          <a:stretch/>
        </p:blipFill>
        <p:spPr>
          <a:xfrm>
            <a:off x="893700" y="1444875"/>
            <a:ext cx="7173450" cy="3151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7" name="Google Shape;237;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8" name="Google Shape;238;p30"/>
          <p:cNvPicPr preferRelativeResize="0"/>
          <p:nvPr/>
        </p:nvPicPr>
        <p:blipFill>
          <a:blip r:embed="rId3">
            <a:alphaModFix/>
          </a:blip>
          <a:stretch>
            <a:fillRect/>
          </a:stretch>
        </p:blipFill>
        <p:spPr>
          <a:xfrm>
            <a:off x="445500" y="627975"/>
            <a:ext cx="3717299" cy="3810749"/>
          </a:xfrm>
          <a:prstGeom prst="rect">
            <a:avLst/>
          </a:prstGeom>
          <a:noFill/>
          <a:ln>
            <a:noFill/>
          </a:ln>
        </p:spPr>
      </p:pic>
      <p:pic>
        <p:nvPicPr>
          <p:cNvPr id="239" name="Google Shape;239;p30"/>
          <p:cNvPicPr preferRelativeResize="0"/>
          <p:nvPr/>
        </p:nvPicPr>
        <p:blipFill>
          <a:blip r:embed="rId4">
            <a:alphaModFix/>
          </a:blip>
          <a:stretch>
            <a:fillRect/>
          </a:stretch>
        </p:blipFill>
        <p:spPr>
          <a:xfrm>
            <a:off x="4620000" y="666375"/>
            <a:ext cx="4080525" cy="3810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Years of Education affect Dependent Variables?</a:t>
            </a:r>
            <a:endParaRPr/>
          </a:p>
        </p:txBody>
      </p:sp>
      <p:sp>
        <p:nvSpPr>
          <p:cNvPr id="245" name="Google Shape;245;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6" name="Google Shape;246;p31"/>
          <p:cNvPicPr preferRelativeResize="0"/>
          <p:nvPr/>
        </p:nvPicPr>
        <p:blipFill>
          <a:blip r:embed="rId3">
            <a:alphaModFix/>
          </a:blip>
          <a:stretch>
            <a:fillRect/>
          </a:stretch>
        </p:blipFill>
        <p:spPr>
          <a:xfrm>
            <a:off x="508775" y="2482725"/>
            <a:ext cx="8289223" cy="1602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888675" y="1467600"/>
            <a:ext cx="5377500" cy="2354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2000" u="sng"/>
              <a:t>GROUP MEMBERS</a:t>
            </a:r>
            <a:endParaRPr b="1" sz="2000" u="sng"/>
          </a:p>
          <a:p>
            <a:pPr indent="0" lvl="0" marL="0" rtl="0" algn="l">
              <a:spcBef>
                <a:spcPts val="0"/>
              </a:spcBef>
              <a:spcAft>
                <a:spcPts val="0"/>
              </a:spcAft>
              <a:buNone/>
            </a:pPr>
            <a:r>
              <a:t/>
            </a:r>
            <a:endParaRPr b="1" sz="2000" u="sng"/>
          </a:p>
          <a:p>
            <a:pPr indent="0" lvl="0" marL="0" rtl="0" algn="l">
              <a:spcBef>
                <a:spcPts val="0"/>
              </a:spcBef>
              <a:spcAft>
                <a:spcPts val="0"/>
              </a:spcAft>
              <a:buNone/>
            </a:pPr>
            <a:r>
              <a:t/>
            </a:r>
            <a:endParaRPr b="1" sz="2000" u="sng"/>
          </a:p>
          <a:p>
            <a:pPr indent="-331470" lvl="0" marL="457200" rtl="0" algn="l">
              <a:spcBef>
                <a:spcPts val="0"/>
              </a:spcBef>
              <a:spcAft>
                <a:spcPts val="0"/>
              </a:spcAft>
              <a:buSzPct val="100000"/>
              <a:buChar char="●"/>
            </a:pPr>
            <a:r>
              <a:rPr lang="en" sz="1800"/>
              <a:t>MOHAMMED FAYIZ PARAPPAN-20IM30010</a:t>
            </a:r>
            <a:endParaRPr sz="1800"/>
          </a:p>
          <a:p>
            <a:pPr indent="-331470" lvl="0" marL="457200" rtl="0" algn="l">
              <a:spcBef>
                <a:spcPts val="0"/>
              </a:spcBef>
              <a:spcAft>
                <a:spcPts val="0"/>
              </a:spcAft>
              <a:buSzPct val="100000"/>
              <a:buChar char="●"/>
            </a:pPr>
            <a:r>
              <a:rPr lang="en" sz="1800"/>
              <a:t>OINDRILA MAJI- 20IM30013</a:t>
            </a:r>
            <a:endParaRPr sz="1800"/>
          </a:p>
          <a:p>
            <a:pPr indent="-331470" lvl="0" marL="457200" rtl="0" algn="l">
              <a:spcBef>
                <a:spcPts val="0"/>
              </a:spcBef>
              <a:spcAft>
                <a:spcPts val="0"/>
              </a:spcAft>
              <a:buSzPct val="100000"/>
              <a:buChar char="●"/>
            </a:pPr>
            <a:r>
              <a:rPr lang="en" sz="1800"/>
              <a:t>MANISHKA MUKHOPADHYAY-20IM10022</a:t>
            </a:r>
            <a:endParaRPr sz="1800"/>
          </a:p>
          <a:p>
            <a:pPr indent="-331470" lvl="0" marL="457200" rtl="0" algn="l">
              <a:spcBef>
                <a:spcPts val="0"/>
              </a:spcBef>
              <a:spcAft>
                <a:spcPts val="0"/>
              </a:spcAft>
              <a:buSzPct val="100000"/>
              <a:buChar char="●"/>
            </a:pPr>
            <a:r>
              <a:rPr lang="en" sz="1800"/>
              <a:t>PARTH GUPTA- 20IM30030</a:t>
            </a:r>
            <a:endParaRPr sz="1800"/>
          </a:p>
          <a:p>
            <a:pPr indent="0" lvl="0" marL="0" rtl="0" algn="l">
              <a:spcBef>
                <a:spcPts val="0"/>
              </a:spcBef>
              <a:spcAft>
                <a:spcPts val="0"/>
              </a:spcAft>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52" name="Google Shape;252;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3" name="Google Shape;253;p32"/>
          <p:cNvPicPr preferRelativeResize="0"/>
          <p:nvPr/>
        </p:nvPicPr>
        <p:blipFill>
          <a:blip r:embed="rId3">
            <a:alphaModFix/>
          </a:blip>
          <a:stretch>
            <a:fillRect/>
          </a:stretch>
        </p:blipFill>
        <p:spPr>
          <a:xfrm>
            <a:off x="819150" y="404625"/>
            <a:ext cx="7505701" cy="41833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59" name="Google Shape;259;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0" name="Google Shape;260;p33"/>
          <p:cNvPicPr preferRelativeResize="0"/>
          <p:nvPr/>
        </p:nvPicPr>
        <p:blipFill>
          <a:blip r:embed="rId3">
            <a:alphaModFix/>
          </a:blip>
          <a:stretch>
            <a:fillRect/>
          </a:stretch>
        </p:blipFill>
        <p:spPr>
          <a:xfrm>
            <a:off x="1542775" y="370325"/>
            <a:ext cx="6058451" cy="44005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66" name="Google Shape;266;p3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7" name="Google Shape;267;p34"/>
          <p:cNvPicPr preferRelativeResize="0"/>
          <p:nvPr/>
        </p:nvPicPr>
        <p:blipFill>
          <a:blip r:embed="rId3">
            <a:alphaModFix/>
          </a:blip>
          <a:stretch>
            <a:fillRect/>
          </a:stretch>
        </p:blipFill>
        <p:spPr>
          <a:xfrm>
            <a:off x="1542775" y="370325"/>
            <a:ext cx="6058451" cy="4457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Training Hours Affect Dependent Variables?</a:t>
            </a:r>
            <a:endParaRPr/>
          </a:p>
        </p:txBody>
      </p:sp>
      <p:sp>
        <p:nvSpPr>
          <p:cNvPr id="273" name="Google Shape;273;p3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4" name="Google Shape;274;p35"/>
          <p:cNvPicPr preferRelativeResize="0"/>
          <p:nvPr/>
        </p:nvPicPr>
        <p:blipFill>
          <a:blip r:embed="rId3">
            <a:alphaModFix/>
          </a:blip>
          <a:stretch>
            <a:fillRect/>
          </a:stretch>
        </p:blipFill>
        <p:spPr>
          <a:xfrm>
            <a:off x="356952" y="2368700"/>
            <a:ext cx="8430086" cy="954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80" name="Google Shape;280;p3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1" name="Google Shape;281;p36"/>
          <p:cNvPicPr preferRelativeResize="0"/>
          <p:nvPr/>
        </p:nvPicPr>
        <p:blipFill>
          <a:blip r:embed="rId3">
            <a:alphaModFix/>
          </a:blip>
          <a:stretch>
            <a:fillRect/>
          </a:stretch>
        </p:blipFill>
        <p:spPr>
          <a:xfrm>
            <a:off x="1542775" y="256025"/>
            <a:ext cx="6058451" cy="4537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87" name="Google Shape;287;p3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8" name="Google Shape;288;p37"/>
          <p:cNvPicPr preferRelativeResize="0"/>
          <p:nvPr/>
        </p:nvPicPr>
        <p:blipFill>
          <a:blip r:embed="rId3">
            <a:alphaModFix/>
          </a:blip>
          <a:stretch>
            <a:fillRect/>
          </a:stretch>
        </p:blipFill>
        <p:spPr>
          <a:xfrm>
            <a:off x="1542775" y="381750"/>
            <a:ext cx="6058451" cy="443485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94" name="Google Shape;294;p3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5" name="Google Shape;295;p38"/>
          <p:cNvPicPr preferRelativeResize="0"/>
          <p:nvPr/>
        </p:nvPicPr>
        <p:blipFill>
          <a:blip r:embed="rId3">
            <a:alphaModFix/>
          </a:blip>
          <a:stretch>
            <a:fillRect/>
          </a:stretch>
        </p:blipFill>
        <p:spPr>
          <a:xfrm>
            <a:off x="1542775" y="358900"/>
            <a:ext cx="6058451" cy="4377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Working Hours Affect Dependent Variables?</a:t>
            </a:r>
            <a:endParaRPr/>
          </a:p>
        </p:txBody>
      </p:sp>
      <p:sp>
        <p:nvSpPr>
          <p:cNvPr id="301" name="Google Shape;301;p3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2" name="Google Shape;302;p39"/>
          <p:cNvPicPr preferRelativeResize="0"/>
          <p:nvPr/>
        </p:nvPicPr>
        <p:blipFill>
          <a:blip r:embed="rId3">
            <a:alphaModFix/>
          </a:blip>
          <a:stretch>
            <a:fillRect/>
          </a:stretch>
        </p:blipFill>
        <p:spPr>
          <a:xfrm>
            <a:off x="102300" y="2319850"/>
            <a:ext cx="8939399" cy="1017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8" name="Google Shape;308;p4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9" name="Google Shape;309;p40"/>
          <p:cNvPicPr preferRelativeResize="0"/>
          <p:nvPr/>
        </p:nvPicPr>
        <p:blipFill>
          <a:blip r:embed="rId3">
            <a:alphaModFix/>
          </a:blip>
          <a:stretch>
            <a:fillRect/>
          </a:stretch>
        </p:blipFill>
        <p:spPr>
          <a:xfrm>
            <a:off x="1373875" y="336050"/>
            <a:ext cx="6572251" cy="44005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5" name="Google Shape;315;p4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6" name="Google Shape;316;p41"/>
          <p:cNvPicPr preferRelativeResize="0"/>
          <p:nvPr/>
        </p:nvPicPr>
        <p:blipFill>
          <a:blip r:embed="rId3">
            <a:alphaModFix/>
          </a:blip>
          <a:stretch>
            <a:fillRect/>
          </a:stretch>
        </p:blipFill>
        <p:spPr>
          <a:xfrm>
            <a:off x="1008125" y="278900"/>
            <a:ext cx="7120900" cy="4583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590550" y="4912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t>Case Study: Worker Job Performance</a:t>
            </a:r>
            <a:endParaRPr/>
          </a:p>
        </p:txBody>
      </p:sp>
      <p:sp>
        <p:nvSpPr>
          <p:cNvPr id="140" name="Google Shape;140;p15"/>
          <p:cNvSpPr txBox="1"/>
          <p:nvPr>
            <p:ph idx="1" type="body"/>
          </p:nvPr>
        </p:nvSpPr>
        <p:spPr>
          <a:xfrm>
            <a:off x="350525" y="1213475"/>
            <a:ext cx="7505700" cy="3383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 sz="1600" u="sng"/>
              <a:t>Background</a:t>
            </a:r>
            <a:endParaRPr b="1" sz="1600" u="sng"/>
          </a:p>
          <a:p>
            <a:pPr indent="0" lvl="0" marL="0" rtl="0" algn="l">
              <a:lnSpc>
                <a:spcPct val="95000"/>
              </a:lnSpc>
              <a:spcBef>
                <a:spcPts val="1200"/>
              </a:spcBef>
              <a:spcAft>
                <a:spcPts val="0"/>
              </a:spcAft>
              <a:buSzPts val="275"/>
              <a:buNone/>
            </a:pPr>
            <a:r>
              <a:rPr lang="en" sz="1200">
                <a:solidFill>
                  <a:srgbClr val="222222"/>
                </a:solidFill>
              </a:rPr>
              <a:t>The performance and competitiveness of an organization depends on how productive are the workers working there. One of the major goals of Human Resource (HR) department of organizations all round the world is to ensure that the workers are all at optimal competence and productivity compared to their competitor organizations. One of the major problems facing organizations is to find out what are the various social, economic, psychological, cultural, educational and other miscellaneous variables that influence worker productivity. This can enable an organization to assess the root causes/issues in case a worker’s productivity is lagging, and apply mitigating measures to resolve the issues. For this purpose, this study is conducted to find out what are the various factors, how these factors are inter-linked with each other, and which of these factors, either individually or in relation with other factors, have a significant impact on workers’ on-the-job performance. Since these factors are latent, they cannot be measured directly. Instead, various indirect but measurable metrics are identified for which data can be collected and can be used to measure these latent factors. For this purpose, 1000 workers from Northern California were selected and data was collected, based on surveys of various stakeholders as well as their past records from organization database, measuring various indirect metrics related to worker intelligence, education, on-the-job rating, motivation etc. From these data, company XYZ wants to develop a model that can use the data collected to identify the various latent factors and also identify the relationship between the latent factors and worker productivity.</a:t>
            </a:r>
            <a:endParaRPr sz="1200">
              <a:solidFill>
                <a:srgbClr val="222222"/>
              </a:solidFill>
            </a:endParaRPr>
          </a:p>
          <a:p>
            <a:pPr indent="0" lvl="0" marL="0" rtl="0" algn="l">
              <a:lnSpc>
                <a:spcPct val="95000"/>
              </a:lnSpc>
              <a:spcBef>
                <a:spcPts val="1200"/>
              </a:spcBef>
              <a:spcAft>
                <a:spcPts val="1200"/>
              </a:spcAft>
              <a:buSzPts val="275"/>
              <a:buNone/>
            </a:pPr>
            <a:r>
              <a:t/>
            </a:r>
            <a:endParaRPr sz="325"/>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22" name="Google Shape;322;p4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3" name="Google Shape;323;p42"/>
          <p:cNvPicPr preferRelativeResize="0"/>
          <p:nvPr/>
        </p:nvPicPr>
        <p:blipFill>
          <a:blip r:embed="rId3">
            <a:alphaModFix/>
          </a:blip>
          <a:stretch>
            <a:fillRect/>
          </a:stretch>
        </p:blipFill>
        <p:spPr>
          <a:xfrm>
            <a:off x="1328175" y="358900"/>
            <a:ext cx="6537950" cy="4411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3"/>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IQ Score affect Dependent Variable?</a:t>
            </a:r>
            <a:endParaRPr/>
          </a:p>
        </p:txBody>
      </p:sp>
      <p:sp>
        <p:nvSpPr>
          <p:cNvPr id="329" name="Google Shape;329;p4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0" name="Google Shape;330;p43"/>
          <p:cNvPicPr preferRelativeResize="0"/>
          <p:nvPr/>
        </p:nvPicPr>
        <p:blipFill>
          <a:blip r:embed="rId3">
            <a:alphaModFix/>
          </a:blip>
          <a:stretch>
            <a:fillRect/>
          </a:stretch>
        </p:blipFill>
        <p:spPr>
          <a:xfrm>
            <a:off x="311400" y="2405950"/>
            <a:ext cx="8386001" cy="1129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6" name="Google Shape;336;p4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7" name="Google Shape;337;p44"/>
          <p:cNvPicPr preferRelativeResize="0"/>
          <p:nvPr/>
        </p:nvPicPr>
        <p:blipFill>
          <a:blip r:embed="rId3">
            <a:alphaModFix/>
          </a:blip>
          <a:stretch>
            <a:fillRect/>
          </a:stretch>
        </p:blipFill>
        <p:spPr>
          <a:xfrm>
            <a:off x="1542775" y="404625"/>
            <a:ext cx="6058451" cy="4343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43" name="Google Shape;343;p4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4" name="Google Shape;344;p45"/>
          <p:cNvPicPr preferRelativeResize="0"/>
          <p:nvPr/>
        </p:nvPicPr>
        <p:blipFill>
          <a:blip r:embed="rId3">
            <a:alphaModFix/>
          </a:blip>
          <a:stretch>
            <a:fillRect/>
          </a:stretch>
        </p:blipFill>
        <p:spPr>
          <a:xfrm>
            <a:off x="1542775" y="336050"/>
            <a:ext cx="6058451" cy="44577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50" name="Google Shape;350;p4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1" name="Google Shape;351;p46"/>
          <p:cNvPicPr preferRelativeResize="0"/>
          <p:nvPr/>
        </p:nvPicPr>
        <p:blipFill>
          <a:blip r:embed="rId3">
            <a:alphaModFix/>
          </a:blip>
          <a:stretch>
            <a:fillRect/>
          </a:stretch>
        </p:blipFill>
        <p:spPr>
          <a:xfrm>
            <a:off x="1542775" y="473200"/>
            <a:ext cx="6058451" cy="43205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Supervisor Satisfied when Client is satisfied and Project is completed?</a:t>
            </a:r>
            <a:endParaRPr/>
          </a:p>
        </p:txBody>
      </p:sp>
      <p:sp>
        <p:nvSpPr>
          <p:cNvPr id="357" name="Google Shape;357;p4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8" name="Google Shape;358;p47"/>
          <p:cNvPicPr preferRelativeResize="0"/>
          <p:nvPr/>
        </p:nvPicPr>
        <p:blipFill>
          <a:blip r:embed="rId3">
            <a:alphaModFix/>
          </a:blip>
          <a:stretch>
            <a:fillRect/>
          </a:stretch>
        </p:blipFill>
        <p:spPr>
          <a:xfrm>
            <a:off x="234313" y="2094450"/>
            <a:ext cx="8675374" cy="9546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64" name="Google Shape;364;p4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5" name="Google Shape;365;p48"/>
          <p:cNvPicPr preferRelativeResize="0"/>
          <p:nvPr/>
        </p:nvPicPr>
        <p:blipFill>
          <a:blip r:embed="rId3">
            <a:alphaModFix/>
          </a:blip>
          <a:stretch>
            <a:fillRect/>
          </a:stretch>
        </p:blipFill>
        <p:spPr>
          <a:xfrm>
            <a:off x="1542775" y="244600"/>
            <a:ext cx="6058451" cy="459485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71" name="Google Shape;371;p4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2" name="Google Shape;372;p49"/>
          <p:cNvPicPr preferRelativeResize="0"/>
          <p:nvPr/>
        </p:nvPicPr>
        <p:blipFill>
          <a:blip r:embed="rId3">
            <a:alphaModFix/>
          </a:blip>
          <a:stretch>
            <a:fillRect/>
          </a:stretch>
        </p:blipFill>
        <p:spPr>
          <a:xfrm>
            <a:off x="1542775" y="324600"/>
            <a:ext cx="6058451" cy="451485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78" name="Google Shape;378;p50"/>
          <p:cNvSpPr txBox="1"/>
          <p:nvPr>
            <p:ph idx="1" type="body"/>
          </p:nvPr>
        </p:nvSpPr>
        <p:spPr>
          <a:xfrm>
            <a:off x="600325" y="376475"/>
            <a:ext cx="7610100" cy="43032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b="1" lang="en" sz="3500"/>
              <a:t>3. </a:t>
            </a:r>
            <a:r>
              <a:rPr b="1" lang="en" sz="3500" u="sng"/>
              <a:t>CORRELATION COEFFICIENT AND CORRELATION PLOT</a:t>
            </a:r>
            <a:endParaRPr b="1" sz="3500" u="sng"/>
          </a:p>
          <a:p>
            <a:pPr indent="-292100" lvl="0" marL="457200" rtl="0" algn="l">
              <a:lnSpc>
                <a:spcPct val="150000"/>
              </a:lnSpc>
              <a:spcBef>
                <a:spcPts val="1200"/>
              </a:spcBef>
              <a:spcAft>
                <a:spcPts val="0"/>
              </a:spcAft>
              <a:buClr>
                <a:srgbClr val="0F172A"/>
              </a:buClr>
              <a:buSzPct val="76923"/>
              <a:buFont typeface="Roboto"/>
              <a:buChar char="●"/>
            </a:pPr>
            <a:r>
              <a:rPr lang="en" sz="3250">
                <a:solidFill>
                  <a:srgbClr val="0F172A"/>
                </a:solidFill>
                <a:highlight>
                  <a:schemeClr val="dk1"/>
                </a:highlight>
                <a:latin typeface="Roboto"/>
                <a:ea typeface="Roboto"/>
                <a:cs typeface="Roboto"/>
                <a:sym typeface="Roboto"/>
              </a:rPr>
              <a:t>Correlation coefficient measures the strength and direction of the linear relationship between two variables</a:t>
            </a:r>
            <a:r>
              <a:rPr lang="en" sz="2750">
                <a:solidFill>
                  <a:srgbClr val="0F172A"/>
                </a:solidFill>
                <a:highlight>
                  <a:schemeClr val="dk1"/>
                </a:highlight>
                <a:latin typeface="Roboto"/>
                <a:ea typeface="Roboto"/>
                <a:cs typeface="Roboto"/>
                <a:sym typeface="Roboto"/>
              </a:rPr>
              <a:t>.</a:t>
            </a:r>
            <a:endParaRPr sz="2750">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200">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200">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200">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200">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200">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200">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200">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200">
              <a:solidFill>
                <a:srgbClr val="0F172A"/>
              </a:solidFill>
              <a:highlight>
                <a:schemeClr val="dk1"/>
              </a:highlight>
              <a:latin typeface="Roboto"/>
              <a:ea typeface="Roboto"/>
              <a:cs typeface="Roboto"/>
              <a:sym typeface="Roboto"/>
            </a:endParaRPr>
          </a:p>
          <a:p>
            <a:pPr indent="0" lvl="0" marL="0" rtl="0" algn="l">
              <a:lnSpc>
                <a:spcPct val="150000"/>
              </a:lnSpc>
              <a:spcBef>
                <a:spcPts val="600"/>
              </a:spcBef>
              <a:spcAft>
                <a:spcPts val="0"/>
              </a:spcAft>
              <a:buNone/>
            </a:pPr>
            <a:r>
              <a:t/>
            </a:r>
            <a:endParaRPr sz="1200">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450">
              <a:solidFill>
                <a:srgbClr val="0F172A"/>
              </a:solidFill>
              <a:highlight>
                <a:schemeClr val="dk1"/>
              </a:highlight>
              <a:latin typeface="Roboto"/>
              <a:ea typeface="Roboto"/>
              <a:cs typeface="Roboto"/>
              <a:sym typeface="Roboto"/>
            </a:endParaRPr>
          </a:p>
          <a:p>
            <a:pPr indent="-327660" lvl="0" marL="457200" rtl="0" algn="l">
              <a:lnSpc>
                <a:spcPct val="150000"/>
              </a:lnSpc>
              <a:spcBef>
                <a:spcPts val="600"/>
              </a:spcBef>
              <a:spcAft>
                <a:spcPts val="0"/>
              </a:spcAft>
              <a:buClr>
                <a:srgbClr val="0F172A"/>
              </a:buClr>
              <a:buSzPct val="100000"/>
              <a:buFont typeface="Roboto"/>
              <a:buChar char="●"/>
            </a:pPr>
            <a:r>
              <a:rPr lang="en" sz="3900">
                <a:solidFill>
                  <a:srgbClr val="0F172A"/>
                </a:solidFill>
                <a:highlight>
                  <a:schemeClr val="dk1"/>
                </a:highlight>
                <a:latin typeface="Roboto"/>
                <a:ea typeface="Roboto"/>
                <a:cs typeface="Roboto"/>
                <a:sym typeface="Roboto"/>
              </a:rPr>
              <a:t>The correlation plot provides a visual representation of the correlation coefficients between pairs of variables.</a:t>
            </a:r>
            <a:endParaRPr sz="3900">
              <a:solidFill>
                <a:srgbClr val="0F172A"/>
              </a:solidFill>
              <a:highlight>
                <a:schemeClr val="dk1"/>
              </a:highlight>
              <a:latin typeface="Roboto"/>
              <a:ea typeface="Roboto"/>
              <a:cs typeface="Roboto"/>
              <a:sym typeface="Roboto"/>
            </a:endParaRPr>
          </a:p>
          <a:p>
            <a:pPr indent="0" lvl="0" marL="0" rtl="0" algn="l">
              <a:spcBef>
                <a:spcPts val="600"/>
              </a:spcBef>
              <a:spcAft>
                <a:spcPts val="0"/>
              </a:spcAft>
              <a:buNone/>
            </a:pPr>
            <a:r>
              <a:t/>
            </a:r>
            <a:endParaRPr sz="1200"/>
          </a:p>
          <a:p>
            <a:pPr indent="0" lvl="0" marL="0" rtl="0" algn="l">
              <a:spcBef>
                <a:spcPts val="1200"/>
              </a:spcBef>
              <a:spcAft>
                <a:spcPts val="0"/>
              </a:spcAft>
              <a:buNone/>
            </a:pPr>
            <a:r>
              <a:t/>
            </a:r>
            <a:endParaRPr b="1" u="sng"/>
          </a:p>
          <a:p>
            <a:pPr indent="0" lvl="0" marL="0" rtl="0" algn="l">
              <a:spcBef>
                <a:spcPts val="1200"/>
              </a:spcBef>
              <a:spcAft>
                <a:spcPts val="1200"/>
              </a:spcAft>
              <a:buNone/>
            </a:pPr>
            <a:r>
              <a:t/>
            </a:r>
            <a:endParaRPr b="1" u="sng"/>
          </a:p>
        </p:txBody>
      </p:sp>
      <p:pic>
        <p:nvPicPr>
          <p:cNvPr id="379" name="Google Shape;379;p50"/>
          <p:cNvPicPr preferRelativeResize="0"/>
          <p:nvPr/>
        </p:nvPicPr>
        <p:blipFill>
          <a:blip r:embed="rId3">
            <a:alphaModFix/>
          </a:blip>
          <a:stretch>
            <a:fillRect/>
          </a:stretch>
        </p:blipFill>
        <p:spPr>
          <a:xfrm>
            <a:off x="1550675" y="1657463"/>
            <a:ext cx="4509525" cy="1051325"/>
          </a:xfrm>
          <a:prstGeom prst="rect">
            <a:avLst/>
          </a:prstGeom>
          <a:noFill/>
          <a:ln>
            <a:noFill/>
          </a:ln>
        </p:spPr>
      </p:pic>
      <p:pic>
        <p:nvPicPr>
          <p:cNvPr id="380" name="Google Shape;380;p50"/>
          <p:cNvPicPr preferRelativeResize="0"/>
          <p:nvPr/>
        </p:nvPicPr>
        <p:blipFill>
          <a:blip r:embed="rId4">
            <a:alphaModFix/>
          </a:blip>
          <a:stretch>
            <a:fillRect/>
          </a:stretch>
        </p:blipFill>
        <p:spPr>
          <a:xfrm>
            <a:off x="2186950" y="4005075"/>
            <a:ext cx="3930375" cy="5219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86" name="Google Shape;386;p51"/>
          <p:cNvSpPr txBox="1"/>
          <p:nvPr>
            <p:ph idx="1" type="body"/>
          </p:nvPr>
        </p:nvSpPr>
        <p:spPr>
          <a:xfrm>
            <a:off x="0" y="3536450"/>
            <a:ext cx="7505700" cy="822300"/>
          </a:xfrm>
          <a:prstGeom prst="rect">
            <a:avLst/>
          </a:prstGeom>
        </p:spPr>
        <p:txBody>
          <a:bodyPr anchorCtr="0" anchor="t" bIns="91425" lIns="91425" spcFirstLastPara="1" rIns="91425" wrap="square" tIns="91425">
            <a:normAutofit fontScale="77500" lnSpcReduction="10000"/>
          </a:bodyPr>
          <a:lstStyle/>
          <a:p>
            <a:pPr indent="-287655" lvl="0" marL="457200" rtl="0" algn="l">
              <a:lnSpc>
                <a:spcPct val="150000"/>
              </a:lnSpc>
              <a:spcBef>
                <a:spcPts val="600"/>
              </a:spcBef>
              <a:spcAft>
                <a:spcPts val="0"/>
              </a:spcAft>
              <a:buClr>
                <a:srgbClr val="0F172A"/>
              </a:buClr>
              <a:buSzPct val="100000"/>
              <a:buFont typeface="Roboto"/>
              <a:buChar char="●"/>
            </a:pPr>
            <a:r>
              <a:rPr lang="en" sz="1200">
                <a:solidFill>
                  <a:srgbClr val="0F172A"/>
                </a:solidFill>
                <a:highlight>
                  <a:srgbClr val="E2E8F0"/>
                </a:highlight>
                <a:latin typeface="Roboto"/>
                <a:ea typeface="Roboto"/>
                <a:cs typeface="Roboto"/>
                <a:sym typeface="Roboto"/>
              </a:rPr>
              <a:t>The correlation coefficients quantify the degree of association between variables such as PsychTest1, PsychTest2, IQ, and satisfaction scores (ClientSat, SuperSat, ProjC</a:t>
            </a:r>
            <a:endParaRPr sz="1200">
              <a:solidFill>
                <a:srgbClr val="0F172A"/>
              </a:solidFill>
              <a:highlight>
                <a:srgbClr val="E2E8F0"/>
              </a:highlight>
              <a:latin typeface="Roboto"/>
              <a:ea typeface="Roboto"/>
              <a:cs typeface="Roboto"/>
              <a:sym typeface="Roboto"/>
            </a:endParaRPr>
          </a:p>
          <a:p>
            <a:pPr indent="0" lvl="0" marL="0" rtl="0" algn="l">
              <a:spcBef>
                <a:spcPts val="600"/>
              </a:spcBef>
              <a:spcAft>
                <a:spcPts val="1200"/>
              </a:spcAft>
              <a:buNone/>
            </a:pPr>
            <a:r>
              <a:t/>
            </a:r>
            <a:endParaRPr/>
          </a:p>
        </p:txBody>
      </p:sp>
      <p:pic>
        <p:nvPicPr>
          <p:cNvPr id="387" name="Google Shape;387;p51"/>
          <p:cNvPicPr preferRelativeResize="0"/>
          <p:nvPr/>
        </p:nvPicPr>
        <p:blipFill>
          <a:blip r:embed="rId3">
            <a:alphaModFix/>
          </a:blip>
          <a:stretch>
            <a:fillRect/>
          </a:stretch>
        </p:blipFill>
        <p:spPr>
          <a:xfrm>
            <a:off x="299450" y="370300"/>
            <a:ext cx="8252450" cy="3730675"/>
          </a:xfrm>
          <a:prstGeom prst="rect">
            <a:avLst/>
          </a:prstGeom>
          <a:noFill/>
          <a:ln>
            <a:noFill/>
          </a:ln>
        </p:spPr>
      </p:pic>
      <p:sp>
        <p:nvSpPr>
          <p:cNvPr id="388" name="Google Shape;388;p51"/>
          <p:cNvSpPr txBox="1"/>
          <p:nvPr/>
        </p:nvSpPr>
        <p:spPr>
          <a:xfrm>
            <a:off x="596625" y="4245100"/>
            <a:ext cx="7658100" cy="3771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600"/>
              </a:spcBef>
              <a:spcAft>
                <a:spcPts val="0"/>
              </a:spcAft>
              <a:buNone/>
            </a:pPr>
            <a:r>
              <a:rPr lang="en" sz="1200">
                <a:solidFill>
                  <a:schemeClr val="dk2"/>
                </a:solidFill>
                <a:highlight>
                  <a:schemeClr val="dk1"/>
                </a:highlight>
                <a:latin typeface="Roboto"/>
                <a:ea typeface="Roboto"/>
                <a:cs typeface="Roboto"/>
                <a:sym typeface="Roboto"/>
              </a:rPr>
              <a:t>The correlation coefficients quantify the degree of association between variables such as PsychTest1, PsychTest2, IQ, and satisfaction scores (ClientSat, SuperSat, ProjCompl).</a:t>
            </a:r>
            <a:endParaRPr sz="1200">
              <a:solidFill>
                <a:schemeClr val="dk2"/>
              </a:solidFill>
              <a:highlight>
                <a:schemeClr val="dk1"/>
              </a:highlight>
              <a:latin typeface="Roboto"/>
              <a:ea typeface="Roboto"/>
              <a:cs typeface="Roboto"/>
              <a:sym typeface="Roboto"/>
            </a:endParaRPr>
          </a:p>
          <a:p>
            <a:pPr indent="0" lvl="0" marL="0" rtl="0" algn="l">
              <a:spcBef>
                <a:spcPts val="60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845600"/>
            <a:ext cx="7505700" cy="3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16"/>
          <p:cNvSpPr txBox="1"/>
          <p:nvPr>
            <p:ph idx="1" type="body"/>
          </p:nvPr>
        </p:nvSpPr>
        <p:spPr>
          <a:xfrm>
            <a:off x="819150" y="995225"/>
            <a:ext cx="7505700" cy="3474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6807" u="sng"/>
              <a:t>Data Collection</a:t>
            </a:r>
            <a:endParaRPr b="1" sz="6807" u="sng"/>
          </a:p>
          <a:p>
            <a:pPr indent="0" lvl="0" marL="0" rtl="0" algn="l">
              <a:spcBef>
                <a:spcPts val="1200"/>
              </a:spcBef>
              <a:spcAft>
                <a:spcPts val="0"/>
              </a:spcAft>
              <a:buNone/>
            </a:pPr>
            <a:r>
              <a:t/>
            </a:r>
            <a:endParaRPr sz="4807"/>
          </a:p>
          <a:p>
            <a:pPr indent="0" lvl="0" marL="0" rtl="0" algn="l">
              <a:spcBef>
                <a:spcPts val="1200"/>
              </a:spcBef>
              <a:spcAft>
                <a:spcPts val="0"/>
              </a:spcAft>
              <a:buNone/>
            </a:pPr>
            <a:r>
              <a:rPr lang="en" sz="4807"/>
              <a:t>As per literature review conducted by management along with brainstorming with various experts, the management came to the conclusion that the significant latent factors that influence the worker productivity and competency are social factors, intelligence and motivation of workers. To measure the social factors, the workers selected for study were asked to sit for two psychological tests and the scores of these tests were used for evaluation. To measure the intelligence of workers, the management decided to use the educational level and IQ score for evaluation. To measure the motivation of the workers, the management decided to consider the training received and overall experience of workers for evaluation.</a:t>
            </a:r>
            <a:endParaRPr sz="4807"/>
          </a:p>
          <a:p>
            <a:pPr indent="0" lvl="0" marL="0" rtl="0" algn="l">
              <a:spcBef>
                <a:spcPts val="1200"/>
              </a:spcBef>
              <a:spcAft>
                <a:spcPts val="0"/>
              </a:spcAft>
              <a:buNone/>
            </a:pPr>
            <a:r>
              <a:rPr lang="en" sz="4807"/>
              <a:t>Since worker productivity and competency is latent and cannot be measured directly, the management identified three indirect metrics-client satisfaction, supervisor satisfaction and percentage of projects successfully completed- for evaluation.</a:t>
            </a:r>
            <a:endParaRPr sz="4807"/>
          </a:p>
          <a:p>
            <a:pPr indent="0" lvl="0" marL="0" rtl="0" algn="l">
              <a:spcBef>
                <a:spcPts val="1200"/>
              </a:spcBef>
              <a:spcAft>
                <a:spcPts val="0"/>
              </a:spcAft>
              <a:buNone/>
            </a:pPr>
            <a:r>
              <a:rPr lang="en" sz="4807"/>
              <a:t>This dataset covers 1000 randomly selected Northern California workers in office jobs. Data were collect</a:t>
            </a:r>
            <a:r>
              <a:rPr lang="en" sz="4900"/>
              <a:t>ed in 2020 through questionnaires directly to selected individuals and analysis of their history.</a:t>
            </a:r>
            <a:endParaRPr sz="4900"/>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Bartlett</a:t>
            </a:r>
            <a:r>
              <a:rPr lang="en"/>
              <a:t> Test for significance of Correlation Matrix</a:t>
            </a:r>
            <a:endParaRPr/>
          </a:p>
        </p:txBody>
      </p:sp>
      <p:sp>
        <p:nvSpPr>
          <p:cNvPr id="394" name="Google Shape;394;p5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H0- Correlation matrix is not sufficiently </a:t>
            </a:r>
            <a:r>
              <a:rPr lang="en" sz="1800"/>
              <a:t>different</a:t>
            </a:r>
            <a:r>
              <a:rPr lang="en" sz="1800"/>
              <a:t> from Identity matrix</a:t>
            </a:r>
            <a:endParaRPr sz="1800"/>
          </a:p>
          <a:p>
            <a:pPr indent="0" lvl="0" marL="0" rtl="0" algn="l">
              <a:spcBef>
                <a:spcPts val="1200"/>
              </a:spcBef>
              <a:spcAft>
                <a:spcPts val="0"/>
              </a:spcAft>
              <a:buNone/>
            </a:pPr>
            <a:r>
              <a:rPr lang="en" sz="1800"/>
              <a:t>H1- It is Different</a:t>
            </a:r>
            <a:endParaRPr sz="1800"/>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00" name="Google Shape;400;p53"/>
          <p:cNvSpPr txBox="1"/>
          <p:nvPr>
            <p:ph idx="1" type="body"/>
          </p:nvPr>
        </p:nvSpPr>
        <p:spPr>
          <a:xfrm>
            <a:off x="524025" y="4433200"/>
            <a:ext cx="8119800" cy="35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935"/>
              <a:buNone/>
            </a:pPr>
            <a:r>
              <a:rPr lang="en" sz="1405"/>
              <a:t>Conclusion: We Reject the null hypothesis as correlation matrix is sufficiently different from identity matrix</a:t>
            </a:r>
            <a:endParaRPr sz="1405"/>
          </a:p>
        </p:txBody>
      </p:sp>
      <p:pic>
        <p:nvPicPr>
          <p:cNvPr id="401" name="Google Shape;401;p53"/>
          <p:cNvPicPr preferRelativeResize="0"/>
          <p:nvPr/>
        </p:nvPicPr>
        <p:blipFill>
          <a:blip r:embed="rId3">
            <a:alphaModFix/>
          </a:blip>
          <a:stretch>
            <a:fillRect/>
          </a:stretch>
        </p:blipFill>
        <p:spPr>
          <a:xfrm>
            <a:off x="320500" y="664484"/>
            <a:ext cx="9143999" cy="366188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07" name="Google Shape;407;p5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8" name="Google Shape;408;p54"/>
          <p:cNvPicPr preferRelativeResize="0"/>
          <p:nvPr/>
        </p:nvPicPr>
        <p:blipFill>
          <a:blip r:embed="rId3">
            <a:alphaModFix/>
          </a:blip>
          <a:stretch>
            <a:fillRect/>
          </a:stretch>
        </p:blipFill>
        <p:spPr>
          <a:xfrm>
            <a:off x="425200" y="422900"/>
            <a:ext cx="6261625" cy="4297700"/>
          </a:xfrm>
          <a:prstGeom prst="rect">
            <a:avLst/>
          </a:prstGeom>
          <a:noFill/>
          <a:ln>
            <a:noFill/>
          </a:ln>
        </p:spPr>
      </p:pic>
      <p:sp>
        <p:nvSpPr>
          <p:cNvPr id="409" name="Google Shape;409;p54"/>
          <p:cNvSpPr txBox="1"/>
          <p:nvPr/>
        </p:nvSpPr>
        <p:spPr>
          <a:xfrm>
            <a:off x="7008875" y="1376175"/>
            <a:ext cx="1703100" cy="19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F172A"/>
                </a:solidFill>
                <a:highlight>
                  <a:schemeClr val="dk1"/>
                </a:highlight>
                <a:latin typeface="Roboto"/>
                <a:ea typeface="Roboto"/>
                <a:cs typeface="Roboto"/>
                <a:sym typeface="Roboto"/>
              </a:rPr>
              <a:t>The correlation plot visually displays the strength and direction of these relationships, identifying which variables are strongly correlated</a:t>
            </a:r>
            <a:endParaRPr sz="1300">
              <a:solidFill>
                <a:schemeClr val="dk2"/>
              </a:solidFill>
              <a:highlight>
                <a:schemeClr val="dk1"/>
              </a:highlight>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15" name="Google Shape;415;p55"/>
          <p:cNvSpPr txBox="1"/>
          <p:nvPr>
            <p:ph idx="1" type="body"/>
          </p:nvPr>
        </p:nvSpPr>
        <p:spPr>
          <a:xfrm>
            <a:off x="819150" y="724650"/>
            <a:ext cx="7505700" cy="371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4. </a:t>
            </a:r>
            <a:r>
              <a:rPr b="1" lang="en" u="sng"/>
              <a:t>HISTOGRAMS</a:t>
            </a:r>
            <a:endParaRPr b="1" u="sng"/>
          </a:p>
          <a:p>
            <a:pPr indent="-311150" lvl="0" marL="457200" rtl="0" algn="l">
              <a:lnSpc>
                <a:spcPct val="150000"/>
              </a:lnSpc>
              <a:spcBef>
                <a:spcPts val="1200"/>
              </a:spcBef>
              <a:spcAft>
                <a:spcPts val="0"/>
              </a:spcAft>
              <a:buClr>
                <a:srgbClr val="222222"/>
              </a:buClr>
              <a:buSzPts val="1300"/>
              <a:buFont typeface="Roboto"/>
              <a:buChar char="●"/>
            </a:pPr>
            <a:r>
              <a:rPr lang="en">
                <a:solidFill>
                  <a:srgbClr val="222222"/>
                </a:solidFill>
                <a:highlight>
                  <a:schemeClr val="dk1"/>
                </a:highlight>
                <a:latin typeface="Roboto"/>
                <a:ea typeface="Roboto"/>
                <a:cs typeface="Roboto"/>
                <a:sym typeface="Roboto"/>
              </a:rPr>
              <a:t>Histograms provide a visual representation of the distribution and frequency of data values within a single variable</a:t>
            </a:r>
            <a:endParaRPr>
              <a:solidFill>
                <a:srgbClr val="222222"/>
              </a:solidFill>
              <a:highlight>
                <a:schemeClr val="dk1"/>
              </a:highlight>
              <a:latin typeface="Roboto"/>
              <a:ea typeface="Roboto"/>
              <a:cs typeface="Roboto"/>
              <a:sym typeface="Roboto"/>
            </a:endParaRPr>
          </a:p>
          <a:p>
            <a:pPr indent="-311150" lvl="0" marL="457200" rtl="0" algn="l">
              <a:lnSpc>
                <a:spcPct val="150000"/>
              </a:lnSpc>
              <a:spcBef>
                <a:spcPts val="0"/>
              </a:spcBef>
              <a:spcAft>
                <a:spcPts val="0"/>
              </a:spcAft>
              <a:buClr>
                <a:srgbClr val="222222"/>
              </a:buClr>
              <a:buSzPts val="1300"/>
              <a:buFont typeface="Roboto"/>
              <a:buChar char="●"/>
            </a:pPr>
            <a:r>
              <a:rPr lang="en">
                <a:solidFill>
                  <a:srgbClr val="222222"/>
                </a:solidFill>
                <a:highlight>
                  <a:schemeClr val="dk1"/>
                </a:highlight>
                <a:latin typeface="Roboto"/>
                <a:ea typeface="Roboto"/>
                <a:cs typeface="Roboto"/>
                <a:sym typeface="Roboto"/>
              </a:rPr>
              <a:t>We can i</a:t>
            </a:r>
            <a:r>
              <a:rPr lang="en">
                <a:solidFill>
                  <a:srgbClr val="222222"/>
                </a:solidFill>
                <a:highlight>
                  <a:schemeClr val="dk1"/>
                </a:highlight>
                <a:latin typeface="Roboto"/>
                <a:ea typeface="Roboto"/>
                <a:cs typeface="Roboto"/>
                <a:sym typeface="Roboto"/>
              </a:rPr>
              <a:t>nterpret histograms to identify the shape of the distribution and assess normality</a:t>
            </a:r>
            <a:endParaRPr>
              <a:solidFill>
                <a:srgbClr val="222222"/>
              </a:solidFill>
              <a:highlight>
                <a:schemeClr val="dk1"/>
              </a:highlight>
              <a:latin typeface="Roboto"/>
              <a:ea typeface="Roboto"/>
              <a:cs typeface="Roboto"/>
              <a:sym typeface="Roboto"/>
            </a:endParaRPr>
          </a:p>
          <a:p>
            <a:pPr indent="0" lvl="0" marL="0" rtl="0" algn="l">
              <a:spcBef>
                <a:spcPts val="600"/>
              </a:spcBef>
              <a:spcAft>
                <a:spcPts val="1200"/>
              </a:spcAft>
              <a:buNone/>
            </a:pPr>
            <a:r>
              <a:t/>
            </a:r>
            <a:endParaRPr b="1" u="sng"/>
          </a:p>
        </p:txBody>
      </p:sp>
      <p:pic>
        <p:nvPicPr>
          <p:cNvPr id="416" name="Google Shape;416;p55"/>
          <p:cNvPicPr preferRelativeResize="0"/>
          <p:nvPr/>
        </p:nvPicPr>
        <p:blipFill>
          <a:blip r:embed="rId3">
            <a:alphaModFix/>
          </a:blip>
          <a:stretch>
            <a:fillRect/>
          </a:stretch>
        </p:blipFill>
        <p:spPr>
          <a:xfrm>
            <a:off x="1450663" y="2402225"/>
            <a:ext cx="5419725" cy="1847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22" name="Google Shape;422;p5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3" name="Google Shape;423;p56"/>
          <p:cNvPicPr preferRelativeResize="0"/>
          <p:nvPr/>
        </p:nvPicPr>
        <p:blipFill>
          <a:blip r:embed="rId3">
            <a:alphaModFix/>
          </a:blip>
          <a:stretch>
            <a:fillRect/>
          </a:stretch>
        </p:blipFill>
        <p:spPr>
          <a:xfrm>
            <a:off x="2350225" y="347475"/>
            <a:ext cx="4443550" cy="45262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29" name="Google Shape;429;p5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0" name="Google Shape;430;p57"/>
          <p:cNvPicPr preferRelativeResize="0"/>
          <p:nvPr/>
        </p:nvPicPr>
        <p:blipFill>
          <a:blip r:embed="rId3">
            <a:alphaModFix/>
          </a:blip>
          <a:stretch>
            <a:fillRect/>
          </a:stretch>
        </p:blipFill>
        <p:spPr>
          <a:xfrm>
            <a:off x="2350225" y="233175"/>
            <a:ext cx="4443550" cy="462914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36" name="Google Shape;436;p5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37" name="Google Shape;437;p58"/>
          <p:cNvPicPr preferRelativeResize="0"/>
          <p:nvPr/>
        </p:nvPicPr>
        <p:blipFill>
          <a:blip r:embed="rId3">
            <a:alphaModFix/>
          </a:blip>
          <a:stretch>
            <a:fillRect/>
          </a:stretch>
        </p:blipFill>
        <p:spPr>
          <a:xfrm>
            <a:off x="2350225" y="244600"/>
            <a:ext cx="4443550" cy="46634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43" name="Google Shape;443;p5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44" name="Google Shape;444;p59"/>
          <p:cNvPicPr preferRelativeResize="0"/>
          <p:nvPr/>
        </p:nvPicPr>
        <p:blipFill>
          <a:blip r:embed="rId3">
            <a:alphaModFix/>
          </a:blip>
          <a:stretch>
            <a:fillRect/>
          </a:stretch>
        </p:blipFill>
        <p:spPr>
          <a:xfrm>
            <a:off x="2350225" y="244600"/>
            <a:ext cx="4443550" cy="461772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50" name="Google Shape;450;p6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51" name="Google Shape;451;p60"/>
          <p:cNvPicPr preferRelativeResize="0"/>
          <p:nvPr/>
        </p:nvPicPr>
        <p:blipFill>
          <a:blip r:embed="rId3">
            <a:alphaModFix/>
          </a:blip>
          <a:stretch>
            <a:fillRect/>
          </a:stretch>
        </p:blipFill>
        <p:spPr>
          <a:xfrm>
            <a:off x="2350225" y="267450"/>
            <a:ext cx="4443550" cy="46063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57" name="Google Shape;457;p6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58" name="Google Shape;458;p61"/>
          <p:cNvPicPr preferRelativeResize="0"/>
          <p:nvPr/>
        </p:nvPicPr>
        <p:blipFill>
          <a:blip r:embed="rId3">
            <a:alphaModFix/>
          </a:blip>
          <a:stretch>
            <a:fillRect/>
          </a:stretch>
        </p:blipFill>
        <p:spPr>
          <a:xfrm>
            <a:off x="2350225" y="256025"/>
            <a:ext cx="4443550" cy="4640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nvSpPr>
        <p:spPr>
          <a:xfrm>
            <a:off x="0" y="367250"/>
            <a:ext cx="9144000" cy="42459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500"/>
              </a:spcBef>
              <a:spcAft>
                <a:spcPts val="0"/>
              </a:spcAft>
              <a:buSzPts val="1500"/>
              <a:buFont typeface="Roboto"/>
              <a:buNone/>
            </a:pPr>
            <a:r>
              <a:rPr b="1" lang="en" sz="1500">
                <a:latin typeface="Roboto"/>
                <a:ea typeface="Roboto"/>
                <a:cs typeface="Roboto"/>
                <a:sym typeface="Roboto"/>
              </a:rPr>
              <a:t>Independent Variables-</a:t>
            </a:r>
            <a:endParaRPr b="1" sz="1500">
              <a:latin typeface="Roboto"/>
              <a:ea typeface="Roboto"/>
              <a:cs typeface="Roboto"/>
              <a:sym typeface="Roboto"/>
            </a:endParaRPr>
          </a:p>
          <a:p>
            <a:pPr indent="-228600" lvl="0" marL="457200" rtl="0" algn="l">
              <a:lnSpc>
                <a:spcPct val="115000"/>
              </a:lnSpc>
              <a:spcBef>
                <a:spcPts val="0"/>
              </a:spcBef>
              <a:spcAft>
                <a:spcPts val="0"/>
              </a:spcAft>
              <a:buSzPts val="1200"/>
              <a:buFont typeface="Roboto"/>
              <a:buNone/>
            </a:pPr>
            <a:r>
              <a:t/>
            </a:r>
            <a:endParaRPr sz="1200">
              <a:latin typeface="Roboto"/>
              <a:ea typeface="Roboto"/>
              <a:cs typeface="Roboto"/>
              <a:sym typeface="Roboto"/>
            </a:endParaRPr>
          </a:p>
          <a:p>
            <a:pPr indent="-228600" lvl="0" marL="457200" rtl="0" algn="l">
              <a:lnSpc>
                <a:spcPct val="115000"/>
              </a:lnSpc>
              <a:spcBef>
                <a:spcPts val="0"/>
              </a:spcBef>
              <a:spcAft>
                <a:spcPts val="0"/>
              </a:spcAft>
              <a:buSzPts val="1200"/>
              <a:buFont typeface="Roboto"/>
              <a:buNone/>
            </a:pPr>
            <a:r>
              <a:rPr lang="en" sz="1200">
                <a:latin typeface="Roboto"/>
                <a:ea typeface="Roboto"/>
                <a:cs typeface="Roboto"/>
                <a:sym typeface="Roboto"/>
              </a:rPr>
              <a:t>PsychTest1: The score or result of the first psychological test taken by the workers. This test is intended to measure social factors influencing worker productivity.</a:t>
            </a:r>
            <a:endParaRPr sz="1200">
              <a:latin typeface="Roboto"/>
              <a:ea typeface="Roboto"/>
              <a:cs typeface="Roboto"/>
              <a:sym typeface="Roboto"/>
            </a:endParaRPr>
          </a:p>
          <a:p>
            <a:pPr indent="-228600" lvl="0" marL="457200" rtl="0" algn="l">
              <a:lnSpc>
                <a:spcPct val="115000"/>
              </a:lnSpc>
              <a:spcBef>
                <a:spcPts val="0"/>
              </a:spcBef>
              <a:spcAft>
                <a:spcPts val="0"/>
              </a:spcAft>
              <a:buSzPts val="1200"/>
              <a:buFont typeface="Roboto"/>
              <a:buNone/>
            </a:pPr>
            <a:r>
              <a:t/>
            </a:r>
            <a:endParaRPr sz="1200">
              <a:latin typeface="Roboto"/>
              <a:ea typeface="Roboto"/>
              <a:cs typeface="Roboto"/>
              <a:sym typeface="Roboto"/>
            </a:endParaRPr>
          </a:p>
          <a:p>
            <a:pPr indent="-228600" lvl="0" marL="457200" rtl="0" algn="l">
              <a:lnSpc>
                <a:spcPct val="115000"/>
              </a:lnSpc>
              <a:spcBef>
                <a:spcPts val="0"/>
              </a:spcBef>
              <a:spcAft>
                <a:spcPts val="0"/>
              </a:spcAft>
              <a:buSzPts val="1200"/>
              <a:buFont typeface="Roboto"/>
              <a:buNone/>
            </a:pPr>
            <a:r>
              <a:rPr lang="en" sz="1200">
                <a:latin typeface="Roboto"/>
                <a:ea typeface="Roboto"/>
                <a:cs typeface="Roboto"/>
                <a:sym typeface="Roboto"/>
              </a:rPr>
              <a:t>PsychTest2: The score or result of the second psychological test taken by the workers. Similar to PsychTest1, this test is aimed at assessing social factors that may impact worker performance.</a:t>
            </a:r>
            <a:endParaRPr sz="1200">
              <a:latin typeface="Roboto"/>
              <a:ea typeface="Roboto"/>
              <a:cs typeface="Roboto"/>
              <a:sym typeface="Roboto"/>
            </a:endParaRPr>
          </a:p>
          <a:p>
            <a:pPr indent="-228600" lvl="0" marL="457200" rtl="0" algn="l">
              <a:lnSpc>
                <a:spcPct val="115000"/>
              </a:lnSpc>
              <a:spcBef>
                <a:spcPts val="0"/>
              </a:spcBef>
              <a:spcAft>
                <a:spcPts val="0"/>
              </a:spcAft>
              <a:buSzPts val="1200"/>
              <a:buFont typeface="Roboto"/>
              <a:buNone/>
            </a:pPr>
            <a:r>
              <a:t/>
            </a:r>
            <a:endParaRPr sz="1200">
              <a:latin typeface="Roboto"/>
              <a:ea typeface="Roboto"/>
              <a:cs typeface="Roboto"/>
              <a:sym typeface="Roboto"/>
            </a:endParaRPr>
          </a:p>
          <a:p>
            <a:pPr indent="-228600" lvl="0" marL="457200" rtl="0" algn="l">
              <a:lnSpc>
                <a:spcPct val="115000"/>
              </a:lnSpc>
              <a:spcBef>
                <a:spcPts val="0"/>
              </a:spcBef>
              <a:spcAft>
                <a:spcPts val="0"/>
              </a:spcAft>
              <a:buSzPts val="1200"/>
              <a:buFont typeface="Roboto"/>
              <a:buNone/>
            </a:pPr>
            <a:r>
              <a:rPr lang="en" sz="1200">
                <a:latin typeface="Roboto"/>
                <a:ea typeface="Roboto"/>
                <a:cs typeface="Roboto"/>
                <a:sym typeface="Roboto"/>
              </a:rPr>
              <a:t>YrsEdu: The number of years of education completed by each worker. This is considered as a measure of intelligence in the context of the study.</a:t>
            </a:r>
            <a:endParaRPr sz="1200">
              <a:latin typeface="Roboto"/>
              <a:ea typeface="Roboto"/>
              <a:cs typeface="Roboto"/>
              <a:sym typeface="Roboto"/>
            </a:endParaRPr>
          </a:p>
          <a:p>
            <a:pPr indent="-228600" lvl="0" marL="457200" rtl="0" algn="l">
              <a:lnSpc>
                <a:spcPct val="115000"/>
              </a:lnSpc>
              <a:spcBef>
                <a:spcPts val="0"/>
              </a:spcBef>
              <a:spcAft>
                <a:spcPts val="0"/>
              </a:spcAft>
              <a:buSzPts val="1200"/>
              <a:buFont typeface="Roboto"/>
              <a:buNone/>
            </a:pPr>
            <a:r>
              <a:t/>
            </a:r>
            <a:endParaRPr sz="1200">
              <a:latin typeface="Roboto"/>
              <a:ea typeface="Roboto"/>
              <a:cs typeface="Roboto"/>
              <a:sym typeface="Roboto"/>
            </a:endParaRPr>
          </a:p>
          <a:p>
            <a:pPr indent="-228600" lvl="0" marL="457200" rtl="0" algn="l">
              <a:lnSpc>
                <a:spcPct val="115000"/>
              </a:lnSpc>
              <a:spcBef>
                <a:spcPts val="0"/>
              </a:spcBef>
              <a:spcAft>
                <a:spcPts val="0"/>
              </a:spcAft>
              <a:buSzPts val="1200"/>
              <a:buFont typeface="Roboto"/>
              <a:buNone/>
            </a:pPr>
            <a:r>
              <a:rPr lang="en" sz="1200">
                <a:latin typeface="Roboto"/>
                <a:ea typeface="Roboto"/>
                <a:cs typeface="Roboto"/>
                <a:sym typeface="Roboto"/>
              </a:rPr>
              <a:t>IQ: The IQ (Intelligence Quotient) score of each worker. This is another indicator of the intelligence of the workers.</a:t>
            </a:r>
            <a:endParaRPr sz="1200">
              <a:latin typeface="Roboto"/>
              <a:ea typeface="Roboto"/>
              <a:cs typeface="Roboto"/>
              <a:sym typeface="Roboto"/>
            </a:endParaRPr>
          </a:p>
          <a:p>
            <a:pPr indent="-228600" lvl="0" marL="457200" rtl="0" algn="l">
              <a:lnSpc>
                <a:spcPct val="115000"/>
              </a:lnSpc>
              <a:spcBef>
                <a:spcPts val="0"/>
              </a:spcBef>
              <a:spcAft>
                <a:spcPts val="0"/>
              </a:spcAft>
              <a:buSzPts val="1200"/>
              <a:buFont typeface="Roboto"/>
              <a:buNone/>
            </a:pPr>
            <a:r>
              <a:rPr lang="en" sz="1200">
                <a:latin typeface="Roboto"/>
                <a:ea typeface="Roboto"/>
                <a:cs typeface="Roboto"/>
                <a:sym typeface="Roboto"/>
              </a:rPr>
              <a:t>HrsTrn: The number of hours of training received by each worker. This is used as a metric to evaluate the motivation of the workers.</a:t>
            </a:r>
            <a:endParaRPr sz="1200">
              <a:latin typeface="Roboto"/>
              <a:ea typeface="Roboto"/>
              <a:cs typeface="Roboto"/>
              <a:sym typeface="Roboto"/>
            </a:endParaRPr>
          </a:p>
          <a:p>
            <a:pPr indent="-228600" lvl="0" marL="457200" rtl="0" algn="l">
              <a:lnSpc>
                <a:spcPct val="115000"/>
              </a:lnSpc>
              <a:spcBef>
                <a:spcPts val="0"/>
              </a:spcBef>
              <a:spcAft>
                <a:spcPts val="0"/>
              </a:spcAft>
              <a:buSzPts val="1200"/>
              <a:buFont typeface="Roboto"/>
              <a:buNone/>
            </a:pPr>
            <a:r>
              <a:t/>
            </a:r>
            <a:endParaRPr sz="1200">
              <a:latin typeface="Roboto"/>
              <a:ea typeface="Roboto"/>
              <a:cs typeface="Roboto"/>
              <a:sym typeface="Roboto"/>
            </a:endParaRPr>
          </a:p>
          <a:p>
            <a:pPr indent="-228600" lvl="0" marL="457200" rtl="0" algn="l">
              <a:lnSpc>
                <a:spcPct val="115000"/>
              </a:lnSpc>
              <a:spcBef>
                <a:spcPts val="0"/>
              </a:spcBef>
              <a:spcAft>
                <a:spcPts val="0"/>
              </a:spcAft>
              <a:buSzPts val="1200"/>
              <a:buFont typeface="Roboto"/>
              <a:buNone/>
            </a:pPr>
            <a:r>
              <a:rPr lang="en" sz="1200">
                <a:latin typeface="Roboto"/>
                <a:ea typeface="Roboto"/>
                <a:cs typeface="Roboto"/>
                <a:sym typeface="Roboto"/>
              </a:rPr>
              <a:t>HrsWrk: The number of hours worked by each worker. This could be an important factor in understanding the relationship between work hours and productivity.</a:t>
            </a:r>
            <a:endParaRPr sz="1200">
              <a:latin typeface="Roboto"/>
              <a:ea typeface="Roboto"/>
              <a:cs typeface="Roboto"/>
              <a:sym typeface="Roboto"/>
            </a:endParaRPr>
          </a:p>
          <a:p>
            <a:pPr indent="-228600" lvl="0" marL="457200" rtl="0" algn="l">
              <a:lnSpc>
                <a:spcPct val="115000"/>
              </a:lnSpc>
              <a:spcBef>
                <a:spcPts val="0"/>
              </a:spcBef>
              <a:spcAft>
                <a:spcPts val="0"/>
              </a:spcAft>
              <a:buSzPts val="1200"/>
              <a:buFont typeface="Roboto"/>
              <a:buNone/>
            </a:pPr>
            <a:r>
              <a:t/>
            </a:r>
            <a:endParaRPr sz="1200">
              <a:latin typeface="Roboto"/>
              <a:ea typeface="Roboto"/>
              <a:cs typeface="Roboto"/>
              <a:sym typeface="Roboto"/>
            </a:endParaRPr>
          </a:p>
          <a:p>
            <a:pPr indent="-228600" lvl="0" marL="457200" rtl="0" algn="l">
              <a:lnSpc>
                <a:spcPct val="115000"/>
              </a:lnSpc>
              <a:spcBef>
                <a:spcPts val="0"/>
              </a:spcBef>
              <a:spcAft>
                <a:spcPts val="0"/>
              </a:spcAft>
              <a:buSzPts val="1200"/>
              <a:buFont typeface="Roboto"/>
              <a:buNone/>
            </a:pPr>
            <a:r>
              <a:t/>
            </a:r>
            <a:endParaRPr sz="1200">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64" name="Google Shape;464;p6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65" name="Google Shape;465;p62"/>
          <p:cNvPicPr preferRelativeResize="0"/>
          <p:nvPr/>
        </p:nvPicPr>
        <p:blipFill>
          <a:blip r:embed="rId3">
            <a:alphaModFix/>
          </a:blip>
          <a:stretch>
            <a:fillRect/>
          </a:stretch>
        </p:blipFill>
        <p:spPr>
          <a:xfrm>
            <a:off x="2350225" y="244600"/>
            <a:ext cx="4443550" cy="4652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71" name="Google Shape;471;p63"/>
          <p:cNvSpPr txBox="1"/>
          <p:nvPr>
            <p:ph idx="1" type="body"/>
          </p:nvPr>
        </p:nvSpPr>
        <p:spPr>
          <a:xfrm>
            <a:off x="819150" y="930400"/>
            <a:ext cx="7505700" cy="3508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600"/>
              </a:spcBef>
              <a:spcAft>
                <a:spcPts val="0"/>
              </a:spcAft>
              <a:buClr>
                <a:srgbClr val="0F172A"/>
              </a:buClr>
              <a:buSzPts val="1400"/>
              <a:buFont typeface="Roboto"/>
              <a:buChar char="●"/>
            </a:pPr>
            <a:r>
              <a:rPr lang="en" sz="1400">
                <a:solidFill>
                  <a:srgbClr val="0F172A"/>
                </a:solidFill>
                <a:highlight>
                  <a:schemeClr val="dk1"/>
                </a:highlight>
                <a:latin typeface="Roboto"/>
                <a:ea typeface="Roboto"/>
                <a:cs typeface="Roboto"/>
                <a:sym typeface="Roboto"/>
              </a:rPr>
              <a:t>The histograms depict the distribution of key variables such as PsychTest1, PsychTest2, IQ, and satisfaction scores</a:t>
            </a:r>
            <a:endParaRPr sz="1400">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400">
              <a:solidFill>
                <a:srgbClr val="0F172A"/>
              </a:solidFill>
              <a:highlight>
                <a:schemeClr val="dk1"/>
              </a:highlight>
              <a:latin typeface="Roboto"/>
              <a:ea typeface="Roboto"/>
              <a:cs typeface="Roboto"/>
              <a:sym typeface="Roboto"/>
            </a:endParaRPr>
          </a:p>
          <a:p>
            <a:pPr indent="-317500" lvl="0" marL="457200" rtl="0" algn="l">
              <a:lnSpc>
                <a:spcPct val="150000"/>
              </a:lnSpc>
              <a:spcBef>
                <a:spcPts val="600"/>
              </a:spcBef>
              <a:spcAft>
                <a:spcPts val="0"/>
              </a:spcAft>
              <a:buClr>
                <a:srgbClr val="0F172A"/>
              </a:buClr>
              <a:buSzPts val="1400"/>
              <a:buFont typeface="Roboto"/>
              <a:buChar char="●"/>
            </a:pPr>
            <a:r>
              <a:rPr lang="en" sz="1400">
                <a:solidFill>
                  <a:srgbClr val="0F172A"/>
                </a:solidFill>
                <a:highlight>
                  <a:schemeClr val="dk1"/>
                </a:highlight>
                <a:latin typeface="Roboto"/>
                <a:ea typeface="Roboto"/>
                <a:cs typeface="Roboto"/>
                <a:sym typeface="Roboto"/>
              </a:rPr>
              <a:t>The shape of each histogram helps visualize the distribution of the respective variable, providing insights into skewness, kurtosis, and central tendency</a:t>
            </a:r>
            <a:endParaRPr sz="1400">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400">
              <a:solidFill>
                <a:srgbClr val="0F172A"/>
              </a:solidFill>
              <a:highlight>
                <a:schemeClr val="dk1"/>
              </a:highlight>
              <a:latin typeface="Roboto"/>
              <a:ea typeface="Roboto"/>
              <a:cs typeface="Roboto"/>
              <a:sym typeface="Roboto"/>
            </a:endParaRPr>
          </a:p>
          <a:p>
            <a:pPr indent="-317500" lvl="0" marL="457200" rtl="0" algn="l">
              <a:lnSpc>
                <a:spcPct val="150000"/>
              </a:lnSpc>
              <a:spcBef>
                <a:spcPts val="600"/>
              </a:spcBef>
              <a:spcAft>
                <a:spcPts val="0"/>
              </a:spcAft>
              <a:buClr>
                <a:srgbClr val="0F172A"/>
              </a:buClr>
              <a:buSzPts val="1400"/>
              <a:buFont typeface="Roboto"/>
              <a:buChar char="●"/>
            </a:pPr>
            <a:r>
              <a:rPr lang="en" sz="1400">
                <a:solidFill>
                  <a:srgbClr val="0F172A"/>
                </a:solidFill>
                <a:highlight>
                  <a:schemeClr val="dk1"/>
                </a:highlight>
                <a:latin typeface="Roboto"/>
                <a:ea typeface="Roboto"/>
                <a:cs typeface="Roboto"/>
                <a:sym typeface="Roboto"/>
              </a:rPr>
              <a:t>By examining the histograms, we can assess the normality and identify any potential outliers or deviations from expected distributions</a:t>
            </a:r>
            <a:endParaRPr sz="1400">
              <a:solidFill>
                <a:srgbClr val="0F172A"/>
              </a:solidFill>
              <a:highlight>
                <a:schemeClr val="dk1"/>
              </a:highlight>
              <a:latin typeface="Roboto"/>
              <a:ea typeface="Roboto"/>
              <a:cs typeface="Roboto"/>
              <a:sym typeface="Roboto"/>
            </a:endParaRPr>
          </a:p>
          <a:p>
            <a:pPr indent="0" lvl="0" marL="0" rtl="0" algn="l">
              <a:spcBef>
                <a:spcPts val="60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4"/>
          <p:cNvSpPr txBox="1"/>
          <p:nvPr>
            <p:ph type="title"/>
          </p:nvPr>
        </p:nvSpPr>
        <p:spPr>
          <a:xfrm>
            <a:off x="819150" y="5251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Normal Probability Plot</a:t>
            </a:r>
            <a:endParaRPr/>
          </a:p>
        </p:txBody>
      </p:sp>
      <p:sp>
        <p:nvSpPr>
          <p:cNvPr id="477" name="Google Shape;477;p64"/>
          <p:cNvSpPr txBox="1"/>
          <p:nvPr>
            <p:ph idx="1" type="body"/>
          </p:nvPr>
        </p:nvSpPr>
        <p:spPr>
          <a:xfrm>
            <a:off x="605475" y="1089825"/>
            <a:ext cx="7505700" cy="35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u="sng"/>
          </a:p>
          <a:p>
            <a:pPr indent="-323850" lvl="0" marL="457200" rtl="0" algn="l">
              <a:lnSpc>
                <a:spcPct val="150000"/>
              </a:lnSpc>
              <a:spcBef>
                <a:spcPts val="1200"/>
              </a:spcBef>
              <a:spcAft>
                <a:spcPts val="0"/>
              </a:spcAft>
              <a:buClr>
                <a:srgbClr val="0F172A"/>
              </a:buClr>
              <a:buSzPts val="1500"/>
              <a:buFont typeface="Roboto"/>
              <a:buChar char="●"/>
            </a:pPr>
            <a:r>
              <a:rPr lang="en" sz="1500">
                <a:solidFill>
                  <a:srgbClr val="0F172A"/>
                </a:solidFill>
                <a:highlight>
                  <a:schemeClr val="dk1"/>
                </a:highlight>
                <a:latin typeface="Roboto"/>
                <a:ea typeface="Roboto"/>
                <a:cs typeface="Roboto"/>
                <a:sym typeface="Roboto"/>
              </a:rPr>
              <a:t>The normal probability plot is used to assess if a dataset follows a normal distribution by comparing the observed data to the expected normal distribution</a:t>
            </a:r>
            <a:endParaRPr sz="1500">
              <a:solidFill>
                <a:srgbClr val="0F172A"/>
              </a:solidFill>
              <a:highlight>
                <a:schemeClr val="dk1"/>
              </a:highlight>
              <a:latin typeface="Roboto"/>
              <a:ea typeface="Roboto"/>
              <a:cs typeface="Roboto"/>
              <a:sym typeface="Roboto"/>
            </a:endParaRPr>
          </a:p>
          <a:p>
            <a:pPr indent="-323850" lvl="0" marL="457200" rtl="0" algn="l">
              <a:lnSpc>
                <a:spcPct val="150000"/>
              </a:lnSpc>
              <a:spcBef>
                <a:spcPts val="0"/>
              </a:spcBef>
              <a:spcAft>
                <a:spcPts val="0"/>
              </a:spcAft>
              <a:buClr>
                <a:srgbClr val="0F172A"/>
              </a:buClr>
              <a:buSzPts val="1500"/>
              <a:buFont typeface="Roboto"/>
              <a:buChar char="●"/>
            </a:pPr>
            <a:r>
              <a:rPr lang="en" sz="1500">
                <a:solidFill>
                  <a:srgbClr val="0F172A"/>
                </a:solidFill>
                <a:highlight>
                  <a:schemeClr val="dk1"/>
                </a:highlight>
                <a:latin typeface="Roboto"/>
                <a:ea typeface="Roboto"/>
                <a:cs typeface="Roboto"/>
                <a:sym typeface="Roboto"/>
              </a:rPr>
              <a:t>We can interpret the normal probability plot to identify departures from normality</a:t>
            </a:r>
            <a:endParaRPr sz="1500">
              <a:solidFill>
                <a:srgbClr val="0F172A"/>
              </a:solidFill>
              <a:highlight>
                <a:schemeClr val="dk1"/>
              </a:highlight>
              <a:latin typeface="Roboto"/>
              <a:ea typeface="Roboto"/>
              <a:cs typeface="Roboto"/>
              <a:sym typeface="Roboto"/>
            </a:endParaRPr>
          </a:p>
          <a:p>
            <a:pPr indent="0" lvl="0" marL="0" rtl="0" algn="l">
              <a:spcBef>
                <a:spcPts val="600"/>
              </a:spcBef>
              <a:spcAft>
                <a:spcPts val="1200"/>
              </a:spcAft>
              <a:buNone/>
            </a:pPr>
            <a:r>
              <a:t/>
            </a:r>
            <a:endParaRPr/>
          </a:p>
        </p:txBody>
      </p:sp>
      <p:pic>
        <p:nvPicPr>
          <p:cNvPr id="478" name="Google Shape;478;p64"/>
          <p:cNvPicPr preferRelativeResize="0"/>
          <p:nvPr/>
        </p:nvPicPr>
        <p:blipFill>
          <a:blip r:embed="rId3">
            <a:alphaModFix/>
          </a:blip>
          <a:stretch>
            <a:fillRect/>
          </a:stretch>
        </p:blipFill>
        <p:spPr>
          <a:xfrm>
            <a:off x="290313" y="2628900"/>
            <a:ext cx="8563375" cy="15369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84" name="Google Shape;484;p6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85" name="Google Shape;485;p65"/>
          <p:cNvPicPr preferRelativeResize="0"/>
          <p:nvPr/>
        </p:nvPicPr>
        <p:blipFill>
          <a:blip r:embed="rId3">
            <a:alphaModFix/>
          </a:blip>
          <a:stretch>
            <a:fillRect/>
          </a:stretch>
        </p:blipFill>
        <p:spPr>
          <a:xfrm>
            <a:off x="2350225" y="278900"/>
            <a:ext cx="4443550" cy="4652000"/>
          </a:xfrm>
          <a:prstGeom prst="rect">
            <a:avLst/>
          </a:prstGeom>
          <a:noFill/>
          <a:ln>
            <a:noFill/>
          </a:ln>
        </p:spPr>
      </p:pic>
      <p:sp>
        <p:nvSpPr>
          <p:cNvPr id="486" name="Google Shape;486;p65"/>
          <p:cNvSpPr txBox="1"/>
          <p:nvPr/>
        </p:nvSpPr>
        <p:spPr>
          <a:xfrm>
            <a:off x="676650" y="816100"/>
            <a:ext cx="1428900" cy="18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Data = PsychTest1</a:t>
            </a:r>
            <a:endParaRPr sz="1300">
              <a:solidFill>
                <a:schemeClr val="dk2"/>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492" name="Google Shape;492;p6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93" name="Google Shape;493;p66"/>
          <p:cNvPicPr preferRelativeResize="0"/>
          <p:nvPr/>
        </p:nvPicPr>
        <p:blipFill>
          <a:blip r:embed="rId3">
            <a:alphaModFix/>
          </a:blip>
          <a:stretch>
            <a:fillRect/>
          </a:stretch>
        </p:blipFill>
        <p:spPr>
          <a:xfrm>
            <a:off x="2350225" y="290325"/>
            <a:ext cx="4443550" cy="4583425"/>
          </a:xfrm>
          <a:prstGeom prst="rect">
            <a:avLst/>
          </a:prstGeom>
          <a:noFill/>
          <a:ln>
            <a:noFill/>
          </a:ln>
        </p:spPr>
      </p:pic>
      <p:sp>
        <p:nvSpPr>
          <p:cNvPr id="494" name="Google Shape;494;p66"/>
          <p:cNvSpPr txBox="1"/>
          <p:nvPr/>
        </p:nvSpPr>
        <p:spPr>
          <a:xfrm>
            <a:off x="790950" y="976125"/>
            <a:ext cx="1200300" cy="10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Data= PsychTest2</a:t>
            </a:r>
            <a:endParaRPr sz="1300">
              <a:solidFill>
                <a:schemeClr val="dk2"/>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00" name="Google Shape;500;p6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01" name="Google Shape;501;p67"/>
          <p:cNvPicPr preferRelativeResize="0"/>
          <p:nvPr/>
        </p:nvPicPr>
        <p:blipFill>
          <a:blip r:embed="rId3">
            <a:alphaModFix/>
          </a:blip>
          <a:stretch>
            <a:fillRect/>
          </a:stretch>
        </p:blipFill>
        <p:spPr>
          <a:xfrm>
            <a:off x="2350225" y="370325"/>
            <a:ext cx="4443550" cy="4480575"/>
          </a:xfrm>
          <a:prstGeom prst="rect">
            <a:avLst/>
          </a:prstGeom>
          <a:noFill/>
          <a:ln>
            <a:noFill/>
          </a:ln>
        </p:spPr>
      </p:pic>
      <p:sp>
        <p:nvSpPr>
          <p:cNvPr id="502" name="Google Shape;502;p67"/>
          <p:cNvSpPr txBox="1"/>
          <p:nvPr/>
        </p:nvSpPr>
        <p:spPr>
          <a:xfrm>
            <a:off x="790950" y="976125"/>
            <a:ext cx="1177200" cy="132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Data= IQ</a:t>
            </a:r>
            <a:endParaRPr sz="1300">
              <a:solidFill>
                <a:schemeClr val="dk2"/>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08" name="Google Shape;508;p6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09" name="Google Shape;509;p68"/>
          <p:cNvPicPr preferRelativeResize="0"/>
          <p:nvPr/>
        </p:nvPicPr>
        <p:blipFill>
          <a:blip r:embed="rId3">
            <a:alphaModFix/>
          </a:blip>
          <a:stretch>
            <a:fillRect/>
          </a:stretch>
        </p:blipFill>
        <p:spPr>
          <a:xfrm>
            <a:off x="2350225" y="262888"/>
            <a:ext cx="4443550" cy="4617726"/>
          </a:xfrm>
          <a:prstGeom prst="rect">
            <a:avLst/>
          </a:prstGeom>
          <a:noFill/>
          <a:ln>
            <a:noFill/>
          </a:ln>
        </p:spPr>
      </p:pic>
      <p:sp>
        <p:nvSpPr>
          <p:cNvPr id="510" name="Google Shape;510;p68"/>
          <p:cNvSpPr txBox="1"/>
          <p:nvPr/>
        </p:nvSpPr>
        <p:spPr>
          <a:xfrm>
            <a:off x="836675" y="953250"/>
            <a:ext cx="1143000" cy="13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Data= ClientSat</a:t>
            </a:r>
            <a:endParaRPr sz="1300">
              <a:solidFill>
                <a:schemeClr val="dk2"/>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16" name="Google Shape;516;p6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17" name="Google Shape;517;p69"/>
          <p:cNvPicPr preferRelativeResize="0"/>
          <p:nvPr/>
        </p:nvPicPr>
        <p:blipFill>
          <a:blip r:embed="rId3">
            <a:alphaModFix/>
          </a:blip>
          <a:stretch>
            <a:fillRect/>
          </a:stretch>
        </p:blipFill>
        <p:spPr>
          <a:xfrm>
            <a:off x="2350225" y="267450"/>
            <a:ext cx="4443550" cy="4617726"/>
          </a:xfrm>
          <a:prstGeom prst="rect">
            <a:avLst/>
          </a:prstGeom>
          <a:noFill/>
          <a:ln>
            <a:noFill/>
          </a:ln>
        </p:spPr>
      </p:pic>
      <p:sp>
        <p:nvSpPr>
          <p:cNvPr id="518" name="Google Shape;518;p69"/>
          <p:cNvSpPr txBox="1"/>
          <p:nvPr/>
        </p:nvSpPr>
        <p:spPr>
          <a:xfrm>
            <a:off x="848100" y="884675"/>
            <a:ext cx="1074300" cy="13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Data= SuperSat</a:t>
            </a:r>
            <a:endParaRPr sz="1300">
              <a:solidFill>
                <a:schemeClr val="dk2"/>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0"/>
          <p:cNvSpPr txBox="1"/>
          <p:nvPr>
            <p:ph type="title"/>
          </p:nvPr>
        </p:nvSpPr>
        <p:spPr>
          <a:xfrm>
            <a:off x="819150" y="845600"/>
            <a:ext cx="7505700" cy="70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highlight>
                  <a:schemeClr val="dk1"/>
                </a:highlight>
                <a:latin typeface="Roboto"/>
                <a:ea typeface="Roboto"/>
                <a:cs typeface="Roboto"/>
                <a:sym typeface="Roboto"/>
              </a:rPr>
              <a:t>Key Variables for Worker Productivity and Competency Analysis</a:t>
            </a:r>
            <a:endParaRPr sz="3800">
              <a:highlight>
                <a:schemeClr val="dk1"/>
              </a:highlight>
            </a:endParaRPr>
          </a:p>
        </p:txBody>
      </p:sp>
      <p:sp>
        <p:nvSpPr>
          <p:cNvPr id="524" name="Google Shape;524;p7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600"/>
              </a:spcBef>
              <a:spcAft>
                <a:spcPts val="0"/>
              </a:spcAft>
              <a:buClr>
                <a:schemeClr val="dk2"/>
              </a:buClr>
              <a:buSzPts val="1200"/>
              <a:buFont typeface="Roboto"/>
              <a:buChar char="●"/>
            </a:pPr>
            <a:r>
              <a:rPr lang="en" sz="1200">
                <a:highlight>
                  <a:schemeClr val="dk1"/>
                </a:highlight>
                <a:latin typeface="Roboto"/>
                <a:ea typeface="Roboto"/>
                <a:cs typeface="Roboto"/>
                <a:sym typeface="Roboto"/>
              </a:rPr>
              <a:t>The analysis aims to understand the latent factors influencing worker productivity and competency among office jobs in Northern California</a:t>
            </a:r>
            <a:endParaRPr sz="1200">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200">
              <a:highlight>
                <a:schemeClr val="dk1"/>
              </a:highlight>
              <a:latin typeface="Roboto"/>
              <a:ea typeface="Roboto"/>
              <a:cs typeface="Roboto"/>
              <a:sym typeface="Roboto"/>
            </a:endParaRPr>
          </a:p>
          <a:p>
            <a:pPr indent="-304800" lvl="0" marL="457200" rtl="0" algn="l">
              <a:lnSpc>
                <a:spcPct val="150000"/>
              </a:lnSpc>
              <a:spcBef>
                <a:spcPts val="600"/>
              </a:spcBef>
              <a:spcAft>
                <a:spcPts val="0"/>
              </a:spcAft>
              <a:buClr>
                <a:schemeClr val="dk2"/>
              </a:buClr>
              <a:buSzPts val="1200"/>
              <a:buFont typeface="Roboto"/>
              <a:buChar char="●"/>
            </a:pPr>
            <a:r>
              <a:rPr lang="en" sz="1200">
                <a:highlight>
                  <a:schemeClr val="dk1"/>
                </a:highlight>
                <a:latin typeface="Roboto"/>
                <a:ea typeface="Roboto"/>
                <a:cs typeface="Roboto"/>
                <a:sym typeface="Roboto"/>
              </a:rPr>
              <a:t>The selected indirect metrics for evaluation are client satisfaction, supervisor satisfaction, and percentage of projects successfully completed</a:t>
            </a:r>
            <a:endParaRPr sz="1200">
              <a:highlight>
                <a:schemeClr val="dk1"/>
              </a:highlight>
              <a:latin typeface="Roboto"/>
              <a:ea typeface="Roboto"/>
              <a:cs typeface="Roboto"/>
              <a:sym typeface="Roboto"/>
            </a:endParaRPr>
          </a:p>
          <a:p>
            <a:pPr indent="0" lvl="0" marL="0" rtl="0" algn="l">
              <a:spcBef>
                <a:spcPts val="600"/>
              </a:spcBef>
              <a:spcAft>
                <a:spcPts val="12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1"/>
          <p:cNvSpPr txBox="1"/>
          <p:nvPr>
            <p:ph type="title"/>
          </p:nvPr>
        </p:nvSpPr>
        <p:spPr>
          <a:xfrm>
            <a:off x="716300" y="708450"/>
            <a:ext cx="7505700" cy="484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2100"/>
              <a:t>DEPENDENT VARIABLES</a:t>
            </a:r>
            <a:endParaRPr sz="2100"/>
          </a:p>
        </p:txBody>
      </p:sp>
      <p:sp>
        <p:nvSpPr>
          <p:cNvPr id="530" name="Google Shape;530;p71"/>
          <p:cNvSpPr txBox="1"/>
          <p:nvPr>
            <p:ph idx="1" type="body"/>
          </p:nvPr>
        </p:nvSpPr>
        <p:spPr>
          <a:xfrm>
            <a:off x="819150" y="1250450"/>
            <a:ext cx="7505700" cy="3188400"/>
          </a:xfrm>
          <a:prstGeom prst="rect">
            <a:avLst/>
          </a:prstGeom>
        </p:spPr>
        <p:txBody>
          <a:bodyPr anchorCtr="0" anchor="t" bIns="91425" lIns="91425" spcFirstLastPara="1" rIns="91425" wrap="square" tIns="91425">
            <a:normAutofit fontScale="92500"/>
          </a:bodyPr>
          <a:lstStyle/>
          <a:p>
            <a:pPr indent="-299085" lvl="0" marL="457200" rtl="0" algn="l">
              <a:lnSpc>
                <a:spcPct val="150000"/>
              </a:lnSpc>
              <a:spcBef>
                <a:spcPts val="600"/>
              </a:spcBef>
              <a:spcAft>
                <a:spcPts val="0"/>
              </a:spcAft>
              <a:buClr>
                <a:srgbClr val="0F172A"/>
              </a:buClr>
              <a:buSzPct val="100000"/>
              <a:buFont typeface="Roboto"/>
              <a:buAutoNum type="arabicPeriod"/>
            </a:pPr>
            <a:r>
              <a:rPr b="1" lang="en" sz="1200">
                <a:solidFill>
                  <a:srgbClr val="0F172A"/>
                </a:solidFill>
                <a:highlight>
                  <a:schemeClr val="dk1"/>
                </a:highlight>
                <a:latin typeface="Roboto"/>
                <a:ea typeface="Roboto"/>
                <a:cs typeface="Roboto"/>
                <a:sym typeface="Roboto"/>
              </a:rPr>
              <a:t>Client Satisfaction:</a:t>
            </a:r>
            <a:endParaRPr b="1" sz="1200">
              <a:solidFill>
                <a:srgbClr val="0F172A"/>
              </a:solidFill>
              <a:highlight>
                <a:schemeClr val="dk1"/>
              </a:highlight>
              <a:latin typeface="Roboto"/>
              <a:ea typeface="Roboto"/>
              <a:cs typeface="Roboto"/>
              <a:sym typeface="Roboto"/>
            </a:endParaRPr>
          </a:p>
          <a:p>
            <a:pPr indent="-299085" lvl="1" marL="914400" rtl="0" algn="l">
              <a:lnSpc>
                <a:spcPct val="150000"/>
              </a:lnSpc>
              <a:spcBef>
                <a:spcPts val="0"/>
              </a:spcBef>
              <a:spcAft>
                <a:spcPts val="0"/>
              </a:spcAft>
              <a:buClr>
                <a:srgbClr val="0F172A"/>
              </a:buClr>
              <a:buSzPct val="100000"/>
              <a:buFont typeface="Roboto"/>
              <a:buChar char="●"/>
            </a:pPr>
            <a:r>
              <a:rPr lang="en" sz="1200">
                <a:solidFill>
                  <a:srgbClr val="0F172A"/>
                </a:solidFill>
                <a:highlight>
                  <a:schemeClr val="dk1"/>
                </a:highlight>
                <a:latin typeface="Roboto"/>
                <a:ea typeface="Roboto"/>
                <a:cs typeface="Roboto"/>
                <a:sym typeface="Roboto"/>
              </a:rPr>
              <a:t>This metric reflects the level of satisfaction of clients with the performance and deliverables of the workers.</a:t>
            </a:r>
            <a:endParaRPr sz="1200">
              <a:solidFill>
                <a:srgbClr val="0F172A"/>
              </a:solidFill>
              <a:highlight>
                <a:schemeClr val="dk1"/>
              </a:highlight>
              <a:latin typeface="Roboto"/>
              <a:ea typeface="Roboto"/>
              <a:cs typeface="Roboto"/>
              <a:sym typeface="Roboto"/>
            </a:endParaRPr>
          </a:p>
          <a:p>
            <a:pPr indent="-299085" lvl="1" marL="914400" rtl="0" algn="l">
              <a:lnSpc>
                <a:spcPct val="150000"/>
              </a:lnSpc>
              <a:spcBef>
                <a:spcPts val="0"/>
              </a:spcBef>
              <a:spcAft>
                <a:spcPts val="0"/>
              </a:spcAft>
              <a:buClr>
                <a:srgbClr val="0F172A"/>
              </a:buClr>
              <a:buSzPct val="100000"/>
              <a:buFont typeface="Roboto"/>
              <a:buChar char="●"/>
            </a:pPr>
            <a:r>
              <a:rPr lang="en" sz="1200">
                <a:solidFill>
                  <a:srgbClr val="0F172A"/>
                </a:solidFill>
                <a:highlight>
                  <a:schemeClr val="dk1"/>
                </a:highlight>
                <a:latin typeface="Roboto"/>
                <a:ea typeface="Roboto"/>
                <a:cs typeface="Roboto"/>
                <a:sym typeface="Roboto"/>
              </a:rPr>
              <a:t>It provides insights into the perceived quality of work and interactions with clients.</a:t>
            </a:r>
            <a:endParaRPr sz="1200">
              <a:solidFill>
                <a:srgbClr val="0F172A"/>
              </a:solidFill>
              <a:highlight>
                <a:schemeClr val="dk1"/>
              </a:highlight>
              <a:latin typeface="Roboto"/>
              <a:ea typeface="Roboto"/>
              <a:cs typeface="Roboto"/>
              <a:sym typeface="Roboto"/>
            </a:endParaRPr>
          </a:p>
          <a:p>
            <a:pPr indent="-299085" lvl="0" marL="457200" rtl="0" algn="l">
              <a:lnSpc>
                <a:spcPct val="150000"/>
              </a:lnSpc>
              <a:spcBef>
                <a:spcPts val="0"/>
              </a:spcBef>
              <a:spcAft>
                <a:spcPts val="0"/>
              </a:spcAft>
              <a:buClr>
                <a:srgbClr val="0F172A"/>
              </a:buClr>
              <a:buSzPct val="100000"/>
              <a:buFont typeface="Roboto"/>
              <a:buAutoNum type="arabicPeriod"/>
            </a:pPr>
            <a:r>
              <a:rPr b="1" lang="en" sz="1200">
                <a:solidFill>
                  <a:srgbClr val="0F172A"/>
                </a:solidFill>
                <a:highlight>
                  <a:schemeClr val="dk1"/>
                </a:highlight>
                <a:latin typeface="Roboto"/>
                <a:ea typeface="Roboto"/>
                <a:cs typeface="Roboto"/>
                <a:sym typeface="Roboto"/>
              </a:rPr>
              <a:t>Supervisor Satisfaction:</a:t>
            </a:r>
            <a:endParaRPr b="1" sz="1200">
              <a:solidFill>
                <a:srgbClr val="0F172A"/>
              </a:solidFill>
              <a:highlight>
                <a:schemeClr val="dk1"/>
              </a:highlight>
              <a:latin typeface="Roboto"/>
              <a:ea typeface="Roboto"/>
              <a:cs typeface="Roboto"/>
              <a:sym typeface="Roboto"/>
            </a:endParaRPr>
          </a:p>
          <a:p>
            <a:pPr indent="-299085" lvl="1" marL="914400" rtl="0" algn="l">
              <a:lnSpc>
                <a:spcPct val="150000"/>
              </a:lnSpc>
              <a:spcBef>
                <a:spcPts val="0"/>
              </a:spcBef>
              <a:spcAft>
                <a:spcPts val="0"/>
              </a:spcAft>
              <a:buClr>
                <a:srgbClr val="0F172A"/>
              </a:buClr>
              <a:buSzPct val="100000"/>
              <a:buFont typeface="Roboto"/>
              <a:buChar char="●"/>
            </a:pPr>
            <a:r>
              <a:rPr lang="en" sz="1200">
                <a:solidFill>
                  <a:srgbClr val="0F172A"/>
                </a:solidFill>
                <a:highlight>
                  <a:schemeClr val="dk1"/>
                </a:highlight>
                <a:latin typeface="Roboto"/>
                <a:ea typeface="Roboto"/>
                <a:cs typeface="Roboto"/>
                <a:sym typeface="Roboto"/>
              </a:rPr>
              <a:t>This metric indicates the satisfaction level of supervisors with the performance and behavior of the workers.</a:t>
            </a:r>
            <a:endParaRPr sz="1200">
              <a:solidFill>
                <a:srgbClr val="0F172A"/>
              </a:solidFill>
              <a:highlight>
                <a:schemeClr val="dk1"/>
              </a:highlight>
              <a:latin typeface="Roboto"/>
              <a:ea typeface="Roboto"/>
              <a:cs typeface="Roboto"/>
              <a:sym typeface="Roboto"/>
            </a:endParaRPr>
          </a:p>
          <a:p>
            <a:pPr indent="-299085" lvl="1" marL="914400" rtl="0" algn="l">
              <a:lnSpc>
                <a:spcPct val="150000"/>
              </a:lnSpc>
              <a:spcBef>
                <a:spcPts val="0"/>
              </a:spcBef>
              <a:spcAft>
                <a:spcPts val="0"/>
              </a:spcAft>
              <a:buClr>
                <a:srgbClr val="0F172A"/>
              </a:buClr>
              <a:buSzPct val="100000"/>
              <a:buFont typeface="Roboto"/>
              <a:buChar char="●"/>
            </a:pPr>
            <a:r>
              <a:rPr lang="en" sz="1200">
                <a:solidFill>
                  <a:srgbClr val="0F172A"/>
                </a:solidFill>
                <a:highlight>
                  <a:schemeClr val="dk1"/>
                </a:highlight>
                <a:latin typeface="Roboto"/>
                <a:ea typeface="Roboto"/>
                <a:cs typeface="Roboto"/>
                <a:sym typeface="Roboto"/>
              </a:rPr>
              <a:t>It reflects the perceived competence and effectiveness of workers as evaluated by their supervisors.</a:t>
            </a:r>
            <a:endParaRPr sz="1200">
              <a:solidFill>
                <a:srgbClr val="0F172A"/>
              </a:solidFill>
              <a:highlight>
                <a:schemeClr val="dk1"/>
              </a:highlight>
              <a:latin typeface="Roboto"/>
              <a:ea typeface="Roboto"/>
              <a:cs typeface="Roboto"/>
              <a:sym typeface="Roboto"/>
            </a:endParaRPr>
          </a:p>
          <a:p>
            <a:pPr indent="-299085" lvl="0" marL="457200" rtl="0" algn="l">
              <a:lnSpc>
                <a:spcPct val="150000"/>
              </a:lnSpc>
              <a:spcBef>
                <a:spcPts val="0"/>
              </a:spcBef>
              <a:spcAft>
                <a:spcPts val="0"/>
              </a:spcAft>
              <a:buClr>
                <a:srgbClr val="0F172A"/>
              </a:buClr>
              <a:buSzPct val="100000"/>
              <a:buFont typeface="Roboto"/>
              <a:buAutoNum type="arabicPeriod"/>
            </a:pPr>
            <a:r>
              <a:rPr b="1" lang="en" sz="1200">
                <a:solidFill>
                  <a:srgbClr val="0F172A"/>
                </a:solidFill>
                <a:highlight>
                  <a:schemeClr val="dk1"/>
                </a:highlight>
                <a:latin typeface="Roboto"/>
                <a:ea typeface="Roboto"/>
                <a:cs typeface="Roboto"/>
                <a:sym typeface="Roboto"/>
              </a:rPr>
              <a:t>Percentage of Projects Successfully Completed:</a:t>
            </a:r>
            <a:endParaRPr b="1" sz="1200">
              <a:solidFill>
                <a:srgbClr val="0F172A"/>
              </a:solidFill>
              <a:highlight>
                <a:schemeClr val="dk1"/>
              </a:highlight>
              <a:latin typeface="Roboto"/>
              <a:ea typeface="Roboto"/>
              <a:cs typeface="Roboto"/>
              <a:sym typeface="Roboto"/>
            </a:endParaRPr>
          </a:p>
          <a:p>
            <a:pPr indent="-299085" lvl="1" marL="914400" rtl="0" algn="l">
              <a:lnSpc>
                <a:spcPct val="150000"/>
              </a:lnSpc>
              <a:spcBef>
                <a:spcPts val="0"/>
              </a:spcBef>
              <a:spcAft>
                <a:spcPts val="0"/>
              </a:spcAft>
              <a:buClr>
                <a:srgbClr val="0F172A"/>
              </a:buClr>
              <a:buSzPct val="100000"/>
              <a:buFont typeface="Roboto"/>
              <a:buChar char="●"/>
            </a:pPr>
            <a:r>
              <a:rPr lang="en" sz="1200">
                <a:solidFill>
                  <a:srgbClr val="0F172A"/>
                </a:solidFill>
                <a:highlight>
                  <a:schemeClr val="dk1"/>
                </a:highlight>
                <a:latin typeface="Roboto"/>
                <a:ea typeface="Roboto"/>
                <a:cs typeface="Roboto"/>
                <a:sym typeface="Roboto"/>
              </a:rPr>
              <a:t>This metric measures the rate of successful completion of projects assigned to the workers.</a:t>
            </a:r>
            <a:endParaRPr sz="1200">
              <a:solidFill>
                <a:srgbClr val="0F172A"/>
              </a:solidFill>
              <a:highlight>
                <a:schemeClr val="dk1"/>
              </a:highlight>
              <a:latin typeface="Roboto"/>
              <a:ea typeface="Roboto"/>
              <a:cs typeface="Roboto"/>
              <a:sym typeface="Roboto"/>
            </a:endParaRPr>
          </a:p>
          <a:p>
            <a:pPr indent="-299085" lvl="1" marL="914400" rtl="0" algn="l">
              <a:lnSpc>
                <a:spcPct val="150000"/>
              </a:lnSpc>
              <a:spcBef>
                <a:spcPts val="0"/>
              </a:spcBef>
              <a:spcAft>
                <a:spcPts val="0"/>
              </a:spcAft>
              <a:buClr>
                <a:srgbClr val="0F172A"/>
              </a:buClr>
              <a:buSzPct val="100000"/>
              <a:buFont typeface="Roboto"/>
              <a:buChar char="●"/>
            </a:pPr>
            <a:r>
              <a:rPr lang="en" sz="1200">
                <a:solidFill>
                  <a:srgbClr val="0F172A"/>
                </a:solidFill>
                <a:highlight>
                  <a:schemeClr val="dk1"/>
                </a:highlight>
                <a:latin typeface="Roboto"/>
                <a:ea typeface="Roboto"/>
                <a:cs typeface="Roboto"/>
                <a:sym typeface="Roboto"/>
              </a:rPr>
              <a:t>It reflects the overall competency and productivity of the workers in delivering successful outcomes.</a:t>
            </a:r>
            <a:endParaRPr sz="1200">
              <a:solidFill>
                <a:srgbClr val="0F172A"/>
              </a:solidFill>
              <a:highlight>
                <a:schemeClr val="dk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8"/>
          <p:cNvSpPr txBox="1"/>
          <p:nvPr>
            <p:ph idx="1" type="body"/>
          </p:nvPr>
        </p:nvSpPr>
        <p:spPr>
          <a:xfrm>
            <a:off x="661375" y="969600"/>
            <a:ext cx="7677000" cy="3204300"/>
          </a:xfrm>
          <a:prstGeom prst="rect">
            <a:avLst/>
          </a:prstGeom>
        </p:spPr>
        <p:txBody>
          <a:bodyPr anchorCtr="0" anchor="t" bIns="91425" lIns="91425" spcFirstLastPara="1" rIns="91425" wrap="square" tIns="91425">
            <a:normAutofit/>
          </a:bodyPr>
          <a:lstStyle/>
          <a:p>
            <a:pPr indent="-228600" lvl="0" marL="457200" rtl="0" algn="l">
              <a:spcBef>
                <a:spcPts val="1500"/>
              </a:spcBef>
              <a:spcAft>
                <a:spcPts val="0"/>
              </a:spcAft>
              <a:buClr>
                <a:srgbClr val="000000"/>
              </a:buClr>
              <a:buSzPts val="1632"/>
              <a:buFont typeface="Roboto"/>
              <a:buNone/>
            </a:pPr>
            <a:r>
              <a:rPr b="1" lang="en" sz="1632">
                <a:solidFill>
                  <a:srgbClr val="000000"/>
                </a:solidFill>
                <a:latin typeface="Roboto"/>
                <a:ea typeface="Roboto"/>
                <a:cs typeface="Roboto"/>
                <a:sym typeface="Roboto"/>
              </a:rPr>
              <a:t>Dependent Variables-</a:t>
            </a:r>
            <a:endParaRPr b="1" sz="1632">
              <a:solidFill>
                <a:srgbClr val="000000"/>
              </a:solidFill>
              <a:latin typeface="Roboto"/>
              <a:ea typeface="Roboto"/>
              <a:cs typeface="Roboto"/>
              <a:sym typeface="Roboto"/>
            </a:endParaRPr>
          </a:p>
          <a:p>
            <a:pPr indent="-228600" lvl="0" marL="457200" rtl="0" algn="l">
              <a:spcBef>
                <a:spcPts val="0"/>
              </a:spcBef>
              <a:spcAft>
                <a:spcPts val="0"/>
              </a:spcAft>
              <a:buClr>
                <a:srgbClr val="000000"/>
              </a:buClr>
              <a:buSzPts val="1200"/>
              <a:buFont typeface="Roboto"/>
              <a:buNone/>
            </a:pPr>
            <a:r>
              <a:t/>
            </a:r>
            <a:endParaRPr sz="1200">
              <a:solidFill>
                <a:srgbClr val="000000"/>
              </a:solidFill>
              <a:latin typeface="Roboto"/>
              <a:ea typeface="Roboto"/>
              <a:cs typeface="Roboto"/>
              <a:sym typeface="Roboto"/>
            </a:endParaRPr>
          </a:p>
          <a:p>
            <a:pPr indent="-228600" lvl="0" marL="457200" rtl="0" algn="l">
              <a:spcBef>
                <a:spcPts val="0"/>
              </a:spcBef>
              <a:spcAft>
                <a:spcPts val="0"/>
              </a:spcAft>
              <a:buClr>
                <a:srgbClr val="000000"/>
              </a:buClr>
              <a:buSzPts val="1200"/>
              <a:buFont typeface="Roboto"/>
              <a:buNone/>
            </a:pPr>
            <a:r>
              <a:rPr lang="en" sz="1200">
                <a:solidFill>
                  <a:srgbClr val="000000"/>
                </a:solidFill>
                <a:latin typeface="Roboto"/>
                <a:ea typeface="Roboto"/>
                <a:cs typeface="Roboto"/>
                <a:sym typeface="Roboto"/>
              </a:rPr>
              <a:t>ClientSat: Client Satisfaction. A metric indicating the level of satisfaction of clients with the work performed by the worker.</a:t>
            </a:r>
            <a:endParaRPr sz="1200">
              <a:solidFill>
                <a:srgbClr val="000000"/>
              </a:solidFill>
              <a:latin typeface="Roboto"/>
              <a:ea typeface="Roboto"/>
              <a:cs typeface="Roboto"/>
              <a:sym typeface="Roboto"/>
            </a:endParaRPr>
          </a:p>
          <a:p>
            <a:pPr indent="-228600" lvl="0" marL="457200" rtl="0" algn="l">
              <a:spcBef>
                <a:spcPts val="0"/>
              </a:spcBef>
              <a:spcAft>
                <a:spcPts val="0"/>
              </a:spcAft>
              <a:buClr>
                <a:srgbClr val="000000"/>
              </a:buClr>
              <a:buSzPts val="1200"/>
              <a:buFont typeface="Roboto"/>
              <a:buNone/>
            </a:pPr>
            <a:r>
              <a:t/>
            </a:r>
            <a:endParaRPr sz="1200">
              <a:solidFill>
                <a:srgbClr val="000000"/>
              </a:solidFill>
              <a:latin typeface="Roboto"/>
              <a:ea typeface="Roboto"/>
              <a:cs typeface="Roboto"/>
              <a:sym typeface="Roboto"/>
            </a:endParaRPr>
          </a:p>
          <a:p>
            <a:pPr indent="-228600" lvl="0" marL="457200" rtl="0" algn="l">
              <a:spcBef>
                <a:spcPts val="0"/>
              </a:spcBef>
              <a:spcAft>
                <a:spcPts val="0"/>
              </a:spcAft>
              <a:buClr>
                <a:srgbClr val="000000"/>
              </a:buClr>
              <a:buSzPts val="1200"/>
              <a:buFont typeface="Roboto"/>
              <a:buNone/>
            </a:pPr>
            <a:r>
              <a:rPr lang="en" sz="1200">
                <a:solidFill>
                  <a:srgbClr val="000000"/>
                </a:solidFill>
                <a:latin typeface="Roboto"/>
                <a:ea typeface="Roboto"/>
                <a:cs typeface="Roboto"/>
                <a:sym typeface="Roboto"/>
              </a:rPr>
              <a:t>SuperSat: Supervisor Satisfaction. A metric indicating the level of satisfaction of supervisors with the worker's performance.</a:t>
            </a:r>
            <a:endParaRPr sz="1200">
              <a:solidFill>
                <a:srgbClr val="000000"/>
              </a:solidFill>
              <a:latin typeface="Roboto"/>
              <a:ea typeface="Roboto"/>
              <a:cs typeface="Roboto"/>
              <a:sym typeface="Roboto"/>
            </a:endParaRPr>
          </a:p>
          <a:p>
            <a:pPr indent="-228600" lvl="0" marL="457200" rtl="0" algn="l">
              <a:spcBef>
                <a:spcPts val="0"/>
              </a:spcBef>
              <a:spcAft>
                <a:spcPts val="0"/>
              </a:spcAft>
              <a:buClr>
                <a:srgbClr val="000000"/>
              </a:buClr>
              <a:buSzPts val="1200"/>
              <a:buFont typeface="Roboto"/>
              <a:buNone/>
            </a:pPr>
            <a:r>
              <a:t/>
            </a:r>
            <a:endParaRPr sz="1200">
              <a:solidFill>
                <a:srgbClr val="000000"/>
              </a:solidFill>
              <a:latin typeface="Roboto"/>
              <a:ea typeface="Roboto"/>
              <a:cs typeface="Roboto"/>
              <a:sym typeface="Roboto"/>
            </a:endParaRPr>
          </a:p>
          <a:p>
            <a:pPr indent="-228600" lvl="0" marL="457200" rtl="0" algn="l">
              <a:spcBef>
                <a:spcPts val="0"/>
              </a:spcBef>
              <a:spcAft>
                <a:spcPts val="0"/>
              </a:spcAft>
              <a:buClr>
                <a:srgbClr val="000000"/>
              </a:buClr>
              <a:buSzPts val="1200"/>
              <a:buFont typeface="Roboto"/>
              <a:buNone/>
            </a:pPr>
            <a:r>
              <a:rPr lang="en" sz="1200">
                <a:solidFill>
                  <a:srgbClr val="000000"/>
                </a:solidFill>
                <a:latin typeface="Roboto"/>
                <a:ea typeface="Roboto"/>
                <a:cs typeface="Roboto"/>
                <a:sym typeface="Roboto"/>
              </a:rPr>
              <a:t>ProjCompl: Percentage of Projects Successfully Completed. This metric reflects the rate of successful completion of projects by the worker, which is another indicator of on-the-job performance.</a:t>
            </a:r>
            <a:endParaRPr sz="1200">
              <a:solidFill>
                <a:srgbClr val="000000"/>
              </a:solidFill>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2"/>
          <p:cNvSpPr txBox="1"/>
          <p:nvPr>
            <p:ph type="title"/>
          </p:nvPr>
        </p:nvSpPr>
        <p:spPr>
          <a:xfrm>
            <a:off x="819150" y="639850"/>
            <a:ext cx="7505700" cy="496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INDEPENDENT VARIABLES</a:t>
            </a:r>
            <a:endParaRPr sz="1800"/>
          </a:p>
        </p:txBody>
      </p:sp>
      <p:sp>
        <p:nvSpPr>
          <p:cNvPr id="536" name="Google Shape;536;p72"/>
          <p:cNvSpPr txBox="1"/>
          <p:nvPr>
            <p:ph idx="1" type="body"/>
          </p:nvPr>
        </p:nvSpPr>
        <p:spPr>
          <a:xfrm>
            <a:off x="819150" y="1204650"/>
            <a:ext cx="7505700" cy="3440400"/>
          </a:xfrm>
          <a:prstGeom prst="rect">
            <a:avLst/>
          </a:prstGeom>
        </p:spPr>
        <p:txBody>
          <a:bodyPr anchorCtr="0" anchor="t" bIns="91425" lIns="91425" spcFirstLastPara="1" rIns="91425" wrap="square" tIns="91425">
            <a:noAutofit/>
          </a:bodyPr>
          <a:lstStyle/>
          <a:p>
            <a:pPr indent="-299720" lvl="0" marL="457200" rtl="0" algn="l">
              <a:lnSpc>
                <a:spcPct val="140000"/>
              </a:lnSpc>
              <a:spcBef>
                <a:spcPts val="600"/>
              </a:spcBef>
              <a:spcAft>
                <a:spcPts val="0"/>
              </a:spcAft>
              <a:buClr>
                <a:srgbClr val="0F172A"/>
              </a:buClr>
              <a:buSzPts val="1120"/>
              <a:buFont typeface="Roboto"/>
              <a:buAutoNum type="arabicPeriod"/>
            </a:pPr>
            <a:r>
              <a:rPr b="1" lang="en" sz="1120">
                <a:solidFill>
                  <a:srgbClr val="0F172A"/>
                </a:solidFill>
                <a:highlight>
                  <a:schemeClr val="dk1"/>
                </a:highlight>
                <a:latin typeface="Roboto"/>
                <a:ea typeface="Roboto"/>
                <a:cs typeface="Roboto"/>
                <a:sym typeface="Roboto"/>
              </a:rPr>
              <a:t>Social Factors (Measured through Psychological Tests):</a:t>
            </a:r>
            <a:endParaRPr b="1" sz="1120">
              <a:solidFill>
                <a:srgbClr val="0F172A"/>
              </a:solidFill>
              <a:highlight>
                <a:schemeClr val="dk1"/>
              </a:highlight>
              <a:latin typeface="Roboto"/>
              <a:ea typeface="Roboto"/>
              <a:cs typeface="Roboto"/>
              <a:sym typeface="Roboto"/>
            </a:endParaRPr>
          </a:p>
          <a:p>
            <a:pPr indent="-299719" lvl="1" marL="914400" rtl="0" algn="l">
              <a:lnSpc>
                <a:spcPct val="140000"/>
              </a:lnSpc>
              <a:spcBef>
                <a:spcPts val="0"/>
              </a:spcBef>
              <a:spcAft>
                <a:spcPts val="0"/>
              </a:spcAft>
              <a:buClr>
                <a:srgbClr val="0F172A"/>
              </a:buClr>
              <a:buSzPts val="1120"/>
              <a:buFont typeface="Roboto"/>
              <a:buChar char="●"/>
            </a:pPr>
            <a:r>
              <a:rPr lang="en" sz="1120">
                <a:solidFill>
                  <a:srgbClr val="0F172A"/>
                </a:solidFill>
                <a:highlight>
                  <a:schemeClr val="dk1"/>
                </a:highlight>
                <a:latin typeface="Roboto"/>
                <a:ea typeface="Roboto"/>
                <a:cs typeface="Roboto"/>
                <a:sym typeface="Roboto"/>
              </a:rPr>
              <a:t>Psychological Test 1 Score</a:t>
            </a:r>
            <a:endParaRPr sz="1120">
              <a:solidFill>
                <a:srgbClr val="0F172A"/>
              </a:solidFill>
              <a:highlight>
                <a:schemeClr val="dk1"/>
              </a:highlight>
              <a:latin typeface="Roboto"/>
              <a:ea typeface="Roboto"/>
              <a:cs typeface="Roboto"/>
              <a:sym typeface="Roboto"/>
            </a:endParaRPr>
          </a:p>
          <a:p>
            <a:pPr indent="-299719" lvl="1" marL="914400" rtl="0" algn="l">
              <a:lnSpc>
                <a:spcPct val="140000"/>
              </a:lnSpc>
              <a:spcBef>
                <a:spcPts val="0"/>
              </a:spcBef>
              <a:spcAft>
                <a:spcPts val="0"/>
              </a:spcAft>
              <a:buClr>
                <a:srgbClr val="0F172A"/>
              </a:buClr>
              <a:buSzPts val="1120"/>
              <a:buFont typeface="Roboto"/>
              <a:buChar char="●"/>
            </a:pPr>
            <a:r>
              <a:rPr lang="en" sz="1120">
                <a:solidFill>
                  <a:srgbClr val="0F172A"/>
                </a:solidFill>
                <a:highlight>
                  <a:schemeClr val="dk1"/>
                </a:highlight>
                <a:latin typeface="Roboto"/>
                <a:ea typeface="Roboto"/>
                <a:cs typeface="Roboto"/>
                <a:sym typeface="Roboto"/>
              </a:rPr>
              <a:t>Psychological Test 2 Score</a:t>
            </a:r>
            <a:endParaRPr sz="1120">
              <a:solidFill>
                <a:srgbClr val="0F172A"/>
              </a:solidFill>
              <a:highlight>
                <a:schemeClr val="dk1"/>
              </a:highlight>
              <a:latin typeface="Roboto"/>
              <a:ea typeface="Roboto"/>
              <a:cs typeface="Roboto"/>
              <a:sym typeface="Roboto"/>
            </a:endParaRPr>
          </a:p>
          <a:p>
            <a:pPr indent="-299719" lvl="1" marL="914400" rtl="0" algn="l">
              <a:lnSpc>
                <a:spcPct val="140000"/>
              </a:lnSpc>
              <a:spcBef>
                <a:spcPts val="0"/>
              </a:spcBef>
              <a:spcAft>
                <a:spcPts val="0"/>
              </a:spcAft>
              <a:buClr>
                <a:srgbClr val="0F172A"/>
              </a:buClr>
              <a:buSzPts val="1120"/>
              <a:buFont typeface="Roboto"/>
              <a:buChar char="●"/>
            </a:pPr>
            <a:r>
              <a:rPr lang="en" sz="1120">
                <a:solidFill>
                  <a:srgbClr val="0F172A"/>
                </a:solidFill>
                <a:highlight>
                  <a:schemeClr val="dk1"/>
                </a:highlight>
                <a:latin typeface="Roboto"/>
                <a:ea typeface="Roboto"/>
                <a:cs typeface="Roboto"/>
                <a:sym typeface="Roboto"/>
              </a:rPr>
              <a:t>These scores are used to measure social factors influencing worker productivity and competency.</a:t>
            </a:r>
            <a:endParaRPr sz="1120">
              <a:solidFill>
                <a:srgbClr val="0F172A"/>
              </a:solidFill>
              <a:highlight>
                <a:schemeClr val="dk1"/>
              </a:highlight>
              <a:latin typeface="Roboto"/>
              <a:ea typeface="Roboto"/>
              <a:cs typeface="Roboto"/>
              <a:sym typeface="Roboto"/>
            </a:endParaRPr>
          </a:p>
          <a:p>
            <a:pPr indent="-299720" lvl="0" marL="457200" rtl="0" algn="l">
              <a:lnSpc>
                <a:spcPct val="140000"/>
              </a:lnSpc>
              <a:spcBef>
                <a:spcPts val="0"/>
              </a:spcBef>
              <a:spcAft>
                <a:spcPts val="0"/>
              </a:spcAft>
              <a:buClr>
                <a:srgbClr val="0F172A"/>
              </a:buClr>
              <a:buSzPts val="1120"/>
              <a:buFont typeface="Roboto"/>
              <a:buAutoNum type="arabicPeriod"/>
            </a:pPr>
            <a:r>
              <a:rPr b="1" lang="en" sz="1120">
                <a:solidFill>
                  <a:srgbClr val="0F172A"/>
                </a:solidFill>
                <a:highlight>
                  <a:schemeClr val="dk1"/>
                </a:highlight>
                <a:latin typeface="Roboto"/>
                <a:ea typeface="Roboto"/>
                <a:cs typeface="Roboto"/>
                <a:sym typeface="Roboto"/>
              </a:rPr>
              <a:t>Intelligence:</a:t>
            </a:r>
            <a:endParaRPr b="1" sz="1120">
              <a:solidFill>
                <a:srgbClr val="0F172A"/>
              </a:solidFill>
              <a:highlight>
                <a:schemeClr val="dk1"/>
              </a:highlight>
              <a:latin typeface="Roboto"/>
              <a:ea typeface="Roboto"/>
              <a:cs typeface="Roboto"/>
              <a:sym typeface="Roboto"/>
            </a:endParaRPr>
          </a:p>
          <a:p>
            <a:pPr indent="-299719" lvl="1" marL="914400" rtl="0" algn="l">
              <a:lnSpc>
                <a:spcPct val="140000"/>
              </a:lnSpc>
              <a:spcBef>
                <a:spcPts val="0"/>
              </a:spcBef>
              <a:spcAft>
                <a:spcPts val="0"/>
              </a:spcAft>
              <a:buClr>
                <a:srgbClr val="0F172A"/>
              </a:buClr>
              <a:buSzPts val="1120"/>
              <a:buFont typeface="Roboto"/>
              <a:buChar char="●"/>
            </a:pPr>
            <a:r>
              <a:rPr lang="en" sz="1120">
                <a:solidFill>
                  <a:srgbClr val="0F172A"/>
                </a:solidFill>
                <a:highlight>
                  <a:schemeClr val="dk1"/>
                </a:highlight>
                <a:latin typeface="Roboto"/>
                <a:ea typeface="Roboto"/>
                <a:cs typeface="Roboto"/>
                <a:sym typeface="Roboto"/>
              </a:rPr>
              <a:t>Educational Level</a:t>
            </a:r>
            <a:endParaRPr sz="1120">
              <a:solidFill>
                <a:srgbClr val="0F172A"/>
              </a:solidFill>
              <a:highlight>
                <a:schemeClr val="dk1"/>
              </a:highlight>
              <a:latin typeface="Roboto"/>
              <a:ea typeface="Roboto"/>
              <a:cs typeface="Roboto"/>
              <a:sym typeface="Roboto"/>
            </a:endParaRPr>
          </a:p>
          <a:p>
            <a:pPr indent="-299719" lvl="1" marL="914400" rtl="0" algn="l">
              <a:lnSpc>
                <a:spcPct val="140000"/>
              </a:lnSpc>
              <a:spcBef>
                <a:spcPts val="0"/>
              </a:spcBef>
              <a:spcAft>
                <a:spcPts val="0"/>
              </a:spcAft>
              <a:buClr>
                <a:srgbClr val="0F172A"/>
              </a:buClr>
              <a:buSzPts val="1120"/>
              <a:buFont typeface="Roboto"/>
              <a:buChar char="●"/>
            </a:pPr>
            <a:r>
              <a:rPr lang="en" sz="1120">
                <a:solidFill>
                  <a:srgbClr val="0F172A"/>
                </a:solidFill>
                <a:highlight>
                  <a:schemeClr val="dk1"/>
                </a:highlight>
                <a:latin typeface="Roboto"/>
                <a:ea typeface="Roboto"/>
                <a:cs typeface="Roboto"/>
                <a:sym typeface="Roboto"/>
              </a:rPr>
              <a:t>IQ Score</a:t>
            </a:r>
            <a:endParaRPr sz="1120">
              <a:solidFill>
                <a:srgbClr val="0F172A"/>
              </a:solidFill>
              <a:highlight>
                <a:schemeClr val="dk1"/>
              </a:highlight>
              <a:latin typeface="Roboto"/>
              <a:ea typeface="Roboto"/>
              <a:cs typeface="Roboto"/>
              <a:sym typeface="Roboto"/>
            </a:endParaRPr>
          </a:p>
          <a:p>
            <a:pPr indent="-299719" lvl="1" marL="914400" rtl="0" algn="l">
              <a:lnSpc>
                <a:spcPct val="140000"/>
              </a:lnSpc>
              <a:spcBef>
                <a:spcPts val="0"/>
              </a:spcBef>
              <a:spcAft>
                <a:spcPts val="0"/>
              </a:spcAft>
              <a:buClr>
                <a:srgbClr val="0F172A"/>
              </a:buClr>
              <a:buSzPts val="1120"/>
              <a:buFont typeface="Roboto"/>
              <a:buChar char="●"/>
            </a:pPr>
            <a:r>
              <a:rPr lang="en" sz="1120">
                <a:solidFill>
                  <a:srgbClr val="0F172A"/>
                </a:solidFill>
                <a:highlight>
                  <a:schemeClr val="dk1"/>
                </a:highlight>
                <a:latin typeface="Roboto"/>
                <a:ea typeface="Roboto"/>
                <a:cs typeface="Roboto"/>
                <a:sym typeface="Roboto"/>
              </a:rPr>
              <a:t>These variables are used to capture the intelligence aspect of workers as a factor influencing productivity and competency.</a:t>
            </a:r>
            <a:endParaRPr sz="1120">
              <a:solidFill>
                <a:srgbClr val="0F172A"/>
              </a:solidFill>
              <a:highlight>
                <a:schemeClr val="dk1"/>
              </a:highlight>
              <a:latin typeface="Roboto"/>
              <a:ea typeface="Roboto"/>
              <a:cs typeface="Roboto"/>
              <a:sym typeface="Roboto"/>
            </a:endParaRPr>
          </a:p>
          <a:p>
            <a:pPr indent="-299720" lvl="0" marL="457200" rtl="0" algn="l">
              <a:lnSpc>
                <a:spcPct val="140000"/>
              </a:lnSpc>
              <a:spcBef>
                <a:spcPts val="0"/>
              </a:spcBef>
              <a:spcAft>
                <a:spcPts val="0"/>
              </a:spcAft>
              <a:buClr>
                <a:srgbClr val="0F172A"/>
              </a:buClr>
              <a:buSzPts val="1120"/>
              <a:buFont typeface="Roboto"/>
              <a:buAutoNum type="arabicPeriod"/>
            </a:pPr>
            <a:r>
              <a:rPr b="1" lang="en" sz="1120">
                <a:solidFill>
                  <a:srgbClr val="0F172A"/>
                </a:solidFill>
                <a:highlight>
                  <a:schemeClr val="dk1"/>
                </a:highlight>
                <a:latin typeface="Roboto"/>
                <a:ea typeface="Roboto"/>
                <a:cs typeface="Roboto"/>
                <a:sym typeface="Roboto"/>
              </a:rPr>
              <a:t>Motivation:</a:t>
            </a:r>
            <a:endParaRPr b="1" sz="1120">
              <a:solidFill>
                <a:srgbClr val="0F172A"/>
              </a:solidFill>
              <a:highlight>
                <a:schemeClr val="dk1"/>
              </a:highlight>
              <a:latin typeface="Roboto"/>
              <a:ea typeface="Roboto"/>
              <a:cs typeface="Roboto"/>
              <a:sym typeface="Roboto"/>
            </a:endParaRPr>
          </a:p>
          <a:p>
            <a:pPr indent="-299719" lvl="1" marL="914400" rtl="0" algn="l">
              <a:lnSpc>
                <a:spcPct val="140000"/>
              </a:lnSpc>
              <a:spcBef>
                <a:spcPts val="0"/>
              </a:spcBef>
              <a:spcAft>
                <a:spcPts val="0"/>
              </a:spcAft>
              <a:buClr>
                <a:srgbClr val="0F172A"/>
              </a:buClr>
              <a:buSzPts val="1120"/>
              <a:buFont typeface="Roboto"/>
              <a:buChar char="●"/>
            </a:pPr>
            <a:r>
              <a:rPr lang="en" sz="1120">
                <a:solidFill>
                  <a:srgbClr val="0F172A"/>
                </a:solidFill>
                <a:highlight>
                  <a:schemeClr val="dk1"/>
                </a:highlight>
                <a:latin typeface="Roboto"/>
                <a:ea typeface="Roboto"/>
                <a:cs typeface="Roboto"/>
                <a:sym typeface="Roboto"/>
              </a:rPr>
              <a:t>Training Received (Hours of training)</a:t>
            </a:r>
            <a:endParaRPr sz="1120">
              <a:solidFill>
                <a:srgbClr val="0F172A"/>
              </a:solidFill>
              <a:highlight>
                <a:schemeClr val="dk1"/>
              </a:highlight>
              <a:latin typeface="Roboto"/>
              <a:ea typeface="Roboto"/>
              <a:cs typeface="Roboto"/>
              <a:sym typeface="Roboto"/>
            </a:endParaRPr>
          </a:p>
          <a:p>
            <a:pPr indent="-299719" lvl="1" marL="914400" rtl="0" algn="l">
              <a:lnSpc>
                <a:spcPct val="140000"/>
              </a:lnSpc>
              <a:spcBef>
                <a:spcPts val="0"/>
              </a:spcBef>
              <a:spcAft>
                <a:spcPts val="0"/>
              </a:spcAft>
              <a:buClr>
                <a:srgbClr val="0F172A"/>
              </a:buClr>
              <a:buSzPts val="1120"/>
              <a:buFont typeface="Roboto"/>
              <a:buChar char="●"/>
            </a:pPr>
            <a:r>
              <a:rPr lang="en" sz="1120">
                <a:solidFill>
                  <a:srgbClr val="0F172A"/>
                </a:solidFill>
                <a:highlight>
                  <a:schemeClr val="dk1"/>
                </a:highlight>
                <a:latin typeface="Roboto"/>
                <a:ea typeface="Roboto"/>
                <a:cs typeface="Roboto"/>
                <a:sym typeface="Roboto"/>
              </a:rPr>
              <a:t>Overall Experience (Hours of work)</a:t>
            </a:r>
            <a:endParaRPr sz="1120">
              <a:solidFill>
                <a:srgbClr val="0F172A"/>
              </a:solidFill>
              <a:highlight>
                <a:schemeClr val="dk1"/>
              </a:highlight>
              <a:latin typeface="Roboto"/>
              <a:ea typeface="Roboto"/>
              <a:cs typeface="Roboto"/>
              <a:sym typeface="Roboto"/>
            </a:endParaRPr>
          </a:p>
          <a:p>
            <a:pPr indent="-299719" lvl="1" marL="914400" rtl="0" algn="l">
              <a:lnSpc>
                <a:spcPct val="140000"/>
              </a:lnSpc>
              <a:spcBef>
                <a:spcPts val="0"/>
              </a:spcBef>
              <a:spcAft>
                <a:spcPts val="0"/>
              </a:spcAft>
              <a:buClr>
                <a:srgbClr val="0F172A"/>
              </a:buClr>
              <a:buSzPts val="1120"/>
              <a:buFont typeface="Roboto"/>
              <a:buChar char="●"/>
            </a:pPr>
            <a:r>
              <a:rPr lang="en" sz="1120">
                <a:solidFill>
                  <a:srgbClr val="0F172A"/>
                </a:solidFill>
                <a:highlight>
                  <a:schemeClr val="dk1"/>
                </a:highlight>
                <a:latin typeface="Roboto"/>
                <a:ea typeface="Roboto"/>
                <a:cs typeface="Roboto"/>
                <a:sym typeface="Roboto"/>
              </a:rPr>
              <a:t>These variables are used to assess the motivation level of workers in influencing productivity and competency.</a:t>
            </a:r>
            <a:endParaRPr sz="1120">
              <a:solidFill>
                <a:srgbClr val="0F172A"/>
              </a:solidFill>
              <a:highlight>
                <a:schemeClr val="dk1"/>
              </a:highlight>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42" name="Google Shape;542;p7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43" name="Google Shape;543;p73"/>
          <p:cNvPicPr preferRelativeResize="0"/>
          <p:nvPr/>
        </p:nvPicPr>
        <p:blipFill>
          <a:blip r:embed="rId3">
            <a:alphaModFix/>
          </a:blip>
          <a:stretch>
            <a:fillRect/>
          </a:stretch>
        </p:blipFill>
        <p:spPr>
          <a:xfrm>
            <a:off x="411488" y="708450"/>
            <a:ext cx="8321026" cy="1652450"/>
          </a:xfrm>
          <a:prstGeom prst="rect">
            <a:avLst/>
          </a:prstGeom>
          <a:noFill/>
          <a:ln>
            <a:noFill/>
          </a:ln>
        </p:spPr>
      </p:pic>
      <p:sp>
        <p:nvSpPr>
          <p:cNvPr id="544" name="Google Shape;544;p73"/>
          <p:cNvSpPr txBox="1"/>
          <p:nvPr/>
        </p:nvSpPr>
        <p:spPr>
          <a:xfrm>
            <a:off x="596650" y="2667750"/>
            <a:ext cx="7578000" cy="17709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highlight>
                  <a:schemeClr val="dk1"/>
                </a:highlight>
                <a:latin typeface="Roboto"/>
                <a:ea typeface="Roboto"/>
                <a:cs typeface="Roboto"/>
                <a:sym typeface="Roboto"/>
              </a:rPr>
              <a:t>The chosen variables, both dependent and independent, are essential in evaluating the key factors influencing worker productivity and competency</a:t>
            </a:r>
            <a:endParaRPr sz="1200">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200">
              <a:solidFill>
                <a:srgbClr val="0F172A"/>
              </a:solidFill>
              <a:highlight>
                <a:schemeClr val="dk1"/>
              </a:highlight>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highlight>
                  <a:schemeClr val="dk1"/>
                </a:highlight>
                <a:latin typeface="Roboto"/>
                <a:ea typeface="Roboto"/>
                <a:cs typeface="Roboto"/>
                <a:sym typeface="Roboto"/>
              </a:rPr>
              <a:t>The dataset will be analyzed to understand the relationships and impact of these variables on the selected indirect metrics for worker evaluation</a:t>
            </a:r>
            <a:endParaRPr sz="1200">
              <a:solidFill>
                <a:srgbClr val="0F172A"/>
              </a:solidFill>
              <a:highlight>
                <a:schemeClr val="dk1"/>
              </a:highlight>
              <a:latin typeface="Roboto"/>
              <a:ea typeface="Roboto"/>
              <a:cs typeface="Roboto"/>
              <a:sym typeface="Roboto"/>
            </a:endParaRPr>
          </a:p>
          <a:p>
            <a:pPr indent="0" lvl="0" marL="0" rtl="0" algn="l">
              <a:spcBef>
                <a:spcPts val="60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200"/>
              <a:t>MULTIVARIATE ANALYSIS OF VARIANCE(MANOVA)</a:t>
            </a:r>
            <a:endParaRPr sz="2200"/>
          </a:p>
        </p:txBody>
      </p:sp>
      <p:sp>
        <p:nvSpPr>
          <p:cNvPr id="550" name="Google Shape;550;p74"/>
          <p:cNvSpPr txBox="1"/>
          <p:nvPr>
            <p:ph idx="1" type="body"/>
          </p:nvPr>
        </p:nvSpPr>
        <p:spPr>
          <a:xfrm>
            <a:off x="762000" y="1800200"/>
            <a:ext cx="7505700" cy="29712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600"/>
              </a:spcBef>
              <a:spcAft>
                <a:spcPts val="0"/>
              </a:spcAft>
              <a:buClr>
                <a:srgbClr val="222222"/>
              </a:buClr>
              <a:buSzPts val="1200"/>
              <a:buFont typeface="Roboto"/>
              <a:buChar char="●"/>
            </a:pPr>
            <a:r>
              <a:rPr lang="en" sz="1200">
                <a:solidFill>
                  <a:srgbClr val="222222"/>
                </a:solidFill>
                <a:highlight>
                  <a:schemeClr val="dk1"/>
                </a:highlight>
                <a:latin typeface="Roboto"/>
                <a:ea typeface="Roboto"/>
                <a:cs typeface="Roboto"/>
                <a:sym typeface="Roboto"/>
              </a:rPr>
              <a:t>Multivariate Analysis of Variance (MANOVA) is employed to assess the simultaneous impact of multiple independent variables on two or more dependent variables</a:t>
            </a:r>
            <a:endParaRPr sz="1200">
              <a:solidFill>
                <a:srgbClr val="222222"/>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200">
              <a:solidFill>
                <a:srgbClr val="222222"/>
              </a:solidFill>
              <a:highlight>
                <a:schemeClr val="dk1"/>
              </a:highlight>
              <a:latin typeface="Roboto"/>
              <a:ea typeface="Roboto"/>
              <a:cs typeface="Roboto"/>
              <a:sym typeface="Roboto"/>
            </a:endParaRPr>
          </a:p>
          <a:p>
            <a:pPr indent="-304800" lvl="0" marL="457200" rtl="0" algn="l">
              <a:lnSpc>
                <a:spcPct val="150000"/>
              </a:lnSpc>
              <a:spcBef>
                <a:spcPts val="600"/>
              </a:spcBef>
              <a:spcAft>
                <a:spcPts val="0"/>
              </a:spcAft>
              <a:buClr>
                <a:srgbClr val="222222"/>
              </a:buClr>
              <a:buSzPts val="1200"/>
              <a:buFont typeface="Roboto"/>
              <a:buChar char="●"/>
            </a:pPr>
            <a:r>
              <a:rPr lang="en" sz="1200">
                <a:solidFill>
                  <a:srgbClr val="222222"/>
                </a:solidFill>
                <a:highlight>
                  <a:schemeClr val="dk1"/>
                </a:highlight>
                <a:latin typeface="Roboto"/>
                <a:ea typeface="Roboto"/>
                <a:cs typeface="Roboto"/>
                <a:sym typeface="Roboto"/>
              </a:rPr>
              <a:t>In this analysis, MANOVA is used to determine the combined effect of social factors, intelligence, and motivation on the indirect metrics for worker productivity and competency</a:t>
            </a:r>
            <a:endParaRPr sz="1200">
              <a:solidFill>
                <a:srgbClr val="222222"/>
              </a:solidFill>
              <a:highlight>
                <a:schemeClr val="dk1"/>
              </a:highlight>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56" name="Google Shape;556;p75"/>
          <p:cNvSpPr txBox="1"/>
          <p:nvPr>
            <p:ph idx="1" type="body"/>
          </p:nvPr>
        </p:nvSpPr>
        <p:spPr>
          <a:xfrm>
            <a:off x="819150" y="845600"/>
            <a:ext cx="7505700" cy="3593100"/>
          </a:xfrm>
          <a:prstGeom prst="rect">
            <a:avLst/>
          </a:prstGeom>
        </p:spPr>
        <p:txBody>
          <a:bodyPr anchorCtr="0" anchor="t" bIns="91425" lIns="91425" spcFirstLastPara="1" rIns="91425" wrap="square" tIns="91425">
            <a:normAutofit/>
          </a:bodyPr>
          <a:lstStyle/>
          <a:p>
            <a:pPr indent="0" lvl="0" marL="0" rtl="0" algn="l">
              <a:lnSpc>
                <a:spcPct val="150000"/>
              </a:lnSpc>
              <a:spcBef>
                <a:spcPts val="300"/>
              </a:spcBef>
              <a:spcAft>
                <a:spcPts val="0"/>
              </a:spcAft>
              <a:buNone/>
            </a:pPr>
            <a:r>
              <a:rPr b="1" lang="en" sz="1700" u="sng">
                <a:solidFill>
                  <a:srgbClr val="0F172A"/>
                </a:solidFill>
                <a:highlight>
                  <a:schemeClr val="dk1"/>
                </a:highlight>
                <a:latin typeface="Roboto"/>
                <a:ea typeface="Roboto"/>
                <a:cs typeface="Roboto"/>
                <a:sym typeface="Roboto"/>
              </a:rPr>
              <a:t>MANOVA Setup:</a:t>
            </a:r>
            <a:endParaRPr b="1" sz="1700" u="sng">
              <a:solidFill>
                <a:srgbClr val="0F172A"/>
              </a:solidFill>
              <a:highlight>
                <a:schemeClr val="dk1"/>
              </a:highlight>
              <a:latin typeface="Roboto"/>
              <a:ea typeface="Roboto"/>
              <a:cs typeface="Roboto"/>
              <a:sym typeface="Roboto"/>
            </a:endParaRPr>
          </a:p>
          <a:p>
            <a:pPr indent="-311150" lvl="0" marL="457200" rtl="0" algn="l">
              <a:lnSpc>
                <a:spcPct val="150000"/>
              </a:lnSpc>
              <a:spcBef>
                <a:spcPts val="600"/>
              </a:spcBef>
              <a:spcAft>
                <a:spcPts val="0"/>
              </a:spcAft>
              <a:buClr>
                <a:srgbClr val="0F172A"/>
              </a:buClr>
              <a:buSzPts val="1300"/>
              <a:buFont typeface="Roboto"/>
              <a:buChar char="❖"/>
            </a:pPr>
            <a:r>
              <a:rPr lang="en">
                <a:solidFill>
                  <a:srgbClr val="0F172A"/>
                </a:solidFill>
                <a:highlight>
                  <a:schemeClr val="dk1"/>
                </a:highlight>
                <a:latin typeface="Roboto"/>
                <a:ea typeface="Roboto"/>
                <a:cs typeface="Roboto"/>
                <a:sym typeface="Roboto"/>
              </a:rPr>
              <a:t>The independent variables are:</a:t>
            </a:r>
            <a:endParaRPr>
              <a:solidFill>
                <a:srgbClr val="0F172A"/>
              </a:solidFill>
              <a:highlight>
                <a:schemeClr val="dk1"/>
              </a:highlight>
              <a:latin typeface="Roboto"/>
              <a:ea typeface="Roboto"/>
              <a:cs typeface="Roboto"/>
              <a:sym typeface="Roboto"/>
            </a:endParaRPr>
          </a:p>
          <a:p>
            <a:pPr indent="-311150" lvl="1" marL="914400" rtl="0" algn="l">
              <a:lnSpc>
                <a:spcPct val="150000"/>
              </a:lnSpc>
              <a:spcBef>
                <a:spcPts val="0"/>
              </a:spcBef>
              <a:spcAft>
                <a:spcPts val="0"/>
              </a:spcAft>
              <a:buClr>
                <a:srgbClr val="0F172A"/>
              </a:buClr>
              <a:buSzPts val="1300"/>
              <a:buFont typeface="Roboto"/>
              <a:buChar char="➢"/>
            </a:pPr>
            <a:r>
              <a:rPr lang="en" sz="1300">
                <a:solidFill>
                  <a:srgbClr val="0F172A"/>
                </a:solidFill>
                <a:highlight>
                  <a:schemeClr val="dk1"/>
                </a:highlight>
                <a:latin typeface="Roboto"/>
                <a:ea typeface="Roboto"/>
                <a:cs typeface="Roboto"/>
                <a:sym typeface="Roboto"/>
              </a:rPr>
              <a:t>Social Factors (Psychological Test 1 Score, Psychological Test 2 Score)</a:t>
            </a:r>
            <a:endParaRPr sz="1300">
              <a:solidFill>
                <a:srgbClr val="0F172A"/>
              </a:solidFill>
              <a:highlight>
                <a:schemeClr val="dk1"/>
              </a:highlight>
              <a:latin typeface="Roboto"/>
              <a:ea typeface="Roboto"/>
              <a:cs typeface="Roboto"/>
              <a:sym typeface="Roboto"/>
            </a:endParaRPr>
          </a:p>
          <a:p>
            <a:pPr indent="-311150" lvl="1" marL="914400" rtl="0" algn="l">
              <a:lnSpc>
                <a:spcPct val="150000"/>
              </a:lnSpc>
              <a:spcBef>
                <a:spcPts val="0"/>
              </a:spcBef>
              <a:spcAft>
                <a:spcPts val="0"/>
              </a:spcAft>
              <a:buClr>
                <a:srgbClr val="0F172A"/>
              </a:buClr>
              <a:buSzPts val="1300"/>
              <a:buFont typeface="Roboto"/>
              <a:buChar char="➢"/>
            </a:pPr>
            <a:r>
              <a:rPr lang="en" sz="1300">
                <a:solidFill>
                  <a:srgbClr val="0F172A"/>
                </a:solidFill>
                <a:highlight>
                  <a:schemeClr val="dk1"/>
                </a:highlight>
                <a:latin typeface="Roboto"/>
                <a:ea typeface="Roboto"/>
                <a:cs typeface="Roboto"/>
                <a:sym typeface="Roboto"/>
              </a:rPr>
              <a:t>Intelligence (Educational Level, IQ Score)</a:t>
            </a:r>
            <a:endParaRPr sz="1300">
              <a:solidFill>
                <a:srgbClr val="0F172A"/>
              </a:solidFill>
              <a:highlight>
                <a:schemeClr val="dk1"/>
              </a:highlight>
              <a:latin typeface="Roboto"/>
              <a:ea typeface="Roboto"/>
              <a:cs typeface="Roboto"/>
              <a:sym typeface="Roboto"/>
            </a:endParaRPr>
          </a:p>
          <a:p>
            <a:pPr indent="-311150" lvl="1" marL="914400" rtl="0" algn="l">
              <a:lnSpc>
                <a:spcPct val="150000"/>
              </a:lnSpc>
              <a:spcBef>
                <a:spcPts val="0"/>
              </a:spcBef>
              <a:spcAft>
                <a:spcPts val="0"/>
              </a:spcAft>
              <a:buClr>
                <a:srgbClr val="0F172A"/>
              </a:buClr>
              <a:buSzPts val="1300"/>
              <a:buFont typeface="Roboto"/>
              <a:buChar char="➢"/>
            </a:pPr>
            <a:r>
              <a:rPr lang="en" sz="1300">
                <a:solidFill>
                  <a:srgbClr val="0F172A"/>
                </a:solidFill>
                <a:highlight>
                  <a:schemeClr val="dk1"/>
                </a:highlight>
                <a:latin typeface="Roboto"/>
                <a:ea typeface="Roboto"/>
                <a:cs typeface="Roboto"/>
                <a:sym typeface="Roboto"/>
              </a:rPr>
              <a:t>Motivation (Hours of Training Received, Hours of Overall Experience)</a:t>
            </a:r>
            <a:endParaRPr sz="1300">
              <a:solidFill>
                <a:srgbClr val="0F172A"/>
              </a:solidFill>
              <a:highlight>
                <a:schemeClr val="dk1"/>
              </a:highlight>
              <a:latin typeface="Roboto"/>
              <a:ea typeface="Roboto"/>
              <a:cs typeface="Roboto"/>
              <a:sym typeface="Roboto"/>
            </a:endParaRPr>
          </a:p>
          <a:p>
            <a:pPr indent="0" lvl="0" marL="914400" rtl="0" algn="l">
              <a:lnSpc>
                <a:spcPct val="150000"/>
              </a:lnSpc>
              <a:spcBef>
                <a:spcPts val="1200"/>
              </a:spcBef>
              <a:spcAft>
                <a:spcPts val="0"/>
              </a:spcAft>
              <a:buNone/>
            </a:pPr>
            <a:r>
              <a:t/>
            </a:r>
            <a:endParaRPr sz="1300">
              <a:solidFill>
                <a:srgbClr val="0F172A"/>
              </a:solidFill>
              <a:highlight>
                <a:schemeClr val="dk1"/>
              </a:highlight>
              <a:latin typeface="Roboto"/>
              <a:ea typeface="Roboto"/>
              <a:cs typeface="Roboto"/>
              <a:sym typeface="Roboto"/>
            </a:endParaRPr>
          </a:p>
          <a:p>
            <a:pPr indent="-311150" lvl="0" marL="457200" rtl="0" algn="l">
              <a:lnSpc>
                <a:spcPct val="150000"/>
              </a:lnSpc>
              <a:spcBef>
                <a:spcPts val="1200"/>
              </a:spcBef>
              <a:spcAft>
                <a:spcPts val="0"/>
              </a:spcAft>
              <a:buClr>
                <a:srgbClr val="0F172A"/>
              </a:buClr>
              <a:buSzPts val="1300"/>
              <a:buFont typeface="Roboto"/>
              <a:buChar char="❖"/>
            </a:pPr>
            <a:r>
              <a:rPr lang="en">
                <a:solidFill>
                  <a:srgbClr val="0F172A"/>
                </a:solidFill>
                <a:highlight>
                  <a:schemeClr val="dk1"/>
                </a:highlight>
                <a:latin typeface="Roboto"/>
                <a:ea typeface="Roboto"/>
                <a:cs typeface="Roboto"/>
                <a:sym typeface="Roboto"/>
              </a:rPr>
              <a:t>The dependent variables are:</a:t>
            </a:r>
            <a:endParaRPr>
              <a:solidFill>
                <a:srgbClr val="0F172A"/>
              </a:solidFill>
              <a:highlight>
                <a:schemeClr val="dk1"/>
              </a:highlight>
              <a:latin typeface="Roboto"/>
              <a:ea typeface="Roboto"/>
              <a:cs typeface="Roboto"/>
              <a:sym typeface="Roboto"/>
            </a:endParaRPr>
          </a:p>
          <a:p>
            <a:pPr indent="-311150" lvl="1" marL="914400" rtl="0" algn="l">
              <a:lnSpc>
                <a:spcPct val="150000"/>
              </a:lnSpc>
              <a:spcBef>
                <a:spcPts val="0"/>
              </a:spcBef>
              <a:spcAft>
                <a:spcPts val="0"/>
              </a:spcAft>
              <a:buClr>
                <a:srgbClr val="0F172A"/>
              </a:buClr>
              <a:buSzPts val="1300"/>
              <a:buFont typeface="Roboto"/>
              <a:buChar char="➢"/>
            </a:pPr>
            <a:r>
              <a:rPr lang="en" sz="1300">
                <a:solidFill>
                  <a:srgbClr val="0F172A"/>
                </a:solidFill>
                <a:highlight>
                  <a:schemeClr val="dk1"/>
                </a:highlight>
                <a:latin typeface="Roboto"/>
                <a:ea typeface="Roboto"/>
                <a:cs typeface="Roboto"/>
                <a:sym typeface="Roboto"/>
              </a:rPr>
              <a:t>Client Satisfaction</a:t>
            </a:r>
            <a:endParaRPr sz="1300">
              <a:solidFill>
                <a:srgbClr val="0F172A"/>
              </a:solidFill>
              <a:highlight>
                <a:schemeClr val="dk1"/>
              </a:highlight>
              <a:latin typeface="Roboto"/>
              <a:ea typeface="Roboto"/>
              <a:cs typeface="Roboto"/>
              <a:sym typeface="Roboto"/>
            </a:endParaRPr>
          </a:p>
          <a:p>
            <a:pPr indent="-311150" lvl="1" marL="914400" rtl="0" algn="l">
              <a:lnSpc>
                <a:spcPct val="150000"/>
              </a:lnSpc>
              <a:spcBef>
                <a:spcPts val="0"/>
              </a:spcBef>
              <a:spcAft>
                <a:spcPts val="0"/>
              </a:spcAft>
              <a:buClr>
                <a:srgbClr val="0F172A"/>
              </a:buClr>
              <a:buSzPts val="1300"/>
              <a:buFont typeface="Roboto"/>
              <a:buChar char="➢"/>
            </a:pPr>
            <a:r>
              <a:rPr lang="en" sz="1300">
                <a:solidFill>
                  <a:srgbClr val="0F172A"/>
                </a:solidFill>
                <a:highlight>
                  <a:schemeClr val="dk1"/>
                </a:highlight>
                <a:latin typeface="Roboto"/>
                <a:ea typeface="Roboto"/>
                <a:cs typeface="Roboto"/>
                <a:sym typeface="Roboto"/>
              </a:rPr>
              <a:t>Supervisor Satisfaction</a:t>
            </a:r>
            <a:endParaRPr sz="1300">
              <a:solidFill>
                <a:srgbClr val="0F172A"/>
              </a:solidFill>
              <a:highlight>
                <a:schemeClr val="dk1"/>
              </a:highlight>
              <a:latin typeface="Roboto"/>
              <a:ea typeface="Roboto"/>
              <a:cs typeface="Roboto"/>
              <a:sym typeface="Roboto"/>
            </a:endParaRPr>
          </a:p>
          <a:p>
            <a:pPr indent="-311150" lvl="1" marL="914400" rtl="0" algn="l">
              <a:lnSpc>
                <a:spcPct val="150000"/>
              </a:lnSpc>
              <a:spcBef>
                <a:spcPts val="0"/>
              </a:spcBef>
              <a:spcAft>
                <a:spcPts val="0"/>
              </a:spcAft>
              <a:buClr>
                <a:srgbClr val="0F172A"/>
              </a:buClr>
              <a:buSzPts val="1300"/>
              <a:buFont typeface="Roboto"/>
              <a:buChar char="➢"/>
            </a:pPr>
            <a:r>
              <a:rPr lang="en" sz="1300">
                <a:solidFill>
                  <a:srgbClr val="0F172A"/>
                </a:solidFill>
                <a:highlight>
                  <a:schemeClr val="dk1"/>
                </a:highlight>
                <a:latin typeface="Roboto"/>
                <a:ea typeface="Roboto"/>
                <a:cs typeface="Roboto"/>
                <a:sym typeface="Roboto"/>
              </a:rPr>
              <a:t>Percentage of Projects Successfully Completed</a:t>
            </a:r>
            <a:endParaRPr sz="1300">
              <a:solidFill>
                <a:srgbClr val="0F172A"/>
              </a:solidFill>
              <a:highlight>
                <a:schemeClr val="dk1"/>
              </a:highlight>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62" name="Google Shape;562;p76"/>
          <p:cNvSpPr txBox="1"/>
          <p:nvPr>
            <p:ph idx="1" type="body"/>
          </p:nvPr>
        </p:nvSpPr>
        <p:spPr>
          <a:xfrm>
            <a:off x="716275" y="605575"/>
            <a:ext cx="7505700" cy="3593100"/>
          </a:xfrm>
          <a:prstGeom prst="rect">
            <a:avLst/>
          </a:prstGeom>
        </p:spPr>
        <p:txBody>
          <a:bodyPr anchorCtr="0" anchor="t" bIns="91425" lIns="91425" spcFirstLastPara="1" rIns="91425" wrap="square" tIns="91425">
            <a:normAutofit/>
          </a:bodyPr>
          <a:lstStyle/>
          <a:p>
            <a:pPr indent="0" lvl="0" marL="0" rtl="0" algn="l">
              <a:lnSpc>
                <a:spcPct val="150000"/>
              </a:lnSpc>
              <a:spcBef>
                <a:spcPts val="300"/>
              </a:spcBef>
              <a:spcAft>
                <a:spcPts val="0"/>
              </a:spcAft>
              <a:buNone/>
            </a:pPr>
            <a:r>
              <a:rPr b="1" lang="en" sz="1500" u="sng">
                <a:solidFill>
                  <a:srgbClr val="0F172A"/>
                </a:solidFill>
                <a:highlight>
                  <a:schemeClr val="dk1"/>
                </a:highlight>
                <a:latin typeface="Roboto"/>
                <a:ea typeface="Roboto"/>
                <a:cs typeface="Roboto"/>
                <a:sym typeface="Roboto"/>
              </a:rPr>
              <a:t>Test Statistic and Significance:</a:t>
            </a:r>
            <a:endParaRPr b="1" sz="1500" u="sng">
              <a:solidFill>
                <a:srgbClr val="0F172A"/>
              </a:solidFill>
              <a:highlight>
                <a:schemeClr val="dk1"/>
              </a:highlight>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highlight>
                  <a:schemeClr val="dk1"/>
                </a:highlight>
                <a:latin typeface="Roboto"/>
                <a:ea typeface="Roboto"/>
                <a:cs typeface="Roboto"/>
                <a:sym typeface="Roboto"/>
              </a:rPr>
              <a:t>The MANOVA test statistic assesses whether there are significant differences among the group means of the dependent variables based on the independent variables</a:t>
            </a:r>
            <a:endParaRPr sz="1200">
              <a:solidFill>
                <a:srgbClr val="0F172A"/>
              </a:solidFill>
              <a:highlight>
                <a:schemeClr val="dk1"/>
              </a:highlight>
              <a:latin typeface="Roboto"/>
              <a:ea typeface="Roboto"/>
              <a:cs typeface="Roboto"/>
              <a:sym typeface="Roboto"/>
            </a:endParaRPr>
          </a:p>
          <a:p>
            <a:pPr indent="-304800" lvl="0" marL="457200" rtl="0" algn="l">
              <a:lnSpc>
                <a:spcPct val="150000"/>
              </a:lnSpc>
              <a:spcBef>
                <a:spcPts val="0"/>
              </a:spcBef>
              <a:spcAft>
                <a:spcPts val="0"/>
              </a:spcAft>
              <a:buClr>
                <a:srgbClr val="0F172A"/>
              </a:buClr>
              <a:buSzPts val="1200"/>
              <a:buFont typeface="Roboto"/>
              <a:buChar char="●"/>
            </a:pPr>
            <a:r>
              <a:rPr lang="en" sz="1200">
                <a:solidFill>
                  <a:srgbClr val="0F172A"/>
                </a:solidFill>
                <a:highlight>
                  <a:schemeClr val="dk1"/>
                </a:highlight>
                <a:latin typeface="Roboto"/>
                <a:ea typeface="Roboto"/>
                <a:cs typeface="Roboto"/>
                <a:sym typeface="Roboto"/>
              </a:rPr>
              <a:t>The results indicate whether the combined independent variables have a statistically significant impact on the set of dependent variables</a:t>
            </a:r>
            <a:endParaRPr sz="1200">
              <a:solidFill>
                <a:srgbClr val="0F172A"/>
              </a:solidFill>
              <a:highlight>
                <a:schemeClr val="dk1"/>
              </a:highlight>
              <a:latin typeface="Roboto"/>
              <a:ea typeface="Roboto"/>
              <a:cs typeface="Roboto"/>
              <a:sym typeface="Roboto"/>
            </a:endParaRPr>
          </a:p>
          <a:p>
            <a:pPr indent="0" lvl="0" marL="0" rtl="0" algn="l">
              <a:lnSpc>
                <a:spcPct val="150000"/>
              </a:lnSpc>
              <a:spcBef>
                <a:spcPts val="600"/>
              </a:spcBef>
              <a:spcAft>
                <a:spcPts val="0"/>
              </a:spcAft>
              <a:buNone/>
            </a:pPr>
            <a:r>
              <a:rPr b="1" lang="en" sz="1500" u="sng">
                <a:solidFill>
                  <a:srgbClr val="0F172A"/>
                </a:solidFill>
                <a:highlight>
                  <a:schemeClr val="dk1"/>
                </a:highlight>
                <a:latin typeface="Roboto"/>
                <a:ea typeface="Roboto"/>
                <a:cs typeface="Roboto"/>
                <a:sym typeface="Roboto"/>
              </a:rPr>
              <a:t>Interpretation of Findings:</a:t>
            </a:r>
            <a:endParaRPr b="1" sz="1500" u="sng">
              <a:solidFill>
                <a:srgbClr val="0F172A"/>
              </a:solidFill>
              <a:highlight>
                <a:schemeClr val="dk1"/>
              </a:highlight>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highlight>
                  <a:schemeClr val="dk1"/>
                </a:highlight>
                <a:latin typeface="Roboto"/>
                <a:ea typeface="Roboto"/>
                <a:cs typeface="Roboto"/>
                <a:sym typeface="Roboto"/>
              </a:rPr>
              <a:t>MANOVA results will provide insights into how the combined independent variables collectively influence the dependent variables</a:t>
            </a:r>
            <a:endParaRPr sz="1200">
              <a:solidFill>
                <a:srgbClr val="0F172A"/>
              </a:solidFill>
              <a:highlight>
                <a:schemeClr val="dk1"/>
              </a:highlight>
              <a:latin typeface="Roboto"/>
              <a:ea typeface="Roboto"/>
              <a:cs typeface="Roboto"/>
              <a:sym typeface="Roboto"/>
            </a:endParaRPr>
          </a:p>
        </p:txBody>
      </p:sp>
      <p:pic>
        <p:nvPicPr>
          <p:cNvPr id="563" name="Google Shape;563;p76"/>
          <p:cNvPicPr preferRelativeResize="0"/>
          <p:nvPr/>
        </p:nvPicPr>
        <p:blipFill>
          <a:blip r:embed="rId3">
            <a:alphaModFix/>
          </a:blip>
          <a:stretch>
            <a:fillRect/>
          </a:stretch>
        </p:blipFill>
        <p:spPr>
          <a:xfrm>
            <a:off x="268625" y="3479700"/>
            <a:ext cx="8606773" cy="11311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77"/>
          <p:cNvSpPr txBox="1"/>
          <p:nvPr>
            <p:ph type="title"/>
          </p:nvPr>
        </p:nvSpPr>
        <p:spPr>
          <a:xfrm>
            <a:off x="819150" y="4793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MANOVA TABLE</a:t>
            </a:r>
            <a:endParaRPr/>
          </a:p>
        </p:txBody>
      </p:sp>
      <p:sp>
        <p:nvSpPr>
          <p:cNvPr id="569" name="Google Shape;569;p7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70" name="Google Shape;570;p77"/>
          <p:cNvPicPr preferRelativeResize="0"/>
          <p:nvPr/>
        </p:nvPicPr>
        <p:blipFill>
          <a:blip r:embed="rId3">
            <a:alphaModFix/>
          </a:blip>
          <a:stretch>
            <a:fillRect/>
          </a:stretch>
        </p:blipFill>
        <p:spPr>
          <a:xfrm>
            <a:off x="288025" y="1206325"/>
            <a:ext cx="8618227" cy="32324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76" name="Google Shape;576;p78"/>
          <p:cNvSpPr txBox="1"/>
          <p:nvPr>
            <p:ph idx="1" type="body"/>
          </p:nvPr>
        </p:nvSpPr>
        <p:spPr>
          <a:xfrm>
            <a:off x="524025" y="498575"/>
            <a:ext cx="7982400" cy="4166700"/>
          </a:xfrm>
          <a:prstGeom prst="rect">
            <a:avLst/>
          </a:prstGeom>
        </p:spPr>
        <p:txBody>
          <a:bodyPr anchorCtr="0" anchor="t" bIns="91425" lIns="91425" spcFirstLastPara="1" rIns="91425" wrap="square" tIns="91425">
            <a:normAutofit/>
          </a:bodyPr>
          <a:lstStyle/>
          <a:p>
            <a:pPr indent="0" lvl="0" marL="0" rtl="0" algn="l">
              <a:lnSpc>
                <a:spcPct val="150000"/>
              </a:lnSpc>
              <a:spcBef>
                <a:spcPts val="300"/>
              </a:spcBef>
              <a:spcAft>
                <a:spcPts val="0"/>
              </a:spcAft>
              <a:buNone/>
            </a:pPr>
            <a:r>
              <a:rPr lang="en">
                <a:solidFill>
                  <a:srgbClr val="0F172A"/>
                </a:solidFill>
                <a:highlight>
                  <a:schemeClr val="dk1"/>
                </a:highlight>
                <a:latin typeface="Roboto"/>
                <a:ea typeface="Roboto"/>
                <a:cs typeface="Roboto"/>
                <a:sym typeface="Roboto"/>
              </a:rPr>
              <a:t>Based on the MANOVA table results, it is evident that the independent variables have a significant combined impact on the dependent variables-</a:t>
            </a:r>
            <a:endParaRPr>
              <a:solidFill>
                <a:srgbClr val="0F172A"/>
              </a:solidFill>
              <a:highlight>
                <a:schemeClr val="dk1"/>
              </a:highlight>
              <a:latin typeface="Roboto"/>
              <a:ea typeface="Roboto"/>
              <a:cs typeface="Roboto"/>
              <a:sym typeface="Roboto"/>
            </a:endParaRPr>
          </a:p>
          <a:p>
            <a:pPr indent="-311150" lvl="0" marL="457200" rtl="0" algn="l">
              <a:lnSpc>
                <a:spcPct val="150000"/>
              </a:lnSpc>
              <a:spcBef>
                <a:spcPts val="600"/>
              </a:spcBef>
              <a:spcAft>
                <a:spcPts val="0"/>
              </a:spcAft>
              <a:buClr>
                <a:srgbClr val="0F172A"/>
              </a:buClr>
              <a:buSzPts val="1300"/>
              <a:buFont typeface="Roboto"/>
              <a:buChar char="●"/>
            </a:pPr>
            <a:r>
              <a:rPr lang="en">
                <a:solidFill>
                  <a:srgbClr val="0F172A"/>
                </a:solidFill>
                <a:highlight>
                  <a:schemeClr val="dk1"/>
                </a:highlight>
                <a:latin typeface="Roboto"/>
                <a:ea typeface="Roboto"/>
                <a:cs typeface="Roboto"/>
                <a:sym typeface="Roboto"/>
              </a:rPr>
              <a:t>The MANOVA analysis demonstrates that the independent variables, including Psychological Test 1 Score, Psychological Test 2 Score, IQ, Years of Education, Training Hours, and Working Hours, collectively exert a significant influence on the set of dependent variables (Client Satisfaction, Supervisor Satisfaction, and Percentage of Projects Successfully Completed).</a:t>
            </a:r>
            <a:endParaRPr>
              <a:solidFill>
                <a:srgbClr val="0F172A"/>
              </a:solidFill>
              <a:highlight>
                <a:schemeClr val="dk1"/>
              </a:highlight>
              <a:latin typeface="Roboto"/>
              <a:ea typeface="Roboto"/>
              <a:cs typeface="Roboto"/>
              <a:sym typeface="Roboto"/>
            </a:endParaRPr>
          </a:p>
          <a:p>
            <a:pPr indent="-311150" lvl="0" marL="457200" rtl="0" algn="l">
              <a:lnSpc>
                <a:spcPct val="150000"/>
              </a:lnSpc>
              <a:spcBef>
                <a:spcPts val="0"/>
              </a:spcBef>
              <a:spcAft>
                <a:spcPts val="0"/>
              </a:spcAft>
              <a:buClr>
                <a:srgbClr val="0F172A"/>
              </a:buClr>
              <a:buSzPts val="1300"/>
              <a:buFont typeface="Roboto"/>
              <a:buChar char="●"/>
            </a:pPr>
            <a:r>
              <a:rPr lang="en">
                <a:solidFill>
                  <a:srgbClr val="0F172A"/>
                </a:solidFill>
                <a:highlight>
                  <a:schemeClr val="dk1"/>
                </a:highlight>
                <a:latin typeface="Roboto"/>
                <a:ea typeface="Roboto"/>
                <a:cs typeface="Roboto"/>
                <a:sym typeface="Roboto"/>
              </a:rPr>
              <a:t>The Pillai's trace statistics exhibit substantial values for each independent variable, signifying their joint impact on the dependent variables.</a:t>
            </a:r>
            <a:endParaRPr>
              <a:solidFill>
                <a:srgbClr val="0F172A"/>
              </a:solidFill>
              <a:highlight>
                <a:schemeClr val="dk1"/>
              </a:highlight>
              <a:latin typeface="Roboto"/>
              <a:ea typeface="Roboto"/>
              <a:cs typeface="Roboto"/>
              <a:sym typeface="Roboto"/>
            </a:endParaRPr>
          </a:p>
          <a:p>
            <a:pPr indent="-311150" lvl="0" marL="457200" rtl="0" algn="l">
              <a:lnSpc>
                <a:spcPct val="150000"/>
              </a:lnSpc>
              <a:spcBef>
                <a:spcPts val="0"/>
              </a:spcBef>
              <a:spcAft>
                <a:spcPts val="0"/>
              </a:spcAft>
              <a:buClr>
                <a:srgbClr val="0F172A"/>
              </a:buClr>
              <a:buSzPts val="1300"/>
              <a:buFont typeface="Roboto"/>
              <a:buChar char="●"/>
            </a:pPr>
            <a:r>
              <a:rPr lang="en">
                <a:solidFill>
                  <a:srgbClr val="0F172A"/>
                </a:solidFill>
                <a:highlight>
                  <a:schemeClr val="dk1"/>
                </a:highlight>
                <a:latin typeface="Roboto"/>
                <a:ea typeface="Roboto"/>
                <a:cs typeface="Roboto"/>
                <a:sym typeface="Roboto"/>
              </a:rPr>
              <a:t>The overall findings emphasize the comprehensive impact of social factors, intelligence, and motivation on worker productivity and competency, as indicated by the selected indirect metrics.</a:t>
            </a:r>
            <a:endParaRPr>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600"/>
              </a:spcAft>
              <a:buNone/>
            </a:pPr>
            <a:r>
              <a:t/>
            </a:r>
            <a:endParaRPr sz="1400">
              <a:solidFill>
                <a:srgbClr val="0F172A"/>
              </a:solidFill>
              <a:highlight>
                <a:schemeClr val="dk1"/>
              </a:highlight>
              <a:latin typeface="Roboto"/>
              <a:ea typeface="Roboto"/>
              <a:cs typeface="Roboto"/>
              <a:sym typeface="Robo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9"/>
          <p:cNvSpPr txBox="1"/>
          <p:nvPr>
            <p:ph type="title"/>
          </p:nvPr>
        </p:nvSpPr>
        <p:spPr>
          <a:xfrm>
            <a:off x="819150" y="845600"/>
            <a:ext cx="7505700" cy="621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400"/>
              <a:t>ANALYSIS OF VARIANCE(ANOVA)</a:t>
            </a:r>
            <a:endParaRPr sz="2400"/>
          </a:p>
        </p:txBody>
      </p:sp>
      <p:sp>
        <p:nvSpPr>
          <p:cNvPr id="582" name="Google Shape;582;p79"/>
          <p:cNvSpPr txBox="1"/>
          <p:nvPr>
            <p:ph idx="1" type="body"/>
          </p:nvPr>
        </p:nvSpPr>
        <p:spPr>
          <a:xfrm>
            <a:off x="569800" y="1399075"/>
            <a:ext cx="7921200" cy="3312000"/>
          </a:xfrm>
          <a:prstGeom prst="rect">
            <a:avLst/>
          </a:prstGeom>
        </p:spPr>
        <p:txBody>
          <a:bodyPr anchorCtr="0" anchor="t" bIns="91425" lIns="91425" spcFirstLastPara="1" rIns="91425" wrap="square" tIns="91425">
            <a:normAutofit fontScale="92500" lnSpcReduction="20000"/>
          </a:bodyPr>
          <a:lstStyle/>
          <a:p>
            <a:pPr indent="0" lvl="0" marL="457200" rtl="0" algn="l">
              <a:lnSpc>
                <a:spcPct val="150000"/>
              </a:lnSpc>
              <a:spcBef>
                <a:spcPts val="600"/>
              </a:spcBef>
              <a:spcAft>
                <a:spcPts val="0"/>
              </a:spcAft>
              <a:buNone/>
            </a:pPr>
            <a:r>
              <a:rPr lang="en" sz="1525">
                <a:solidFill>
                  <a:srgbClr val="0F172A"/>
                </a:solidFill>
                <a:highlight>
                  <a:schemeClr val="dk1"/>
                </a:highlight>
                <a:latin typeface="Roboto"/>
                <a:ea typeface="Roboto"/>
                <a:cs typeface="Roboto"/>
                <a:sym typeface="Roboto"/>
              </a:rPr>
              <a:t>Analysis of Variance (ANOVA) is conducted to explore the impact of individual independent variables on each of the dependent variables, providing a detailed understanding of the specific influences of the variables</a:t>
            </a:r>
            <a:endParaRPr sz="1525">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525">
              <a:solidFill>
                <a:srgbClr val="0F172A"/>
              </a:solidFill>
              <a:highlight>
                <a:schemeClr val="dk1"/>
              </a:highlight>
              <a:latin typeface="Roboto"/>
              <a:ea typeface="Roboto"/>
              <a:cs typeface="Roboto"/>
              <a:sym typeface="Roboto"/>
            </a:endParaRPr>
          </a:p>
          <a:p>
            <a:pPr indent="0" lvl="0" marL="0" rtl="0" algn="l">
              <a:lnSpc>
                <a:spcPct val="150000"/>
              </a:lnSpc>
              <a:spcBef>
                <a:spcPts val="600"/>
              </a:spcBef>
              <a:spcAft>
                <a:spcPts val="0"/>
              </a:spcAft>
              <a:buNone/>
            </a:pPr>
            <a:r>
              <a:rPr b="1" lang="en" sz="1725" u="sng">
                <a:solidFill>
                  <a:srgbClr val="0F172A"/>
                </a:solidFill>
                <a:highlight>
                  <a:schemeClr val="dk1"/>
                </a:highlight>
                <a:latin typeface="Roboto"/>
                <a:ea typeface="Roboto"/>
                <a:cs typeface="Roboto"/>
                <a:sym typeface="Roboto"/>
              </a:rPr>
              <a:t>ANOVA Setup:</a:t>
            </a:r>
            <a:endParaRPr b="1" sz="1725" u="sng">
              <a:solidFill>
                <a:srgbClr val="0F172A"/>
              </a:solidFill>
              <a:highlight>
                <a:schemeClr val="dk1"/>
              </a:highlight>
              <a:latin typeface="Roboto"/>
              <a:ea typeface="Roboto"/>
              <a:cs typeface="Roboto"/>
              <a:sym typeface="Roboto"/>
            </a:endParaRPr>
          </a:p>
          <a:p>
            <a:pPr indent="-318219" lvl="0" marL="457200" rtl="0" algn="l">
              <a:lnSpc>
                <a:spcPct val="150000"/>
              </a:lnSpc>
              <a:spcBef>
                <a:spcPts val="600"/>
              </a:spcBef>
              <a:spcAft>
                <a:spcPts val="0"/>
              </a:spcAft>
              <a:buClr>
                <a:srgbClr val="0F172A"/>
              </a:buClr>
              <a:buSzPct val="100000"/>
              <a:buFont typeface="Roboto"/>
              <a:buChar char="●"/>
            </a:pPr>
            <a:r>
              <a:rPr lang="en" sz="1525">
                <a:solidFill>
                  <a:srgbClr val="0F172A"/>
                </a:solidFill>
                <a:highlight>
                  <a:schemeClr val="dk1"/>
                </a:highlight>
                <a:latin typeface="Roboto"/>
                <a:ea typeface="Roboto"/>
                <a:cs typeface="Roboto"/>
                <a:sym typeface="Roboto"/>
              </a:rPr>
              <a:t>The independent variables are analyzed individually to assess their impact on each of the dependent variables</a:t>
            </a:r>
            <a:endParaRPr sz="1525">
              <a:solidFill>
                <a:srgbClr val="0F172A"/>
              </a:solidFill>
              <a:highlight>
                <a:schemeClr val="dk1"/>
              </a:highlight>
              <a:latin typeface="Roboto"/>
              <a:ea typeface="Roboto"/>
              <a:cs typeface="Roboto"/>
              <a:sym typeface="Roboto"/>
            </a:endParaRPr>
          </a:p>
          <a:p>
            <a:pPr indent="-318219" lvl="0" marL="457200" rtl="0" algn="l">
              <a:lnSpc>
                <a:spcPct val="150000"/>
              </a:lnSpc>
              <a:spcBef>
                <a:spcPts val="0"/>
              </a:spcBef>
              <a:spcAft>
                <a:spcPts val="0"/>
              </a:spcAft>
              <a:buClr>
                <a:srgbClr val="0F172A"/>
              </a:buClr>
              <a:buSzPct val="100000"/>
              <a:buFont typeface="Roboto"/>
              <a:buChar char="●"/>
            </a:pPr>
            <a:r>
              <a:rPr lang="en" sz="1525">
                <a:solidFill>
                  <a:srgbClr val="0F172A"/>
                </a:solidFill>
                <a:highlight>
                  <a:schemeClr val="dk1"/>
                </a:highlight>
                <a:latin typeface="Roboto"/>
                <a:ea typeface="Roboto"/>
                <a:cs typeface="Roboto"/>
                <a:sym typeface="Roboto"/>
              </a:rPr>
              <a:t>Dependent variables include Client Satisfaction, Supervisor Satisfaction, and Percentage of Projects Successfully Completed</a:t>
            </a:r>
            <a:endParaRPr sz="1525">
              <a:solidFill>
                <a:srgbClr val="0F172A"/>
              </a:solidFill>
              <a:highlight>
                <a:schemeClr val="dk1"/>
              </a:highlight>
              <a:latin typeface="Roboto"/>
              <a:ea typeface="Roboto"/>
              <a:cs typeface="Roboto"/>
              <a:sym typeface="Roboto"/>
            </a:endParaRPr>
          </a:p>
          <a:p>
            <a:pPr indent="0" lvl="0" marL="0" rtl="0" algn="l">
              <a:spcBef>
                <a:spcPts val="600"/>
              </a:spcBef>
              <a:spcAft>
                <a:spcPts val="12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80"/>
          <p:cNvSpPr txBox="1"/>
          <p:nvPr>
            <p:ph type="title"/>
          </p:nvPr>
        </p:nvSpPr>
        <p:spPr>
          <a:xfrm>
            <a:off x="819150" y="341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ANOVA TABLES</a:t>
            </a:r>
            <a:endParaRPr/>
          </a:p>
        </p:txBody>
      </p:sp>
      <p:sp>
        <p:nvSpPr>
          <p:cNvPr id="588" name="Google Shape;588;p8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89" name="Google Shape;589;p80"/>
          <p:cNvPicPr preferRelativeResize="0"/>
          <p:nvPr/>
        </p:nvPicPr>
        <p:blipFill>
          <a:blip r:embed="rId3">
            <a:alphaModFix/>
          </a:blip>
          <a:stretch>
            <a:fillRect/>
          </a:stretch>
        </p:blipFill>
        <p:spPr>
          <a:xfrm>
            <a:off x="1338250" y="1582113"/>
            <a:ext cx="6467475" cy="27336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595" name="Google Shape;595;p81"/>
          <p:cNvSpPr txBox="1"/>
          <p:nvPr>
            <p:ph idx="1" type="body"/>
          </p:nvPr>
        </p:nvSpPr>
        <p:spPr>
          <a:xfrm>
            <a:off x="819150" y="656075"/>
            <a:ext cx="7505700" cy="37824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300"/>
              </a:spcBef>
              <a:spcAft>
                <a:spcPts val="0"/>
              </a:spcAft>
              <a:buNone/>
            </a:pPr>
            <a:r>
              <a:rPr b="1" lang="en" sz="1400" u="sng">
                <a:solidFill>
                  <a:srgbClr val="0F172A"/>
                </a:solidFill>
                <a:highlight>
                  <a:schemeClr val="dk1"/>
                </a:highlight>
                <a:latin typeface="Roboto"/>
                <a:ea typeface="Roboto"/>
                <a:cs typeface="Roboto"/>
                <a:sym typeface="Roboto"/>
              </a:rPr>
              <a:t>ANOVA for ClientSat:</a:t>
            </a:r>
            <a:endParaRPr b="1" sz="1400" u="sng">
              <a:solidFill>
                <a:srgbClr val="0F172A"/>
              </a:solidFill>
              <a:highlight>
                <a:schemeClr val="dk1"/>
              </a:highlight>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highlight>
                  <a:schemeClr val="dk1"/>
                </a:highlight>
                <a:latin typeface="Roboto"/>
                <a:ea typeface="Roboto"/>
                <a:cs typeface="Roboto"/>
                <a:sym typeface="Roboto"/>
              </a:rPr>
              <a:t>The ANOVA results for the Client Satisfaction (ClientSat) reveal significant impacts of several independent variables on this dependent variable</a:t>
            </a:r>
            <a:endParaRPr sz="1200">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200">
              <a:solidFill>
                <a:srgbClr val="0F172A"/>
              </a:solidFill>
              <a:highlight>
                <a:schemeClr val="dk1"/>
              </a:highlight>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highlight>
                  <a:schemeClr val="dk1"/>
                </a:highlight>
                <a:latin typeface="Roboto"/>
                <a:ea typeface="Roboto"/>
                <a:cs typeface="Roboto"/>
                <a:sym typeface="Roboto"/>
              </a:rPr>
              <a:t>Psychological Test 1 Score, Years of Education, and Training Hours exhibit highly significant effects on ClientSat, as indicated by their substantial F-values and very low p-values</a:t>
            </a:r>
            <a:endParaRPr sz="1200">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200">
              <a:solidFill>
                <a:srgbClr val="0F172A"/>
              </a:solidFill>
              <a:highlight>
                <a:schemeClr val="dk1"/>
              </a:highlight>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highlight>
                  <a:schemeClr val="dk1"/>
                </a:highlight>
                <a:latin typeface="Roboto"/>
                <a:ea typeface="Roboto"/>
                <a:cs typeface="Roboto"/>
                <a:sym typeface="Roboto"/>
              </a:rPr>
              <a:t>Psychological Test 2 Score and Hour of Work also exhibit significant influences on ClientSat, albeit to a lesser extent</a:t>
            </a:r>
            <a:endParaRPr sz="1200">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200">
              <a:solidFill>
                <a:srgbClr val="0F172A"/>
              </a:solidFill>
              <a:highlight>
                <a:schemeClr val="dk1"/>
              </a:highlight>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highlight>
                  <a:schemeClr val="dk1"/>
                </a:highlight>
                <a:latin typeface="Roboto"/>
                <a:ea typeface="Roboto"/>
                <a:cs typeface="Roboto"/>
                <a:sym typeface="Roboto"/>
              </a:rPr>
              <a:t>The IQ variable shows minimal impact on Client Satisfaction, as evidenced by a non-significant F-value and p-value</a:t>
            </a:r>
            <a:endParaRPr sz="1200">
              <a:solidFill>
                <a:srgbClr val="0F172A"/>
              </a:solidFill>
              <a:highlight>
                <a:schemeClr val="dk1"/>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62" name="Google Shape;162;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F172A"/>
                </a:solidFill>
                <a:highlight>
                  <a:schemeClr val="dk1"/>
                </a:highlight>
                <a:latin typeface="Roboto"/>
                <a:ea typeface="Roboto"/>
                <a:cs typeface="Roboto"/>
                <a:sym typeface="Roboto"/>
              </a:rPr>
              <a:t>Statistical inference allows us to draw conclusions about a population by analyzing a subset of data from that population, known as a sample. It enables us to make estimates, test hypotheses, and quantify uncertainty.</a:t>
            </a:r>
            <a:endParaRPr>
              <a:solidFill>
                <a:srgbClr val="0F172A"/>
              </a:solidFill>
              <a:highlight>
                <a:schemeClr val="dk1"/>
              </a:highlight>
              <a:latin typeface="Roboto"/>
              <a:ea typeface="Roboto"/>
              <a:cs typeface="Roboto"/>
              <a:sym typeface="Roboto"/>
            </a:endParaRPr>
          </a:p>
          <a:p>
            <a:pPr indent="0" lvl="0" marL="0" rtl="0" algn="l">
              <a:spcBef>
                <a:spcPts val="1200"/>
              </a:spcBef>
              <a:spcAft>
                <a:spcPts val="1200"/>
              </a:spcAft>
              <a:buNone/>
            </a:pPr>
            <a:r>
              <a:rPr lang="en">
                <a:solidFill>
                  <a:srgbClr val="0F172A"/>
                </a:solidFill>
                <a:highlight>
                  <a:schemeClr val="dk1"/>
                </a:highlight>
                <a:latin typeface="Roboto"/>
                <a:ea typeface="Roboto"/>
                <a:cs typeface="Roboto"/>
                <a:sym typeface="Roboto"/>
              </a:rPr>
              <a:t>In the given dataset, we have tried to find out the statistical </a:t>
            </a:r>
            <a:r>
              <a:rPr lang="en">
                <a:solidFill>
                  <a:srgbClr val="0F172A"/>
                </a:solidFill>
                <a:highlight>
                  <a:schemeClr val="dk1"/>
                </a:highlight>
                <a:latin typeface="Roboto"/>
                <a:ea typeface="Roboto"/>
                <a:cs typeface="Roboto"/>
                <a:sym typeface="Roboto"/>
              </a:rPr>
              <a:t>significance</a:t>
            </a:r>
            <a:r>
              <a:rPr lang="en">
                <a:solidFill>
                  <a:srgbClr val="0F172A"/>
                </a:solidFill>
                <a:highlight>
                  <a:schemeClr val="dk1"/>
                </a:highlight>
                <a:latin typeface="Roboto"/>
                <a:ea typeface="Roboto"/>
                <a:cs typeface="Roboto"/>
                <a:sym typeface="Roboto"/>
              </a:rPr>
              <a:t> and characteristics as well as patterns that are present in this dataset.</a:t>
            </a:r>
            <a:endParaRPr>
              <a:solidFill>
                <a:srgbClr val="0F172A"/>
              </a:solidFill>
              <a:highlight>
                <a:schemeClr val="dk1"/>
              </a:highlight>
              <a:latin typeface="Roboto"/>
              <a:ea typeface="Roboto"/>
              <a:cs typeface="Roboto"/>
              <a:sym typeface="Roboto"/>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8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601" name="Google Shape;601;p8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02" name="Google Shape;602;p82"/>
          <p:cNvPicPr preferRelativeResize="0"/>
          <p:nvPr/>
        </p:nvPicPr>
        <p:blipFill>
          <a:blip r:embed="rId3">
            <a:alphaModFix/>
          </a:blip>
          <a:stretch>
            <a:fillRect/>
          </a:stretch>
        </p:blipFill>
        <p:spPr>
          <a:xfrm>
            <a:off x="947750" y="998976"/>
            <a:ext cx="7248525" cy="29967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608" name="Google Shape;608;p83"/>
          <p:cNvSpPr txBox="1"/>
          <p:nvPr>
            <p:ph idx="1" type="body"/>
          </p:nvPr>
        </p:nvSpPr>
        <p:spPr>
          <a:xfrm>
            <a:off x="819150" y="845600"/>
            <a:ext cx="7505700" cy="3593100"/>
          </a:xfrm>
          <a:prstGeom prst="rect">
            <a:avLst/>
          </a:prstGeom>
        </p:spPr>
        <p:txBody>
          <a:bodyPr anchorCtr="0" anchor="t" bIns="91425" lIns="91425" spcFirstLastPara="1" rIns="91425" wrap="square" tIns="91425">
            <a:normAutofit/>
          </a:bodyPr>
          <a:lstStyle/>
          <a:p>
            <a:pPr indent="0" lvl="0" marL="0" rtl="0" algn="l">
              <a:lnSpc>
                <a:spcPct val="150000"/>
              </a:lnSpc>
              <a:spcBef>
                <a:spcPts val="300"/>
              </a:spcBef>
              <a:spcAft>
                <a:spcPts val="0"/>
              </a:spcAft>
              <a:buNone/>
            </a:pPr>
            <a:r>
              <a:rPr b="1" lang="en" sz="1500" u="sng">
                <a:solidFill>
                  <a:srgbClr val="0F172A"/>
                </a:solidFill>
                <a:highlight>
                  <a:schemeClr val="dk1"/>
                </a:highlight>
                <a:latin typeface="Roboto"/>
                <a:ea typeface="Roboto"/>
                <a:cs typeface="Roboto"/>
                <a:sym typeface="Roboto"/>
              </a:rPr>
              <a:t>ANOVA for SuperSat:</a:t>
            </a:r>
            <a:endParaRPr b="1" sz="1500" u="sng">
              <a:solidFill>
                <a:srgbClr val="0F172A"/>
              </a:solidFill>
              <a:highlight>
                <a:schemeClr val="dk1"/>
              </a:highlight>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highlight>
                  <a:schemeClr val="dk1"/>
                </a:highlight>
                <a:latin typeface="Roboto"/>
                <a:ea typeface="Roboto"/>
                <a:cs typeface="Roboto"/>
                <a:sym typeface="Roboto"/>
              </a:rPr>
              <a:t>The ANOVA analysis of Supervisor Satisfaction (SuperSat) demonstrates the substantial impact of all independent variables on SuperSat</a:t>
            </a:r>
            <a:endParaRPr sz="1200">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200">
              <a:solidFill>
                <a:srgbClr val="0F172A"/>
              </a:solidFill>
              <a:highlight>
                <a:schemeClr val="dk1"/>
              </a:highlight>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highlight>
                  <a:schemeClr val="dk1"/>
                </a:highlight>
                <a:latin typeface="Roboto"/>
                <a:ea typeface="Roboto"/>
                <a:cs typeface="Roboto"/>
                <a:sym typeface="Roboto"/>
              </a:rPr>
              <a:t>Psychological Test 1 Score, Psychological Test 2 Score, IQ, Years of Education, Training Hours, and Working Hours exhibit highly significant impacts on SuperSat, as reflected by their considerable F-values and very low p-values</a:t>
            </a:r>
            <a:endParaRPr sz="1200">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200">
              <a:solidFill>
                <a:srgbClr val="0F172A"/>
              </a:solidFill>
              <a:highlight>
                <a:schemeClr val="dk1"/>
              </a:highlight>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highlight>
                  <a:schemeClr val="dk1"/>
                </a:highlight>
                <a:latin typeface="Roboto"/>
                <a:ea typeface="Roboto"/>
                <a:cs typeface="Roboto"/>
                <a:sym typeface="Roboto"/>
              </a:rPr>
              <a:t>The influential role of the independent variables is evident in their significant effects on Supervisor Satisfaction.</a:t>
            </a:r>
            <a:endParaRPr sz="1200">
              <a:solidFill>
                <a:srgbClr val="0F172A"/>
              </a:solidFill>
              <a:highlight>
                <a:schemeClr val="dk1"/>
              </a:highlight>
              <a:latin typeface="Roboto"/>
              <a:ea typeface="Roboto"/>
              <a:cs typeface="Roboto"/>
              <a:sym typeface="Robo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8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614" name="Google Shape;614;p8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15" name="Google Shape;615;p84"/>
          <p:cNvPicPr preferRelativeResize="0"/>
          <p:nvPr/>
        </p:nvPicPr>
        <p:blipFill>
          <a:blip r:embed="rId3">
            <a:alphaModFix/>
          </a:blip>
          <a:stretch>
            <a:fillRect/>
          </a:stretch>
        </p:blipFill>
        <p:spPr>
          <a:xfrm>
            <a:off x="947566" y="1030014"/>
            <a:ext cx="7248871" cy="30834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8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621" name="Google Shape;621;p85"/>
          <p:cNvSpPr txBox="1"/>
          <p:nvPr>
            <p:ph idx="1" type="body"/>
          </p:nvPr>
        </p:nvSpPr>
        <p:spPr>
          <a:xfrm>
            <a:off x="819150" y="845600"/>
            <a:ext cx="7505700" cy="35931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300"/>
              </a:spcBef>
              <a:spcAft>
                <a:spcPts val="0"/>
              </a:spcAft>
              <a:buNone/>
            </a:pPr>
            <a:r>
              <a:rPr b="1" lang="en" sz="1400" u="sng">
                <a:solidFill>
                  <a:srgbClr val="0F172A"/>
                </a:solidFill>
                <a:highlight>
                  <a:schemeClr val="dk1"/>
                </a:highlight>
                <a:latin typeface="Roboto"/>
                <a:ea typeface="Roboto"/>
                <a:cs typeface="Roboto"/>
                <a:sym typeface="Roboto"/>
              </a:rPr>
              <a:t>ANOVA for ProjCompl:</a:t>
            </a:r>
            <a:endParaRPr b="1" sz="1400" u="sng">
              <a:solidFill>
                <a:srgbClr val="0F172A"/>
              </a:solidFill>
              <a:highlight>
                <a:schemeClr val="dk1"/>
              </a:highlight>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highlight>
                  <a:schemeClr val="dk1"/>
                </a:highlight>
                <a:latin typeface="Roboto"/>
                <a:ea typeface="Roboto"/>
                <a:cs typeface="Roboto"/>
                <a:sym typeface="Roboto"/>
              </a:rPr>
              <a:t>The analysis of the Percentage of Projects Successfully Completed (ProjCompl) showcases the significant impacts of the independent variables on this aspect of worker competency</a:t>
            </a:r>
            <a:endParaRPr sz="1200">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200">
              <a:solidFill>
                <a:srgbClr val="0F172A"/>
              </a:solidFill>
              <a:highlight>
                <a:schemeClr val="dk1"/>
              </a:highlight>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highlight>
                  <a:schemeClr val="dk1"/>
                </a:highlight>
                <a:latin typeface="Roboto"/>
                <a:ea typeface="Roboto"/>
                <a:cs typeface="Roboto"/>
                <a:sym typeface="Roboto"/>
              </a:rPr>
              <a:t>Psychological Test 1 Score, Psychological Test 2 Score, Years of Education, IQ, Training Hours, and Working Hours all demonstrate highly significant effects on ProjCompl, with substantial F-values and very low p-values</a:t>
            </a:r>
            <a:endParaRPr sz="1200">
              <a:solidFill>
                <a:srgbClr val="0F172A"/>
              </a:solidFill>
              <a:highlight>
                <a:schemeClr val="dk1"/>
              </a:highlight>
              <a:latin typeface="Roboto"/>
              <a:ea typeface="Roboto"/>
              <a:cs typeface="Roboto"/>
              <a:sym typeface="Roboto"/>
            </a:endParaRPr>
          </a:p>
          <a:p>
            <a:pPr indent="0" lvl="0" marL="457200" rtl="0" algn="l">
              <a:lnSpc>
                <a:spcPct val="150000"/>
              </a:lnSpc>
              <a:spcBef>
                <a:spcPts val="600"/>
              </a:spcBef>
              <a:spcAft>
                <a:spcPts val="0"/>
              </a:spcAft>
              <a:buNone/>
            </a:pPr>
            <a:r>
              <a:t/>
            </a:r>
            <a:endParaRPr sz="1200">
              <a:solidFill>
                <a:srgbClr val="0F172A"/>
              </a:solidFill>
              <a:highlight>
                <a:schemeClr val="dk1"/>
              </a:highlight>
              <a:latin typeface="Roboto"/>
              <a:ea typeface="Roboto"/>
              <a:cs typeface="Roboto"/>
              <a:sym typeface="Roboto"/>
            </a:endParaRPr>
          </a:p>
          <a:p>
            <a:pPr indent="-304800" lvl="0" marL="457200" rtl="0" algn="l">
              <a:lnSpc>
                <a:spcPct val="150000"/>
              </a:lnSpc>
              <a:spcBef>
                <a:spcPts val="600"/>
              </a:spcBef>
              <a:spcAft>
                <a:spcPts val="0"/>
              </a:spcAft>
              <a:buClr>
                <a:srgbClr val="0F172A"/>
              </a:buClr>
              <a:buSzPts val="1200"/>
              <a:buFont typeface="Roboto"/>
              <a:buChar char="●"/>
            </a:pPr>
            <a:r>
              <a:rPr lang="en" sz="1200">
                <a:solidFill>
                  <a:srgbClr val="0F172A"/>
                </a:solidFill>
                <a:highlight>
                  <a:schemeClr val="dk1"/>
                </a:highlight>
                <a:latin typeface="Roboto"/>
                <a:ea typeface="Roboto"/>
                <a:cs typeface="Roboto"/>
                <a:sym typeface="Roboto"/>
              </a:rPr>
              <a:t>The findings underscore the collective and substantial impact of the independent variables on the successful completion of projects</a:t>
            </a:r>
            <a:endParaRPr sz="1200">
              <a:solidFill>
                <a:srgbClr val="0F172A"/>
              </a:solidFill>
              <a:highlight>
                <a:schemeClr val="dk1"/>
              </a:highlight>
              <a:latin typeface="Roboto"/>
              <a:ea typeface="Roboto"/>
              <a:cs typeface="Roboto"/>
              <a:sym typeface="Roboto"/>
            </a:endParaRPr>
          </a:p>
          <a:p>
            <a:pPr indent="0" lvl="0" marL="0" rtl="0" algn="l">
              <a:spcBef>
                <a:spcPts val="600"/>
              </a:spcBef>
              <a:spcAft>
                <a:spcPts val="12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6"/>
          <p:cNvSpPr txBox="1"/>
          <p:nvPr>
            <p:ph type="title"/>
          </p:nvPr>
        </p:nvSpPr>
        <p:spPr>
          <a:xfrm>
            <a:off x="1385850" y="1383850"/>
            <a:ext cx="6372300" cy="1379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p:txBody>
      </p:sp>
      <p:sp>
        <p:nvSpPr>
          <p:cNvPr id="627" name="Google Shape;627;p86"/>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
        <p:nvSpPr>
          <p:cNvPr id="628" name="Google Shape;628;p86"/>
          <p:cNvSpPr txBox="1"/>
          <p:nvPr/>
        </p:nvSpPr>
        <p:spPr>
          <a:xfrm>
            <a:off x="2093975" y="1753350"/>
            <a:ext cx="4777800" cy="95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900">
                <a:solidFill>
                  <a:schemeClr val="dk2"/>
                </a:solidFill>
                <a:latin typeface="Calibri"/>
                <a:ea typeface="Calibri"/>
                <a:cs typeface="Calibri"/>
                <a:sym typeface="Calibri"/>
              </a:rPr>
              <a:t>THANK YOU</a:t>
            </a:r>
            <a:endParaRPr b="1" sz="4900">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0"/>
          <p:cNvSpPr txBox="1"/>
          <p:nvPr>
            <p:ph type="title"/>
          </p:nvPr>
        </p:nvSpPr>
        <p:spPr>
          <a:xfrm>
            <a:off x="745350" y="6159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IMPORTING THE DATA</a:t>
            </a:r>
            <a:endParaRPr/>
          </a:p>
        </p:txBody>
      </p:sp>
      <p:sp>
        <p:nvSpPr>
          <p:cNvPr id="168" name="Google Shape;168;p20"/>
          <p:cNvSpPr txBox="1"/>
          <p:nvPr>
            <p:ph idx="1" type="body"/>
          </p:nvPr>
        </p:nvSpPr>
        <p:spPr>
          <a:xfrm>
            <a:off x="745350" y="1570500"/>
            <a:ext cx="3383100" cy="283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Initially the dataset is imported in R and the </a:t>
            </a:r>
            <a:endParaRPr/>
          </a:p>
          <a:p>
            <a:pPr indent="0" lvl="0" marL="0" rtl="0" algn="l">
              <a:spcBef>
                <a:spcPts val="1200"/>
              </a:spcBef>
              <a:spcAft>
                <a:spcPts val="0"/>
              </a:spcAft>
              <a:buNone/>
            </a:pPr>
            <a:r>
              <a:rPr lang="en"/>
              <a:t>details of the dataset are observed which gives </a:t>
            </a:r>
            <a:endParaRPr/>
          </a:p>
          <a:p>
            <a:pPr indent="0" lvl="0" marL="0" rtl="0" algn="l">
              <a:spcBef>
                <a:spcPts val="1200"/>
              </a:spcBef>
              <a:spcAft>
                <a:spcPts val="0"/>
              </a:spcAft>
              <a:buNone/>
            </a:pPr>
            <a:r>
              <a:rPr lang="en"/>
              <a:t>the important features, labels and information </a:t>
            </a:r>
            <a:endParaRPr/>
          </a:p>
          <a:p>
            <a:pPr indent="0" lvl="0" marL="0" rtl="0" algn="l">
              <a:spcBef>
                <a:spcPts val="1200"/>
              </a:spcBef>
              <a:spcAft>
                <a:spcPts val="0"/>
              </a:spcAft>
              <a:buNone/>
            </a:pPr>
            <a:r>
              <a:rPr lang="en"/>
              <a:t>regarding the dataset.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69" name="Google Shape;169;p20"/>
          <p:cNvPicPr preferRelativeResize="0"/>
          <p:nvPr/>
        </p:nvPicPr>
        <p:blipFill>
          <a:blip r:embed="rId3">
            <a:alphaModFix/>
          </a:blip>
          <a:stretch>
            <a:fillRect/>
          </a:stretch>
        </p:blipFill>
        <p:spPr>
          <a:xfrm>
            <a:off x="4571988" y="1570500"/>
            <a:ext cx="4295775" cy="2247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5" name="Google Shape;175;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21"/>
          <p:cNvPicPr preferRelativeResize="0"/>
          <p:nvPr/>
        </p:nvPicPr>
        <p:blipFill>
          <a:blip r:embed="rId3">
            <a:alphaModFix/>
          </a:blip>
          <a:stretch>
            <a:fillRect/>
          </a:stretch>
        </p:blipFill>
        <p:spPr>
          <a:xfrm>
            <a:off x="1215400" y="473200"/>
            <a:ext cx="6616425" cy="2503175"/>
          </a:xfrm>
          <a:prstGeom prst="rect">
            <a:avLst/>
          </a:prstGeom>
          <a:noFill/>
          <a:ln>
            <a:noFill/>
          </a:ln>
        </p:spPr>
      </p:pic>
      <p:pic>
        <p:nvPicPr>
          <p:cNvPr id="177" name="Google Shape;177;p21"/>
          <p:cNvPicPr preferRelativeResize="0"/>
          <p:nvPr/>
        </p:nvPicPr>
        <p:blipFill>
          <a:blip r:embed="rId4">
            <a:alphaModFix/>
          </a:blip>
          <a:stretch>
            <a:fillRect/>
          </a:stretch>
        </p:blipFill>
        <p:spPr>
          <a:xfrm>
            <a:off x="1215400" y="3170675"/>
            <a:ext cx="7165074" cy="1657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