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Corbel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Archivo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844A06-97E8-4E90-99F9-C4DA7A589225}">
  <a:tblStyle styleId="{95844A06-97E8-4E90-99F9-C4DA7A5892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EC09F2-A9C7-421C-BC97-99FFC3EB2F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7545A83-A3DA-45F2-AE1D-D18A4A3C45AB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Archivo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06acdcc3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06acdcc3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1549311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1549311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1549311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1549311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1549311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1549311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15493113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15493113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06acdcc31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606acdcc3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g2606acdcc31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15493113a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15493113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06acdcc31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06acdcc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6acdcc3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6acdcc3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e2c8e93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e2c8e93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DocuSense projects to generate $200,000 in revenue in its first year of operation, growing to $800,000 in its second year and $1.5 million in its third year. The company expects to break even in its second year of operation.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e2c8e93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e2c8e93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06acdcc3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06acdcc3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Competitive Advantage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DocuSense's Unique Selling Points: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AI-powered Features: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Quick and seamless information retrieval.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Automatic document clustering.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Duplicate removal.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Focus on Specific Target Market: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Tailored for individual users and small to medium-sized businesses.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emphasis on customer support.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e2c8e93a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e2c8e93a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e2c8e93a4_0_8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8e2c8e93a4_0_8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154931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154931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2702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02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96975" y="644300"/>
            <a:ext cx="39003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wentieth Century"/>
              <a:buNone/>
              <a:defRPr sz="5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096975" y="3398250"/>
            <a:ext cx="39003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None/>
              <a:defRPr sz="3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6" name="Google Shape;56;p1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Twentieth Century"/>
              <a:buNone/>
              <a:defRPr sz="4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roxima Nova"/>
              <a:buNone/>
              <a:defRPr sz="1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wentieth Century"/>
              <a:buNone/>
              <a:defRPr sz="21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Font typeface="Twentieth Century"/>
              <a:buNone/>
              <a:defRPr sz="1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07656" y="1253729"/>
            <a:ext cx="38337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None/>
              <a:defRPr sz="21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107656" y="2745581"/>
            <a:ext cx="38337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2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00125" y="765334"/>
            <a:ext cx="2171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orbel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000125" y="2193131"/>
            <a:ext cx="2171700" cy="18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1000125" y="4767263"/>
            <a:ext cx="73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002414" y="4767262"/>
            <a:ext cx="1862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4152229" y="4767263"/>
            <a:ext cx="740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rt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10800000">
            <a:off x="2702100" y="14857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25" y="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1096975" y="644300"/>
            <a:ext cx="39003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wentieth Century"/>
              <a:buNone/>
              <a:defRPr sz="3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096975" y="3398250"/>
            <a:ext cx="39003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None/>
              <a:defRPr sz="3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10800000">
            <a:off x="65883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25" y="0"/>
            <a:ext cx="9144000" cy="30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1096975" y="644300"/>
            <a:ext cx="39003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wentieth Century"/>
              <a:buNone/>
              <a:defRPr sz="5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096975" y="3398250"/>
            <a:ext cx="39003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Twentieth Century"/>
              <a:buNone/>
              <a:defRPr sz="3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Twentieth Century"/>
              <a:buNone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7" name="Google Shape;47;p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Twentieth Century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wentieth Century"/>
              <a:buNone/>
              <a:defRPr sz="5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None/>
              <a:defRPr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randviewresearch.com/industry-analysis/intelligent-document-processing-market-report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3" Type="http://schemas.openxmlformats.org/officeDocument/2006/relationships/image" Target="../media/image2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6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32000" y="1546275"/>
            <a:ext cx="78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EP60021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ENGINEERING B-PLAN DEVELOPMENT - 1</a:t>
            </a:r>
            <a:endParaRPr sz="3100"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630425" y="395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{95844A06-97E8-4E90-99F9-C4DA7A589225}</a:tableStyleId>
              </a:tblPr>
              <a:tblGrid>
                <a:gridCol w="980325"/>
                <a:gridCol w="39525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20MF10015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Keerthi Sree Marrapu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20IM30013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Oindrila Maji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20MT10016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Baibhav Vikas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20EE10041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Mayank Shukla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PLAN</a:t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97450" y="1275875"/>
            <a:ext cx="2411100" cy="21435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722C"/>
                </a:solidFill>
                <a:latin typeface="Proxima Nova"/>
                <a:ea typeface="Proxima Nova"/>
                <a:cs typeface="Proxima Nova"/>
                <a:sym typeface="Proxima Nova"/>
              </a:rPr>
              <a:t>Operations and Support</a:t>
            </a:r>
            <a:endParaRPr b="1" sz="1200">
              <a:solidFill>
                <a:srgbClr val="F3722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Dedicated team of developers, product managers, and customer support representatives.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Knowledge base and community forums for users to connect with each other and provide support.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960950" y="3813050"/>
            <a:ext cx="2411100" cy="9816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4C3D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and Technology</a:t>
            </a:r>
            <a:endParaRPr b="1" sz="1200">
              <a:solidFill>
                <a:srgbClr val="F24C3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In-house development team to maintain and improve the app.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960950" y="1275875"/>
            <a:ext cx="2411100" cy="23673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Suppliers and Partners</a:t>
            </a:r>
            <a:endParaRPr b="1" sz="1200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Cloud infrastructure from Amazon Web Services.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Legal advisors for compliance.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3">
            <a:alphaModFix/>
          </a:blip>
          <a:srcRect b="28525" l="0" r="0" t="25934"/>
          <a:stretch/>
        </p:blipFill>
        <p:spPr>
          <a:xfrm>
            <a:off x="3088575" y="2338250"/>
            <a:ext cx="2155826" cy="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/>
          <p:nvPr/>
        </p:nvSpPr>
        <p:spPr>
          <a:xfrm>
            <a:off x="397450" y="3589250"/>
            <a:ext cx="2411100" cy="12054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7315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4C3D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Security Measures</a:t>
            </a:r>
            <a:endParaRPr b="1" sz="1200">
              <a:solidFill>
                <a:srgbClr val="F24C3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AES-256 encryption for user data.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2025" y="3748688"/>
            <a:ext cx="886524" cy="88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/>
          <p:nvPr/>
        </p:nvSpPr>
        <p:spPr>
          <a:xfrm>
            <a:off x="5524450" y="2571750"/>
            <a:ext cx="3307800" cy="22230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D9EEB"/>
                </a:solidFill>
                <a:latin typeface="Proxima Nova"/>
                <a:ea typeface="Proxima Nova"/>
                <a:cs typeface="Proxima Nova"/>
                <a:sym typeface="Proxima Nova"/>
              </a:rPr>
              <a:t>Regulatory and Compliance</a:t>
            </a:r>
            <a:endParaRPr b="1" sz="1200">
              <a:solidFill>
                <a:srgbClr val="6D9EE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Compliant with GDPR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HIPAA (for healthcare professionals)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4450" y="571569"/>
            <a:ext cx="3307800" cy="1860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6888" y="3419375"/>
            <a:ext cx="2155825" cy="120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 TEAM</a:t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4733875" y="536475"/>
            <a:ext cx="116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CEO </a:t>
            </a:r>
            <a:r>
              <a:rPr b="1" lang="en" sz="17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&amp;</a:t>
            </a:r>
            <a:r>
              <a:rPr b="1" lang="en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1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Co-Founder</a:t>
            </a:r>
            <a:endParaRPr b="1" sz="11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657250" y="752775"/>
            <a:ext cx="19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OINDRILA MAJI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4733875" y="1152975"/>
            <a:ext cx="294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Responsible for overall strategic direction, decision-making, and ensuring the alignment of the company with its mission and vision.</a:t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99975"/>
            <a:ext cx="3344725" cy="187618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411375" y="1490763"/>
            <a:ext cx="116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CTO </a:t>
            </a:r>
            <a:r>
              <a:rPr b="1" lang="en" sz="17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&amp;</a:t>
            </a:r>
            <a:r>
              <a:rPr b="1" lang="en" sz="16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1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Founder</a:t>
            </a:r>
            <a:endParaRPr b="1" sz="11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1313400" y="17070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KEERTHI SREE MARRAPU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411375" y="2107263"/>
            <a:ext cx="334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Responsible for overseeing the development of the DocuSense app, ensuring its technical excellence and alignment with industry standards.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4733863" y="2034488"/>
            <a:ext cx="116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CFO</a:t>
            </a:r>
            <a:endParaRPr b="1" sz="11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5405788" y="2095988"/>
            <a:ext cx="1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BAIBHAV VIKAS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733875" y="2399238"/>
            <a:ext cx="260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Responsible for encompassing financial strategy, risk management, compliance, and stakeholder relations.</a:t>
            </a:r>
            <a:endParaRPr/>
          </a:p>
        </p:txBody>
      </p:sp>
      <p:sp>
        <p:nvSpPr>
          <p:cNvPr id="276" name="Google Shape;276;p27"/>
          <p:cNvSpPr txBox="1"/>
          <p:nvPr/>
        </p:nvSpPr>
        <p:spPr>
          <a:xfrm>
            <a:off x="4733875" y="3280775"/>
            <a:ext cx="1225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Head of</a:t>
            </a:r>
            <a:r>
              <a:rPr b="1" lang="en" sz="17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000">
                <a:solidFill>
                  <a:srgbClr val="3F3F3F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</a:t>
            </a:r>
            <a:endParaRPr b="1" sz="2000">
              <a:solidFill>
                <a:srgbClr val="3F3F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5740825" y="3563275"/>
            <a:ext cx="1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F9000"/>
                </a:solidFill>
                <a:latin typeface="Proxima Nova"/>
                <a:ea typeface="Proxima Nova"/>
                <a:cs typeface="Proxima Nova"/>
                <a:sym typeface="Proxima Nova"/>
              </a:rPr>
              <a:t>MAYANK SHUKLA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4733875" y="3963475"/>
            <a:ext cx="3199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Responsible for overseeing the development team, managing sprints, and ensuring the timely delivery of high-quality features and updates.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 AND RESPONSIBILITIES</a:t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397450" y="1106000"/>
            <a:ext cx="2411100" cy="21957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722C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TEAM</a:t>
            </a:r>
            <a:endParaRPr b="1"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Front-end Developers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Back-end Developers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Full-stack Developers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App Developers (iOS and Android)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</a:t>
            </a:r>
            <a:endParaRPr b="1"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Design, develop, &amp; maintain App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new features and update based on feedback.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Ensure App is scalable, reliable, and user-friendly.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3106500" y="1106000"/>
            <a:ext cx="2931000" cy="23130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AI/ML DEVELOPMENT TEAM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AI/ML Engineers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Natural Language Processing (NLP) Experts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Data Scientists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Develop and implement chatbot features using AI and NLP.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Train models for understanding user queries &amp; providing relevant responses.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Continuously optimize chat features based on interactions.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6216275" y="372500"/>
            <a:ext cx="2536200" cy="24207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5A2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ANALYSIS TEAM</a:t>
            </a:r>
            <a:endParaRPr b="1" sz="1200">
              <a:solidFill>
                <a:srgbClr val="0075A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Data Analysts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Business Analysts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Data Engineers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Analyze user behavior, trends, and data to extract valuable insights.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Provide actionable recommendations based on data analysis.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Collaborate with other teams to enhance product features and user experience.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450" y="2890933"/>
            <a:ext cx="2411100" cy="225256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/>
          <p:nvPr/>
        </p:nvSpPr>
        <p:spPr>
          <a:xfrm>
            <a:off x="397450" y="3419050"/>
            <a:ext cx="2411100" cy="15045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75A2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TEAM</a:t>
            </a:r>
            <a:endParaRPr b="1" sz="1200">
              <a:solidFill>
                <a:srgbClr val="0075A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Security Engineers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Implement and maintain security measures for user data.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Ensure compliance with data protection regulations.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3106500" y="3588850"/>
            <a:ext cx="3528600" cy="13347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SUPPORT TEAM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Customer Support Representatives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Technical Support Specialists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Responsibilities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Provide timely and effective customer support for technical and non-technical issues.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Gather user feedback for continuous improvement.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265500" y="271050"/>
            <a:ext cx="3770400" cy="5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FINANCIAL PLANS</a:t>
            </a:r>
            <a:endParaRPr sz="3000"/>
          </a:p>
        </p:txBody>
      </p:sp>
      <p:sp>
        <p:nvSpPr>
          <p:cNvPr id="295" name="Google Shape;295;p29"/>
          <p:cNvSpPr txBox="1"/>
          <p:nvPr>
            <p:ph idx="1" type="subTitle"/>
          </p:nvPr>
        </p:nvSpPr>
        <p:spPr>
          <a:xfrm>
            <a:off x="265500" y="3216300"/>
            <a:ext cx="4045200" cy="1707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/>
              <a:t>Revenue Projections:</a:t>
            </a:r>
            <a:endParaRPr b="1"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Year 1: </a:t>
            </a:r>
            <a:r>
              <a:rPr b="1" lang="en" sz="1300"/>
              <a:t>$200,000</a:t>
            </a:r>
            <a:r>
              <a:rPr lang="en" sz="1100"/>
              <a:t> - Anticipated revenue from initial user subscriptions and one-time sales. 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Year 2:</a:t>
            </a:r>
            <a:r>
              <a:rPr b="1" lang="en" sz="1300"/>
              <a:t> $800,</a:t>
            </a:r>
            <a:r>
              <a:rPr b="1" lang="en" sz="1300"/>
              <a:t>000</a:t>
            </a:r>
            <a:r>
              <a:rPr lang="en" sz="1100"/>
              <a:t> - Projected growth in revenue as the app gains traction and expands its user base. 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Year 3: </a:t>
            </a:r>
            <a:r>
              <a:rPr b="1" lang="en" sz="1400"/>
              <a:t>$1.5 million</a:t>
            </a:r>
            <a:r>
              <a:rPr lang="en" sz="1100"/>
              <a:t> - Continued growth as DocuSense establishes itself as a leading PDF management solution.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/>
              <a:t>Expense Projections, Cash Flow Analysis, Break-even Analysis:</a:t>
            </a:r>
            <a:r>
              <a:rPr lang="en" sz="1100"/>
              <a:t> Provided in the report attached to this document</a:t>
            </a:r>
            <a:endParaRPr sz="1100"/>
          </a:p>
        </p:txBody>
      </p:sp>
      <p:sp>
        <p:nvSpPr>
          <p:cNvPr id="296" name="Google Shape;296;p29"/>
          <p:cNvSpPr txBox="1"/>
          <p:nvPr>
            <p:ph idx="2" type="body"/>
          </p:nvPr>
        </p:nvSpPr>
        <p:spPr>
          <a:xfrm>
            <a:off x="4939500" y="271050"/>
            <a:ext cx="3837000" cy="24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FUNDING REQUIREMENT</a:t>
            </a:r>
            <a:endParaRPr b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Seeking </a:t>
            </a:r>
            <a:r>
              <a:rPr b="1" lang="en" sz="1500"/>
              <a:t>$500,000 </a:t>
            </a:r>
            <a:r>
              <a:rPr lang="en" sz="1100"/>
              <a:t>in funding through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Equity Investment </a:t>
            </a:r>
            <a:r>
              <a:rPr lang="en" sz="1100"/>
              <a:t>- Seeking </a:t>
            </a:r>
            <a:r>
              <a:rPr b="1" lang="en" sz="1100">
                <a:solidFill>
                  <a:srgbClr val="7F7F7F"/>
                </a:solidFill>
              </a:rPr>
              <a:t>$200,000</a:t>
            </a:r>
            <a:r>
              <a:rPr lang="en" sz="1100"/>
              <a:t> in seed funding in exchange for </a:t>
            </a:r>
            <a:r>
              <a:rPr b="1" lang="en" sz="1300"/>
              <a:t>20% equity </a:t>
            </a:r>
            <a:r>
              <a:rPr lang="en" sz="1100"/>
              <a:t>stake.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Venture Capital Funding </a:t>
            </a:r>
            <a:r>
              <a:rPr lang="en" sz="1100"/>
              <a:t>- Targeting</a:t>
            </a:r>
            <a:r>
              <a:rPr b="1" lang="en" sz="1100">
                <a:solidFill>
                  <a:srgbClr val="7F7F7F"/>
                </a:solidFill>
              </a:rPr>
              <a:t> $150,000</a:t>
            </a:r>
            <a:r>
              <a:rPr lang="en" sz="1100"/>
              <a:t> in VC funding in exchange for </a:t>
            </a:r>
            <a:r>
              <a:rPr b="1" lang="en" sz="1300"/>
              <a:t>15% equity. </a:t>
            </a:r>
            <a:endParaRPr b="1" sz="13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Business Loans</a:t>
            </a:r>
            <a:r>
              <a:rPr lang="en" sz="1100"/>
              <a:t> - Seeking </a:t>
            </a:r>
            <a:r>
              <a:rPr b="1" lang="en" sz="1100">
                <a:solidFill>
                  <a:srgbClr val="7F7F7F"/>
                </a:solidFill>
              </a:rPr>
              <a:t>$100,000</a:t>
            </a:r>
            <a:r>
              <a:rPr lang="en" sz="1100"/>
              <a:t> in loans from SBA and other lending programs.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Crowdfunding Campaign</a:t>
            </a:r>
            <a:r>
              <a:rPr lang="en" sz="1100"/>
              <a:t> - Seeking</a:t>
            </a:r>
            <a:r>
              <a:rPr b="1" lang="en" sz="1100">
                <a:solidFill>
                  <a:srgbClr val="7F7F7F"/>
                </a:solidFill>
              </a:rPr>
              <a:t> $50,000</a:t>
            </a:r>
            <a:r>
              <a:rPr lang="en" sz="1100"/>
              <a:t> in rewards-based crowdfunding.</a:t>
            </a:r>
            <a:endParaRPr sz="1100"/>
          </a:p>
        </p:txBody>
      </p:sp>
      <p:pic>
        <p:nvPicPr>
          <p:cNvPr id="297" name="Google Shape;297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75" y="920475"/>
            <a:ext cx="2945226" cy="211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500" y="2757450"/>
            <a:ext cx="3718287" cy="22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/>
          <p:nvPr/>
        </p:nvSpPr>
        <p:spPr>
          <a:xfrm>
            <a:off x="124725" y="645825"/>
            <a:ext cx="1180500" cy="30084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48524" y="223139"/>
            <a:ext cx="80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29292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BUSINESS MODEL CANVAS</a:t>
            </a:r>
            <a:endParaRPr b="1" i="0" sz="1600" u="none" cap="none" strike="noStrike">
              <a:solidFill>
                <a:srgbClr val="29292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1400745" y="645825"/>
            <a:ext cx="2041500" cy="14448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3536325" y="643225"/>
            <a:ext cx="1627500" cy="30084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7436075" y="645825"/>
            <a:ext cx="1632900" cy="30084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1399032" y="2183575"/>
            <a:ext cx="2041500" cy="14631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5230368" y="645825"/>
            <a:ext cx="2118300" cy="18159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5230443" y="2545875"/>
            <a:ext cx="2118300" cy="11082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/>
          <p:nvPr/>
        </p:nvSpPr>
        <p:spPr>
          <a:xfrm rot="5400000">
            <a:off x="578650" y="3299575"/>
            <a:ext cx="1320900" cy="22290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 rot="5400000">
            <a:off x="6942400" y="2952475"/>
            <a:ext cx="1311300" cy="29136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149025" y="658375"/>
            <a:ext cx="1156200" cy="16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24C3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Partners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PDF software developers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Cloud storage providers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 and advertising agencies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Legal advisors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414220" y="662293"/>
            <a:ext cx="2041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Activities</a:t>
            </a:r>
            <a:endParaRPr i="0" sz="1200" u="none" cap="none" strike="noStrike">
              <a:solidFill>
                <a:srgbClr val="00B05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Development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AI for Chat features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Analysis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User data security &amp; encryption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support and updates Marketing and user acquisition</a:t>
            </a:r>
            <a:endParaRPr sz="11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1411193" y="2198088"/>
            <a:ext cx="2041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Resources</a:t>
            </a:r>
            <a:endParaRPr b="1" sz="1200">
              <a:solidFill>
                <a:srgbClr val="31859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team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&amp; server infrastructure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User data storage and security measures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 and sales team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Legal and compliance experts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3567450" y="658375"/>
            <a:ext cx="16377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rgbClr val="57759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Value Propositions</a:t>
            </a:r>
            <a:endParaRPr sz="1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AI-Powered Document Assistant</a:t>
            </a:r>
            <a:endParaRPr sz="11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700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Rapid Information Retrieval </a:t>
            </a:r>
            <a:r>
              <a:rPr lang="en" sz="11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- Advanced Search, Chat-based assistance</a:t>
            </a:r>
            <a:endParaRPr i="0" u="none" cap="none" strike="noStrike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255518" y="658368"/>
            <a:ext cx="2041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8961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Relationships</a:t>
            </a:r>
            <a:endParaRPr sz="1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Self-service support through the app Email and chat support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forums for user interactions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Regular updates and feature enhancements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Personalized onboarding for businesses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Feedback Collection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5258593" y="2537525"/>
            <a:ext cx="2041500" cy="1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43AA8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Channels</a:t>
            </a:r>
            <a:endParaRPr i="0" sz="1200" u="none" cap="none" strike="noStrike">
              <a:solidFill>
                <a:srgbClr val="43AA8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5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App stores (iOS, Android)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Website and online downloads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advertising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Content marketing through blogs and videos  </a:t>
            </a:r>
            <a:endParaRPr b="1" sz="11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7443275" y="658375"/>
            <a:ext cx="1716000" cy="25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F3722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Customer Segments</a:t>
            </a:r>
            <a:endParaRPr i="0" sz="1200" u="none" cap="none" strike="noStrike">
              <a:solidFill>
                <a:srgbClr val="F3722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Individuals needing PDF management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Young and Mid-Career Professionals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Researchers &amp; Academics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Small and medium-sized businesses 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Enterprises with document-intensive workflows 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Legal and healthcare professionals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149025" y="3751429"/>
            <a:ext cx="22929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43AA8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Structure</a:t>
            </a:r>
            <a:endParaRPr b="1" i="0" sz="1200" u="none" cap="none" strike="noStrike">
              <a:solidFill>
                <a:srgbClr val="43AA8B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Development &amp; maintenance costs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infrastructure expenses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Employee salaries and benefits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 and advertising expenses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Legal and compliance costs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6141200" y="3749042"/>
            <a:ext cx="27828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Revenue</a:t>
            </a:r>
            <a:r>
              <a:rPr i="0" lang="en" sz="1200" u="none" cap="none" strike="noStrike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i="0" lang="en" sz="1200" u="none" cap="none" strike="noStrike">
                <a:solidFill>
                  <a:srgbClr val="31859B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Streams</a:t>
            </a:r>
            <a:endParaRPr i="0" sz="1200" u="none" cap="none" strike="noStrike">
              <a:solidFill>
                <a:srgbClr val="29292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Freemium model with basic features for free and premium features for a subscription fee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and enterprise licensing for customized solutions 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One-time purchases for individual users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In-app advertisements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0"/>
          <p:cNvSpPr/>
          <p:nvPr/>
        </p:nvSpPr>
        <p:spPr>
          <a:xfrm rot="5400000">
            <a:off x="5237025" y="-1512125"/>
            <a:ext cx="471900" cy="3634800"/>
          </a:xfrm>
          <a:prstGeom prst="roundRect">
            <a:avLst>
              <a:gd fmla="val 719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3897750" y="79275"/>
            <a:ext cx="3365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DocuSense (Team ID E)</a:t>
            </a:r>
            <a:endParaRPr i="0" sz="13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5" name="Google Shape;325;p30"/>
          <p:cNvSpPr/>
          <p:nvPr/>
        </p:nvSpPr>
        <p:spPr>
          <a:xfrm rot="5400000">
            <a:off x="8052175" y="-639125"/>
            <a:ext cx="216000" cy="1632900"/>
          </a:xfrm>
          <a:prstGeom prst="roundRect">
            <a:avLst>
              <a:gd fmla="val 719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7513650" y="73900"/>
            <a:ext cx="14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Sep</a:t>
            </a:r>
            <a:r>
              <a:rPr i="0" lang="en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</a:t>
            </a:r>
            <a:r>
              <a:rPr lang="en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i="0" lang="en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2023</a:t>
            </a:r>
            <a:endParaRPr i="0" sz="12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30"/>
          <p:cNvSpPr/>
          <p:nvPr/>
        </p:nvSpPr>
        <p:spPr>
          <a:xfrm rot="5400000">
            <a:off x="8049776" y="-385546"/>
            <a:ext cx="216000" cy="1637700"/>
          </a:xfrm>
          <a:prstGeom prst="roundRect">
            <a:avLst>
              <a:gd fmla="val 719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7513275" y="329875"/>
            <a:ext cx="14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Iteration </a:t>
            </a:r>
            <a:r>
              <a:rPr lang="en"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i="0" sz="12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9" name="Google Shape;329;p30"/>
          <p:cNvSpPr/>
          <p:nvPr/>
        </p:nvSpPr>
        <p:spPr>
          <a:xfrm rot="5400000">
            <a:off x="3586950" y="2604325"/>
            <a:ext cx="1320900" cy="3619500"/>
          </a:xfrm>
          <a:prstGeom prst="roundRect">
            <a:avLst>
              <a:gd fmla="val 0" name="adj"/>
            </a:avLst>
          </a:prstGeom>
          <a:solidFill>
            <a:srgbClr val="F1F1F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2487175" y="3749040"/>
            <a:ext cx="22290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1312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Metrics</a:t>
            </a:r>
            <a:endParaRPr b="1" i="0" sz="1200" u="none" cap="none" strike="noStrike">
              <a:solidFill>
                <a:srgbClr val="61312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0" marL="114300" rtl="0" algn="l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Monthly Active Users (MAU) 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Acquisition Cost (CAC)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Lifetime Value (CLV) 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Churn rate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Conversion rate from free to premium users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4520175" y="3954465"/>
            <a:ext cx="171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revenue per user (ARPU)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User satisfaction &amp; NPS scores </a:t>
            </a:r>
            <a:endParaRPr sz="1000">
              <a:solidFill>
                <a:srgbClr val="2929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rgbClr val="292929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 ROI and cost per acquisition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6858525" y="547602"/>
            <a:ext cx="1911928" cy="4001110"/>
          </a:xfrm>
          <a:custGeom>
            <a:rect b="b" l="l" r="r" t="t"/>
            <a:pathLst>
              <a:path extrusionOk="0" h="6155554" w="2941427">
                <a:moveTo>
                  <a:pt x="135620" y="126974"/>
                </a:moveTo>
                <a:lnTo>
                  <a:pt x="335819" y="9654"/>
                </a:lnTo>
                <a:lnTo>
                  <a:pt x="2447841" y="1562"/>
                </a:lnTo>
                <a:cubicBezTo>
                  <a:pt x="2582751" y="-5186"/>
                  <a:pt x="2673155" y="8295"/>
                  <a:pt x="2787835" y="74375"/>
                </a:cubicBezTo>
                <a:cubicBezTo>
                  <a:pt x="2866016" y="178228"/>
                  <a:pt x="2923965" y="237574"/>
                  <a:pt x="2925271" y="333335"/>
                </a:cubicBezTo>
                <a:cubicBezTo>
                  <a:pt x="2954920" y="1267293"/>
                  <a:pt x="2934016" y="5481017"/>
                  <a:pt x="2937409" y="5678124"/>
                </a:cubicBezTo>
                <a:cubicBezTo>
                  <a:pt x="2896296" y="5964243"/>
                  <a:pt x="2834364" y="6011104"/>
                  <a:pt x="2727145" y="6075840"/>
                </a:cubicBezTo>
                <a:cubicBezTo>
                  <a:pt x="2643485" y="6155009"/>
                  <a:pt x="2503179" y="6128983"/>
                  <a:pt x="2391196" y="6155554"/>
                </a:cubicBezTo>
                <a:lnTo>
                  <a:pt x="315589" y="6131278"/>
                </a:lnTo>
                <a:lnTo>
                  <a:pt x="115389" y="6023241"/>
                </a:lnTo>
                <a:cubicBezTo>
                  <a:pt x="13538" y="5914945"/>
                  <a:pt x="700" y="5911846"/>
                  <a:pt x="0" y="5775228"/>
                </a:cubicBezTo>
                <a:cubicBezTo>
                  <a:pt x="5395" y="3947777"/>
                  <a:pt x="10789" y="2120326"/>
                  <a:pt x="16184" y="292875"/>
                </a:cubicBezTo>
                <a:lnTo>
                  <a:pt x="135620" y="12697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37" name="Google Shape;3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838" y="548125"/>
            <a:ext cx="1963924" cy="40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 txBox="1"/>
          <p:nvPr>
            <p:ph type="ctrTitle"/>
          </p:nvPr>
        </p:nvSpPr>
        <p:spPr>
          <a:xfrm>
            <a:off x="1096975" y="644300"/>
            <a:ext cx="39003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DocuSense</a:t>
            </a:r>
            <a:endParaRPr/>
          </a:p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469975" y="1768813"/>
            <a:ext cx="51543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Personal Document Concierge</a:t>
            </a:r>
            <a:endParaRPr sz="2400"/>
          </a:p>
        </p:txBody>
      </p:sp>
      <p:sp>
        <p:nvSpPr>
          <p:cNvPr id="340" name="Google Shape;340;p31"/>
          <p:cNvSpPr/>
          <p:nvPr/>
        </p:nvSpPr>
        <p:spPr>
          <a:xfrm>
            <a:off x="7441364" y="2014404"/>
            <a:ext cx="738900" cy="738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4">
            <a:alphaModFix/>
          </a:blip>
          <a:srcRect b="32954" l="40426" r="45068" t="22069"/>
          <a:stretch/>
        </p:blipFill>
        <p:spPr>
          <a:xfrm>
            <a:off x="7514215" y="2031196"/>
            <a:ext cx="593157" cy="7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1"/>
          <p:cNvSpPr txBox="1"/>
          <p:nvPr/>
        </p:nvSpPr>
        <p:spPr>
          <a:xfrm>
            <a:off x="6931222" y="3083111"/>
            <a:ext cx="175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Explore and manage your PDF collection with ease</a:t>
            </a:r>
            <a:endParaRPr sz="14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43" name="Google Shape;343;p31"/>
          <p:cNvGraphicFramePr/>
          <p:nvPr/>
        </p:nvGraphicFramePr>
        <p:xfrm>
          <a:off x="971900" y="34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{95844A06-97E8-4E90-99F9-C4DA7A589225}</a:tableStyleId>
              </a:tblPr>
              <a:tblGrid>
                <a:gridCol w="980325"/>
                <a:gridCol w="3952550"/>
              </a:tblGrid>
              <a:tr h="281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20MF10015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Keerthi Sree Marrapu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20IM30013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Oindrila Maji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20MT10016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Baibhav Vikas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20EE10041</a:t>
                      </a:r>
                      <a:endParaRPr b="1"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53744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Mayank Shukla</a:t>
                      </a:r>
                      <a:endParaRPr sz="1300">
                        <a:solidFill>
                          <a:srgbClr val="353744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0" marB="0" marR="25400" marL="25400" anchor="b">
                    <a:lnL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31"/>
          <p:cNvSpPr txBox="1"/>
          <p:nvPr>
            <p:ph idx="1" type="subTitle"/>
          </p:nvPr>
        </p:nvSpPr>
        <p:spPr>
          <a:xfrm>
            <a:off x="654400" y="2701163"/>
            <a:ext cx="51543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6858525" y="547602"/>
            <a:ext cx="1911928" cy="4001110"/>
          </a:xfrm>
          <a:custGeom>
            <a:rect b="b" l="l" r="r" t="t"/>
            <a:pathLst>
              <a:path extrusionOk="0" h="6155554" w="2941427">
                <a:moveTo>
                  <a:pt x="135620" y="126974"/>
                </a:moveTo>
                <a:lnTo>
                  <a:pt x="335819" y="9654"/>
                </a:lnTo>
                <a:lnTo>
                  <a:pt x="2447841" y="1562"/>
                </a:lnTo>
                <a:cubicBezTo>
                  <a:pt x="2582751" y="-5186"/>
                  <a:pt x="2673155" y="8295"/>
                  <a:pt x="2787835" y="74375"/>
                </a:cubicBezTo>
                <a:cubicBezTo>
                  <a:pt x="2866016" y="178228"/>
                  <a:pt x="2923965" y="237574"/>
                  <a:pt x="2925271" y="333335"/>
                </a:cubicBezTo>
                <a:cubicBezTo>
                  <a:pt x="2954920" y="1267293"/>
                  <a:pt x="2934016" y="5481017"/>
                  <a:pt x="2937409" y="5678124"/>
                </a:cubicBezTo>
                <a:cubicBezTo>
                  <a:pt x="2896296" y="5964243"/>
                  <a:pt x="2834364" y="6011104"/>
                  <a:pt x="2727145" y="6075840"/>
                </a:cubicBezTo>
                <a:cubicBezTo>
                  <a:pt x="2643485" y="6155009"/>
                  <a:pt x="2503179" y="6128983"/>
                  <a:pt x="2391196" y="6155554"/>
                </a:cubicBezTo>
                <a:lnTo>
                  <a:pt x="315589" y="6131278"/>
                </a:lnTo>
                <a:lnTo>
                  <a:pt x="115389" y="6023241"/>
                </a:lnTo>
                <a:cubicBezTo>
                  <a:pt x="13538" y="5914945"/>
                  <a:pt x="700" y="5911846"/>
                  <a:pt x="0" y="5775228"/>
                </a:cubicBezTo>
                <a:cubicBezTo>
                  <a:pt x="5395" y="3947777"/>
                  <a:pt x="10789" y="2120326"/>
                  <a:pt x="16184" y="292875"/>
                </a:cubicBezTo>
                <a:lnTo>
                  <a:pt x="135620" y="12697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8838" y="548125"/>
            <a:ext cx="1963924" cy="40472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ctrTitle"/>
          </p:nvPr>
        </p:nvSpPr>
        <p:spPr>
          <a:xfrm>
            <a:off x="1096975" y="1807500"/>
            <a:ext cx="39003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DocuSense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138625" y="3386900"/>
            <a:ext cx="58170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Your Personal Document Concierge</a:t>
            </a:r>
            <a:endParaRPr sz="3100"/>
          </a:p>
        </p:txBody>
      </p:sp>
      <p:sp>
        <p:nvSpPr>
          <p:cNvPr id="96" name="Google Shape;96;p18"/>
          <p:cNvSpPr/>
          <p:nvPr/>
        </p:nvSpPr>
        <p:spPr>
          <a:xfrm>
            <a:off x="7441364" y="2014404"/>
            <a:ext cx="738900" cy="738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32954" l="40426" r="45068" t="22069"/>
          <a:stretch/>
        </p:blipFill>
        <p:spPr>
          <a:xfrm>
            <a:off x="7514215" y="2031196"/>
            <a:ext cx="593157" cy="7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931222" y="3083111"/>
            <a:ext cx="175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Explore and manage your PDF collection with ease</a:t>
            </a:r>
            <a:endParaRPr sz="1400">
              <a:solidFill>
                <a:srgbClr val="26262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631800"/>
            <a:ext cx="446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618200"/>
            <a:ext cx="6044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53744"/>
                </a:solidFill>
              </a:rPr>
              <a:t>A study to identify the factors that influence the food consumption in restaurants among the KGP students. Please follow any theoretical model related to consumer behaviour.</a:t>
            </a:r>
            <a:endParaRPr sz="1100">
              <a:solidFill>
                <a:srgbClr val="353744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3744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53744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11700" y="2373900"/>
            <a:ext cx="5893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06666"/>
                </a:solidFill>
                <a:latin typeface="Proxima Nova"/>
                <a:ea typeface="Proxima Nova"/>
                <a:cs typeface="Proxima Nova"/>
                <a:sym typeface="Proxima Nova"/>
              </a:rPr>
              <a:t>Key Pain Points</a:t>
            </a:r>
            <a:endParaRPr b="1" sz="1300">
              <a:solidFill>
                <a:srgbClr val="E0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Unorganized PDFs cause clutter and inefficiency</a:t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Memory wasted by unused or duplicate PDFs</a:t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Redundant downloads of identical PDFs</a:t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53744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Ineffective search methods hinder quick and accurate information retrieval</a:t>
            </a:r>
            <a:endParaRPr sz="11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87450" y="3625600"/>
            <a:ext cx="58932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89B0F"/>
                </a:solidFill>
                <a:latin typeface="Proxima Nova"/>
                <a:ea typeface="Proxima Nova"/>
                <a:cs typeface="Proxima Nova"/>
                <a:sym typeface="Proxima Nova"/>
              </a:rPr>
              <a:t>Need</a:t>
            </a:r>
            <a:endParaRPr b="1" sz="1300">
              <a:solidFill>
                <a:srgbClr val="E89B0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Rapid Information Retrieval</a:t>
            </a:r>
            <a:endParaRPr sz="150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383125"/>
            <a:ext cx="85206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4676600" y="298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{66EC09F2-A9C7-421C-BC97-99FFC3EB2F55}</a:tableStyleId>
              </a:tblPr>
              <a:tblGrid>
                <a:gridCol w="1193950"/>
                <a:gridCol w="2874250"/>
              </a:tblGrid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Company Name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DocuSense, Pvt. Ltd. (Pending incorporation)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Industry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Software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Product/Service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AI-powered PDF management solution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Target Audience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95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Individuals, students, professionals &amp; businesses</a:t>
                      </a:r>
                      <a:endParaRPr sz="95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Location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Kharagpur, India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Legal Structure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LLC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0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Management Team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Oindrila Maji (Co-Founder and CEO)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Keerthi Sree Marrapu (Founder and CTO)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Baibhav Vikas (CFO)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Mayank Shukla (Head of Product)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Business History</a:t>
                      </a:r>
                      <a:endParaRPr b="1"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Founded in May 2023</a:t>
                      </a:r>
                      <a:endParaRPr sz="95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18275" marB="18275" marR="9125" marL="45700">
                    <a:lnL cap="flat" cmpd="sng" w="9525">
                      <a:solidFill>
                        <a:srgbClr val="88888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402275" y="863175"/>
            <a:ext cx="4169700" cy="8508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24C3D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Statement: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PDF document overload, leading to disorganization, version confusion, memory wastage, and ineffective searches.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000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DocuSense provides a comprehensive suite of AI features to organize, search, chat and manage PDF files efficiently.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11925" y="3557775"/>
            <a:ext cx="1832700" cy="14268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859B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Model</a:t>
            </a:r>
            <a:endParaRPr b="1" sz="1000">
              <a:solidFill>
                <a:srgbClr val="31859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Freemium business model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basic free version of the app with limited features. 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Premium features - unlimited storage, cloud sync, and OCR capabilities, chat on subscription basis.</a:t>
            </a:r>
            <a:endParaRPr sz="950"/>
          </a:p>
        </p:txBody>
      </p:sp>
      <p:sp>
        <p:nvSpPr>
          <p:cNvPr id="115" name="Google Shape;115;p20"/>
          <p:cNvSpPr/>
          <p:nvPr/>
        </p:nvSpPr>
        <p:spPr>
          <a:xfrm>
            <a:off x="402275" y="1823400"/>
            <a:ext cx="1842300" cy="16599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77590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Competitive Landscape</a:t>
            </a:r>
            <a:endParaRPr b="1" sz="1000">
              <a:solidFill>
                <a:srgbClr val="57759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PDF management software market is highly competitive, with many established players. 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DocuSense </a:t>
            </a: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differentiates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itself with its AI-powered features - AI-driven chat capabilities, automatic document clustering, text summarization, etc.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676575" y="2315577"/>
            <a:ext cx="2336400" cy="10077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3722C"/>
                </a:solidFill>
                <a:latin typeface="Proxima Nova"/>
                <a:ea typeface="Proxima Nova"/>
                <a:cs typeface="Proxima Nova"/>
                <a:sym typeface="Proxima Nova"/>
              </a:rPr>
              <a:t>Mission</a:t>
            </a:r>
            <a:endParaRPr sz="1000">
              <a:solidFill>
                <a:srgbClr val="F3722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provide a simple and intuitive file management solution that helps users organize their files in an efficient and effective manner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7117500" y="2315577"/>
            <a:ext cx="1627200" cy="9969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3AA8B"/>
                </a:solidFill>
                <a:latin typeface="Proxima Nova"/>
                <a:ea typeface="Proxima Nova"/>
                <a:cs typeface="Proxima Nova"/>
                <a:sym typeface="Proxima Nova"/>
              </a:rPr>
              <a:t>Vision</a:t>
            </a:r>
            <a:endParaRPr sz="1000">
              <a:solidFill>
                <a:srgbClr val="43AA8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To make information retrieval seamless, secure, quick and intelligent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2348750" y="1829575"/>
            <a:ext cx="2223600" cy="21534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77590"/>
                </a:solidFill>
                <a:latin typeface="Proxima Nova"/>
                <a:ea typeface="Proxima Nova"/>
                <a:cs typeface="Proxima Nova"/>
                <a:sym typeface="Proxima Nova"/>
              </a:rPr>
              <a:t>Financial Projections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company expects to break even in its second year of operation.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4676600" y="3423575"/>
            <a:ext cx="4068300" cy="15258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77590"/>
                </a:solidFill>
                <a:latin typeface="Proxima Nova"/>
                <a:ea typeface="Proxima Nova"/>
                <a:cs typeface="Proxima Nova"/>
                <a:sym typeface="Proxima Nova"/>
              </a:rPr>
              <a:t>Company Strategy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the target market: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focus our marketing and sales efforts on our target market of individuals, students, professionals, and small businesses.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Develop innovative features: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continue to develop new features and solutions that meet the evolving needs of our users.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excellent customer service: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provide our customers with excellent customer support and help them get the most out of our product.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0" name="Google Shape;12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50" y="2403775"/>
            <a:ext cx="2039124" cy="15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2348275" y="4098575"/>
            <a:ext cx="2223600" cy="8508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77590"/>
                </a:solidFill>
                <a:latin typeface="Proxima Nova"/>
                <a:ea typeface="Proxima Nova"/>
                <a:cs typeface="Proxima Nova"/>
                <a:sym typeface="Proxima Nova"/>
              </a:rPr>
              <a:t>Company Values</a:t>
            </a:r>
            <a:endParaRPr sz="1000">
              <a:solidFill>
                <a:srgbClr val="57759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Innovation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Simplicity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Efficiency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0" y="0"/>
            <a:ext cx="9144000" cy="219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457200" spcFirstLastPara="1" rIns="3657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provide a simple and intuitive file management solution that helps users organize their files in an efficient and effective manner.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>
            <p:ph idx="4294967295" type="subTitle"/>
          </p:nvPr>
        </p:nvSpPr>
        <p:spPr>
          <a:xfrm>
            <a:off x="1079950" y="2266500"/>
            <a:ext cx="135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Mission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75" y="2266500"/>
            <a:ext cx="554775" cy="5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0" y="3813875"/>
            <a:ext cx="9144000" cy="13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4572000" spcFirstLastPara="1" rIns="4572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make information retrieval seamless, secure, quick, and intelligent</a:t>
            </a: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21"/>
          <p:cNvSpPr txBox="1"/>
          <p:nvPr>
            <p:ph idx="4294967295" type="subTitle"/>
          </p:nvPr>
        </p:nvSpPr>
        <p:spPr>
          <a:xfrm>
            <a:off x="6962350" y="3222200"/>
            <a:ext cx="13551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wentieth Century"/>
                <a:ea typeface="Twentieth Century"/>
                <a:cs typeface="Twentieth Century"/>
                <a:sym typeface="Twentieth Century"/>
              </a:rPr>
              <a:t>Vision</a:t>
            </a:r>
            <a:endParaRPr sz="2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188" y="3222204"/>
            <a:ext cx="640325" cy="6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20450"/>
            <a:ext cx="49656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INTELLIGENT DOCUMENT PROCESSING (IDP) </a:t>
            </a:r>
            <a:br>
              <a:rPr lang="en"/>
            </a:br>
            <a:r>
              <a:rPr b="1" lang="en"/>
              <a:t>MARKET ANALYSIS</a:t>
            </a:r>
            <a:endParaRPr b="1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5277400" y="6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{47545A83-A3DA-45F2-AE1D-D18A4A3C45AB}</a:tableStyleId>
              </a:tblPr>
              <a:tblGrid>
                <a:gridCol w="1991775"/>
                <a:gridCol w="1561925"/>
              </a:tblGrid>
              <a:tr h="12292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Market size value in 2023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USD 1.79 billion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2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Revenue forecast in 2030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USD 11.29 billion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6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Growth rate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CAGR of 30.1% from 2023 to 2030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2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Base year for estimation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2022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2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Historical data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2017 - 2021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92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b="1"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Forecast period</a:t>
                      </a:r>
                      <a:endParaRPr b="1"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2023 - 2030</a:t>
                      </a:r>
                      <a:endParaRPr sz="1050">
                        <a:solidFill>
                          <a:srgbClr val="33333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25" marB="9125" marR="9125" marL="100575">
                    <a:lnL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B09A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2"/>
          <p:cNvSpPr txBox="1"/>
          <p:nvPr/>
        </p:nvSpPr>
        <p:spPr>
          <a:xfrm>
            <a:off x="311700" y="4721400"/>
            <a:ext cx="85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Proxima Nova"/>
                <a:ea typeface="Proxima Nova"/>
                <a:cs typeface="Proxima Nova"/>
                <a:sym typeface="Proxima Nova"/>
              </a:rPr>
              <a:t>Source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700">
                <a:latin typeface="Proxima Nova"/>
                <a:ea typeface="Proxima Nova"/>
                <a:cs typeface="Proxima Nova"/>
                <a:sym typeface="Proxima Nova"/>
              </a:rPr>
              <a:t>Intelligent Document Processing Market Size, Share &amp; Trends Analysis Report By Component, By Technology (Machine Learning, Computer Vision), By Deployment, By Organization Size, By End-use, By Region, And Segment Forecasts, 2023 - 2030 (Report ID: GVR-4-68040-023-3). GVR. </a:t>
            </a:r>
            <a:r>
              <a:rPr lang="en" sz="7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https://www.grandviewresearch.com/industry-analysis/intelligent-document-processing-market-report</a:t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24670" t="0"/>
          <a:stretch/>
        </p:blipFill>
        <p:spPr>
          <a:xfrm>
            <a:off x="408325" y="2354450"/>
            <a:ext cx="3266675" cy="22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994050" y="1490850"/>
            <a:ext cx="11559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31.8%</a:t>
            </a:r>
            <a:endParaRPr sz="2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APAC Market CAGR,</a:t>
            </a:r>
            <a:endParaRPr sz="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2023-2030</a:t>
            </a:r>
            <a:endParaRPr sz="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3993300" y="2442225"/>
            <a:ext cx="2617500" cy="8049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1859B"/>
                </a:solidFill>
                <a:latin typeface="Proxima Nova"/>
                <a:ea typeface="Proxima Nova"/>
                <a:cs typeface="Proxima Nova"/>
                <a:sym typeface="Proxima Nova"/>
              </a:rPr>
              <a:t>Key Drivers</a:t>
            </a:r>
            <a:endParaRPr b="1" sz="1000">
              <a:solidFill>
                <a:srgbClr val="31859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adoption in developing countries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privacy concerns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74625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Recognition of IDP's value</a:t>
            </a:r>
            <a:endParaRPr sz="950"/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597175"/>
            <a:ext cx="363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sp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IDP is a rapidly growing market fueled by AI adoption.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en" sz="1100">
                <a:latin typeface="Proxima Nova"/>
                <a:ea typeface="Proxima Nova"/>
                <a:cs typeface="Proxima Nova"/>
                <a:sym typeface="Proxima Nova"/>
              </a:rPr>
              <a:t>Utilizes technologies like ML, NLP, OCR, and computer vision for document automation.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993300" y="3399475"/>
            <a:ext cx="2617500" cy="12129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3722C"/>
                </a:solidFill>
                <a:latin typeface="Proxima Nova"/>
                <a:ea typeface="Proxima Nova"/>
                <a:cs typeface="Proxima Nova"/>
                <a:sym typeface="Proxima Nova"/>
              </a:rPr>
              <a:t>IDP Competitive Landscape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Moderately consolidated with established vendors, niche players, and startups.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17475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Font typeface="Proxima Nova"/>
              <a:buChar char="●"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Key Players: </a:t>
            </a: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ABBYY, Kofax, Automation Anywhere, UiPath, IBM, Appian, HCL Technologies, AntWorks, HYPERSCIENCE, Datamatics Global Services.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766550" y="2442225"/>
            <a:ext cx="2064600" cy="2169900"/>
          </a:xfrm>
          <a:prstGeom prst="roundRect">
            <a:avLst>
              <a:gd fmla="val 0" name="adj"/>
            </a:avLst>
          </a:prstGeom>
          <a:solidFill>
            <a:srgbClr val="F5F5F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Competitive Advantage</a:t>
            </a:r>
            <a:endParaRPr b="1" sz="1000">
              <a:solidFill>
                <a:srgbClr val="00B05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AI-powered Features: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Quick and seamless information retrieval.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Automatic document clustering.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Duplicate removal.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Focus on Specific Target Market:</a:t>
            </a:r>
            <a:endParaRPr b="1"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Tailored for individual users and small to medium-sized businesses.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emphasis on customer support.</a:t>
            </a:r>
            <a:endParaRPr sz="95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407325" y="1795725"/>
            <a:ext cx="28266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Seamless information retrieval, automatic file organization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user interface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Robust security measures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Targeting a niche market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713710" y="1361938"/>
            <a:ext cx="242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Strengths</a:t>
            </a:r>
            <a:endParaRPr b="1" sz="2200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07325" y="3387450"/>
            <a:ext cx="28779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Growing demand for PDF management solutions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Increasing awareness of IDP benefits - Efficiency improvement, cost reduction, and data-driven decision-making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Expanding into new markets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713710" y="3018088"/>
            <a:ext cx="242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Opportunities</a:t>
            </a:r>
            <a:endParaRPr sz="2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007190" y="1959906"/>
            <a:ext cx="2423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 entrant to the market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brand awareness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007190" y="1225775"/>
            <a:ext cx="242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Weaknesses</a:t>
            </a:r>
            <a:endParaRPr sz="2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6007200" y="3387450"/>
            <a:ext cx="27336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Competition from established players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Changes in user preferences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Technological advancements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007190" y="3018095"/>
            <a:ext cx="2423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Threats</a:t>
            </a:r>
            <a:endParaRPr sz="2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597277" y="2788925"/>
            <a:ext cx="1146000" cy="1146000"/>
          </a:xfrm>
          <a:custGeom>
            <a:rect b="b" l="l" r="r" t="t"/>
            <a:pathLst>
              <a:path extrusionOk="0" h="45840" w="45840">
                <a:moveTo>
                  <a:pt x="17431" y="1"/>
                </a:moveTo>
                <a:cubicBezTo>
                  <a:pt x="16920" y="9407"/>
                  <a:pt x="9395" y="16932"/>
                  <a:pt x="1" y="17444"/>
                </a:cubicBezTo>
                <a:lnTo>
                  <a:pt x="1" y="45840"/>
                </a:lnTo>
                <a:cubicBezTo>
                  <a:pt x="12514" y="45578"/>
                  <a:pt x="23825" y="40399"/>
                  <a:pt x="32076" y="32160"/>
                </a:cubicBezTo>
                <a:cubicBezTo>
                  <a:pt x="31409" y="30755"/>
                  <a:pt x="31028" y="29183"/>
                  <a:pt x="31028" y="27528"/>
                </a:cubicBezTo>
                <a:cubicBezTo>
                  <a:pt x="31028" y="21599"/>
                  <a:pt x="35839" y="16789"/>
                  <a:pt x="41768" y="16789"/>
                </a:cubicBezTo>
                <a:cubicBezTo>
                  <a:pt x="41958" y="16789"/>
                  <a:pt x="42149" y="16801"/>
                  <a:pt x="42339" y="16801"/>
                </a:cubicBezTo>
                <a:cubicBezTo>
                  <a:pt x="44471" y="11609"/>
                  <a:pt x="45709" y="5942"/>
                  <a:pt x="458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</a:t>
            </a:r>
            <a:endParaRPr sz="22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5425077" y="3260725"/>
            <a:ext cx="432800" cy="432800"/>
          </a:xfrm>
          <a:custGeom>
            <a:rect b="b" l="l" r="r" t="t"/>
            <a:pathLst>
              <a:path extrusionOk="0" h="17312" w="17312">
                <a:moveTo>
                  <a:pt x="8656" y="0"/>
                </a:moveTo>
                <a:cubicBezTo>
                  <a:pt x="3870" y="0"/>
                  <a:pt x="0" y="3870"/>
                  <a:pt x="0" y="8656"/>
                </a:cubicBezTo>
                <a:cubicBezTo>
                  <a:pt x="0" y="13442"/>
                  <a:pt x="3870" y="17312"/>
                  <a:pt x="8656" y="17312"/>
                </a:cubicBezTo>
                <a:cubicBezTo>
                  <a:pt x="13442" y="17312"/>
                  <a:pt x="17312" y="13442"/>
                  <a:pt x="17312" y="8656"/>
                </a:cubicBezTo>
                <a:cubicBezTo>
                  <a:pt x="17312" y="3870"/>
                  <a:pt x="13442" y="0"/>
                  <a:pt x="865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97277" y="1591475"/>
            <a:ext cx="1146000" cy="1146275"/>
          </a:xfrm>
          <a:custGeom>
            <a:rect b="b" l="l" r="r" t="t"/>
            <a:pathLst>
              <a:path extrusionOk="0" h="45851" w="45840">
                <a:moveTo>
                  <a:pt x="1" y="0"/>
                </a:moveTo>
                <a:lnTo>
                  <a:pt x="1" y="28408"/>
                </a:lnTo>
                <a:cubicBezTo>
                  <a:pt x="9395" y="28920"/>
                  <a:pt x="16920" y="36445"/>
                  <a:pt x="17431" y="45851"/>
                </a:cubicBezTo>
                <a:lnTo>
                  <a:pt x="45840" y="45851"/>
                </a:lnTo>
                <a:cubicBezTo>
                  <a:pt x="45709" y="39910"/>
                  <a:pt x="44471" y="34242"/>
                  <a:pt x="42339" y="29039"/>
                </a:cubicBezTo>
                <a:cubicBezTo>
                  <a:pt x="42149" y="29051"/>
                  <a:pt x="41958" y="29063"/>
                  <a:pt x="41768" y="29063"/>
                </a:cubicBezTo>
                <a:cubicBezTo>
                  <a:pt x="35839" y="29063"/>
                  <a:pt x="31028" y="24253"/>
                  <a:pt x="31028" y="18324"/>
                </a:cubicBezTo>
                <a:cubicBezTo>
                  <a:pt x="31028" y="16669"/>
                  <a:pt x="31409" y="15097"/>
                  <a:pt x="32076" y="13692"/>
                </a:cubicBezTo>
                <a:cubicBezTo>
                  <a:pt x="23825" y="5453"/>
                  <a:pt x="12514" y="274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</a:t>
            </a:r>
            <a:endParaRPr sz="22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5425077" y="1833175"/>
            <a:ext cx="432800" cy="432800"/>
          </a:xfrm>
          <a:custGeom>
            <a:rect b="b" l="l" r="r" t="t"/>
            <a:pathLst>
              <a:path extrusionOk="0" h="17312" w="17312">
                <a:moveTo>
                  <a:pt x="8656" y="0"/>
                </a:moveTo>
                <a:cubicBezTo>
                  <a:pt x="3870" y="0"/>
                  <a:pt x="0" y="3870"/>
                  <a:pt x="0" y="8656"/>
                </a:cubicBezTo>
                <a:cubicBezTo>
                  <a:pt x="0" y="13442"/>
                  <a:pt x="3870" y="17312"/>
                  <a:pt x="8656" y="17312"/>
                </a:cubicBezTo>
                <a:cubicBezTo>
                  <a:pt x="13442" y="17312"/>
                  <a:pt x="17312" y="13442"/>
                  <a:pt x="17312" y="8656"/>
                </a:cubicBezTo>
                <a:cubicBezTo>
                  <a:pt x="17312" y="3870"/>
                  <a:pt x="13442" y="0"/>
                  <a:pt x="86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3399802" y="2788925"/>
            <a:ext cx="1146000" cy="1146000"/>
          </a:xfrm>
          <a:custGeom>
            <a:rect b="b" l="l" r="r" t="t"/>
            <a:pathLst>
              <a:path extrusionOk="0" h="45840" w="45840">
                <a:moveTo>
                  <a:pt x="1" y="1"/>
                </a:moveTo>
                <a:cubicBezTo>
                  <a:pt x="132" y="5942"/>
                  <a:pt x="1358" y="11609"/>
                  <a:pt x="3501" y="16801"/>
                </a:cubicBezTo>
                <a:cubicBezTo>
                  <a:pt x="3692" y="16801"/>
                  <a:pt x="3882" y="16789"/>
                  <a:pt x="4073" y="16789"/>
                </a:cubicBezTo>
                <a:cubicBezTo>
                  <a:pt x="10002" y="16789"/>
                  <a:pt x="14800" y="21599"/>
                  <a:pt x="14800" y="27528"/>
                </a:cubicBezTo>
                <a:cubicBezTo>
                  <a:pt x="14800" y="29183"/>
                  <a:pt x="14431" y="30755"/>
                  <a:pt x="13753" y="32160"/>
                </a:cubicBezTo>
                <a:cubicBezTo>
                  <a:pt x="22016" y="40399"/>
                  <a:pt x="33326" y="45578"/>
                  <a:pt x="45840" y="45840"/>
                </a:cubicBezTo>
                <a:lnTo>
                  <a:pt x="45840" y="17444"/>
                </a:lnTo>
                <a:cubicBezTo>
                  <a:pt x="36446" y="16932"/>
                  <a:pt x="28909" y="9407"/>
                  <a:pt x="283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</a:t>
            </a:r>
            <a:endParaRPr sz="22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3285202" y="3260725"/>
            <a:ext cx="432825" cy="432800"/>
          </a:xfrm>
          <a:custGeom>
            <a:rect b="b" l="l" r="r" t="t"/>
            <a:pathLst>
              <a:path extrusionOk="0" h="17312" w="17313">
                <a:moveTo>
                  <a:pt x="8657" y="0"/>
                </a:moveTo>
                <a:cubicBezTo>
                  <a:pt x="3871" y="0"/>
                  <a:pt x="1" y="3870"/>
                  <a:pt x="1" y="8656"/>
                </a:cubicBezTo>
                <a:cubicBezTo>
                  <a:pt x="1" y="13442"/>
                  <a:pt x="3871" y="17312"/>
                  <a:pt x="8657" y="17312"/>
                </a:cubicBezTo>
                <a:cubicBezTo>
                  <a:pt x="13431" y="17312"/>
                  <a:pt x="17313" y="13442"/>
                  <a:pt x="17313" y="8656"/>
                </a:cubicBezTo>
                <a:cubicBezTo>
                  <a:pt x="17313" y="3870"/>
                  <a:pt x="13431" y="0"/>
                  <a:pt x="86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399802" y="1591475"/>
            <a:ext cx="1146000" cy="1146275"/>
          </a:xfrm>
          <a:custGeom>
            <a:rect b="b" l="l" r="r" t="t"/>
            <a:pathLst>
              <a:path extrusionOk="0" h="45851" w="45840">
                <a:moveTo>
                  <a:pt x="45840" y="0"/>
                </a:moveTo>
                <a:cubicBezTo>
                  <a:pt x="33315" y="274"/>
                  <a:pt x="22016" y="5453"/>
                  <a:pt x="13753" y="13692"/>
                </a:cubicBezTo>
                <a:cubicBezTo>
                  <a:pt x="14431" y="15097"/>
                  <a:pt x="14800" y="16669"/>
                  <a:pt x="14800" y="18324"/>
                </a:cubicBezTo>
                <a:cubicBezTo>
                  <a:pt x="14800" y="24253"/>
                  <a:pt x="10002" y="29063"/>
                  <a:pt x="4073" y="29063"/>
                </a:cubicBezTo>
                <a:cubicBezTo>
                  <a:pt x="3882" y="29063"/>
                  <a:pt x="3692" y="29051"/>
                  <a:pt x="3501" y="29039"/>
                </a:cubicBezTo>
                <a:cubicBezTo>
                  <a:pt x="1358" y="34242"/>
                  <a:pt x="132" y="39910"/>
                  <a:pt x="1" y="45851"/>
                </a:cubicBezTo>
                <a:lnTo>
                  <a:pt x="28397" y="45851"/>
                </a:lnTo>
                <a:cubicBezTo>
                  <a:pt x="28909" y="36445"/>
                  <a:pt x="36446" y="28920"/>
                  <a:pt x="45840" y="28408"/>
                </a:cubicBezTo>
                <a:lnTo>
                  <a:pt x="45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endParaRPr sz="220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3285202" y="1833175"/>
            <a:ext cx="432825" cy="432800"/>
          </a:xfrm>
          <a:custGeom>
            <a:rect b="b" l="l" r="r" t="t"/>
            <a:pathLst>
              <a:path extrusionOk="0" h="17312" w="17313">
                <a:moveTo>
                  <a:pt x="8657" y="0"/>
                </a:moveTo>
                <a:cubicBezTo>
                  <a:pt x="3871" y="0"/>
                  <a:pt x="1" y="3870"/>
                  <a:pt x="1" y="8656"/>
                </a:cubicBezTo>
                <a:cubicBezTo>
                  <a:pt x="1" y="13442"/>
                  <a:pt x="3871" y="17312"/>
                  <a:pt x="8657" y="17312"/>
                </a:cubicBezTo>
                <a:cubicBezTo>
                  <a:pt x="13431" y="17312"/>
                  <a:pt x="17313" y="13442"/>
                  <a:pt x="17313" y="8656"/>
                </a:cubicBezTo>
                <a:cubicBezTo>
                  <a:pt x="17313" y="3870"/>
                  <a:pt x="13431" y="0"/>
                  <a:pt x="8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233570" y="1866725"/>
            <a:ext cx="536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  <a:endParaRPr sz="2200">
              <a:solidFill>
                <a:schemeClr val="accen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373420" y="1866725"/>
            <a:ext cx="536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  <a:endParaRPr sz="2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234020" y="3294275"/>
            <a:ext cx="536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 sz="2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373870" y="3294275"/>
            <a:ext cx="536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  <a:endParaRPr sz="2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6351235" y="335660"/>
            <a:ext cx="2206070" cy="4616666"/>
          </a:xfrm>
          <a:custGeom>
            <a:rect b="b" l="l" r="r" t="t"/>
            <a:pathLst>
              <a:path extrusionOk="0" h="6155554" w="2941427">
                <a:moveTo>
                  <a:pt x="135620" y="126974"/>
                </a:moveTo>
                <a:lnTo>
                  <a:pt x="335819" y="9654"/>
                </a:lnTo>
                <a:lnTo>
                  <a:pt x="2447841" y="1562"/>
                </a:lnTo>
                <a:cubicBezTo>
                  <a:pt x="2582751" y="-5186"/>
                  <a:pt x="2673155" y="8295"/>
                  <a:pt x="2787835" y="74375"/>
                </a:cubicBezTo>
                <a:cubicBezTo>
                  <a:pt x="2866016" y="178228"/>
                  <a:pt x="2923965" y="237574"/>
                  <a:pt x="2925271" y="333335"/>
                </a:cubicBezTo>
                <a:cubicBezTo>
                  <a:pt x="2954920" y="1267293"/>
                  <a:pt x="2934016" y="5481017"/>
                  <a:pt x="2937409" y="5678124"/>
                </a:cubicBezTo>
                <a:cubicBezTo>
                  <a:pt x="2896296" y="5964243"/>
                  <a:pt x="2834364" y="6011104"/>
                  <a:pt x="2727145" y="6075840"/>
                </a:cubicBezTo>
                <a:cubicBezTo>
                  <a:pt x="2643485" y="6155009"/>
                  <a:pt x="2503179" y="6128983"/>
                  <a:pt x="2391196" y="6155554"/>
                </a:cubicBezTo>
                <a:lnTo>
                  <a:pt x="315589" y="6131278"/>
                </a:lnTo>
                <a:lnTo>
                  <a:pt x="115389" y="6023241"/>
                </a:lnTo>
                <a:cubicBezTo>
                  <a:pt x="13538" y="5914945"/>
                  <a:pt x="700" y="5911846"/>
                  <a:pt x="0" y="5775228"/>
                </a:cubicBezTo>
                <a:cubicBezTo>
                  <a:pt x="5395" y="3947777"/>
                  <a:pt x="10789" y="2120326"/>
                  <a:pt x="16184" y="292875"/>
                </a:cubicBezTo>
                <a:lnTo>
                  <a:pt x="135620" y="12697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382921" y="356203"/>
            <a:ext cx="2145162" cy="4517542"/>
          </a:xfrm>
          <a:custGeom>
            <a:rect b="b" l="l" r="r" t="t"/>
            <a:pathLst>
              <a:path extrusionOk="0" h="5777832" w="2867385">
                <a:moveTo>
                  <a:pt x="1" y="5777481"/>
                </a:moveTo>
                <a:lnTo>
                  <a:pt x="1" y="5777832"/>
                </a:lnTo>
                <a:cubicBezTo>
                  <a:pt x="1" y="5777825"/>
                  <a:pt x="0" y="5777819"/>
                  <a:pt x="0" y="5777812"/>
                </a:cubicBezTo>
                <a:cubicBezTo>
                  <a:pt x="0" y="5777702"/>
                  <a:pt x="1" y="5777591"/>
                  <a:pt x="1" y="5777481"/>
                </a:cubicBezTo>
                <a:close/>
                <a:moveTo>
                  <a:pt x="2541753" y="3384"/>
                </a:moveTo>
                <a:cubicBezTo>
                  <a:pt x="2629470" y="7426"/>
                  <a:pt x="2701825" y="27399"/>
                  <a:pt x="2787835" y="76959"/>
                </a:cubicBezTo>
                <a:cubicBezTo>
                  <a:pt x="2807380" y="102922"/>
                  <a:pt x="2825661" y="126104"/>
                  <a:pt x="2842108" y="147768"/>
                </a:cubicBezTo>
                <a:lnTo>
                  <a:pt x="2867385" y="183811"/>
                </a:lnTo>
                <a:lnTo>
                  <a:pt x="55638" y="183811"/>
                </a:lnTo>
                <a:cubicBezTo>
                  <a:pt x="64400" y="152956"/>
                  <a:pt x="103877" y="149772"/>
                  <a:pt x="127964" y="101037"/>
                </a:cubicBezTo>
                <a:cubicBezTo>
                  <a:pt x="259413" y="8079"/>
                  <a:pt x="278455" y="26336"/>
                  <a:pt x="338377" y="0"/>
                </a:cubicBezTo>
                <a:lnTo>
                  <a:pt x="2447841" y="4146"/>
                </a:lnTo>
                <a:cubicBezTo>
                  <a:pt x="2481568" y="2459"/>
                  <a:pt x="2512514" y="2036"/>
                  <a:pt x="2541753" y="3384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8142883" y="763776"/>
            <a:ext cx="268666" cy="268666"/>
            <a:chOff x="9585745" y="3033000"/>
            <a:chExt cx="792000" cy="792000"/>
          </a:xfrm>
        </p:grpSpPr>
        <p:sp>
          <p:nvSpPr>
            <p:cNvPr id="177" name="Google Shape;177;p24"/>
            <p:cNvSpPr/>
            <p:nvPr/>
          </p:nvSpPr>
          <p:spPr>
            <a:xfrm>
              <a:off x="9585745" y="3033000"/>
              <a:ext cx="792000" cy="792000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  <a:effectLst>
              <a:outerShdw blurRad="88900" sx="101000" rotWithShape="0" algn="ctr" sy="101000">
                <a:srgbClr val="000000">
                  <a:alpha val="2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id="178" name="Google Shape;178;p24"/>
            <p:cNvPicPr preferRelativeResize="0"/>
            <p:nvPr/>
          </p:nvPicPr>
          <p:blipFill rotWithShape="1">
            <a:blip r:embed="rId4">
              <a:alphaModFix/>
            </a:blip>
            <a:srcRect b="32954" l="40426" r="45068" t="22069"/>
            <a:stretch/>
          </p:blipFill>
          <p:spPr>
            <a:xfrm>
              <a:off x="9663836" y="3051000"/>
              <a:ext cx="635819" cy="75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4"/>
          <p:cNvSpPr/>
          <p:nvPr/>
        </p:nvSpPr>
        <p:spPr>
          <a:xfrm>
            <a:off x="6499442" y="2139064"/>
            <a:ext cx="1912050" cy="1218150"/>
          </a:xfrm>
          <a:prstGeom prst="roundRect">
            <a:avLst>
              <a:gd fmla="val 16507" name="adj"/>
            </a:avLst>
          </a:prstGeom>
          <a:solidFill>
            <a:srgbClr val="F0F0F0"/>
          </a:solidFill>
          <a:ln>
            <a:noFill/>
          </a:ln>
          <a:effectLst>
            <a:outerShdw blurRad="76200" sx="101000" rotWithShape="0" algn="ctr" sy="101000">
              <a:srgbClr val="000000">
                <a:alpha val="1882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6491252" y="826122"/>
            <a:ext cx="954900" cy="5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62626"/>
                </a:solidFill>
                <a:latin typeface="Corbel"/>
                <a:ea typeface="Corbel"/>
                <a:cs typeface="Corbel"/>
                <a:sym typeface="Corbel"/>
              </a:rPr>
              <a:t>Dashboard</a:t>
            </a:r>
            <a:endParaRPr sz="1100"/>
          </a:p>
        </p:txBody>
      </p:sp>
      <p:sp>
        <p:nvSpPr>
          <p:cNvPr id="181" name="Google Shape;181;p24"/>
          <p:cNvSpPr/>
          <p:nvPr/>
        </p:nvSpPr>
        <p:spPr>
          <a:xfrm>
            <a:off x="6499442" y="1156291"/>
            <a:ext cx="1912050" cy="630000"/>
          </a:xfrm>
          <a:prstGeom prst="roundRect">
            <a:avLst>
              <a:gd fmla="val 24632" name="adj"/>
            </a:avLst>
          </a:prstGeom>
          <a:solidFill>
            <a:srgbClr val="C8FBEC"/>
          </a:solidFill>
          <a:ln>
            <a:noFill/>
          </a:ln>
          <a:effectLst>
            <a:outerShdw blurRad="76200" sx="101000" rotWithShape="0" algn="ctr" sy="101000">
              <a:srgbClr val="000000">
                <a:alpha val="1882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510433" y="1197651"/>
            <a:ext cx="1611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Memory occupied by PDFs</a:t>
            </a:r>
            <a:endParaRPr b="1" sz="10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565846" y="1400675"/>
            <a:ext cx="1501200" cy="2846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958.076</a:t>
            </a:r>
            <a:r>
              <a:rPr lang="en" sz="1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en" sz="1400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MB</a:t>
            </a:r>
            <a:endParaRPr sz="1100"/>
          </a:p>
        </p:txBody>
      </p:sp>
      <p:sp>
        <p:nvSpPr>
          <p:cNvPr id="184" name="Google Shape;184;p24"/>
          <p:cNvSpPr txBox="1"/>
          <p:nvPr/>
        </p:nvSpPr>
        <p:spPr>
          <a:xfrm>
            <a:off x="6499442" y="1905089"/>
            <a:ext cx="645750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COUNTS</a:t>
            </a:r>
            <a:endParaRPr b="1" sz="11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7739357" y="1893731"/>
            <a:ext cx="645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75A2"/>
                </a:solidFill>
                <a:latin typeface="Corbel"/>
                <a:ea typeface="Corbel"/>
                <a:cs typeface="Corbel"/>
                <a:sym typeface="Corbel"/>
              </a:rPr>
              <a:t>See All</a:t>
            </a:r>
            <a:endParaRPr b="1" sz="1100">
              <a:solidFill>
                <a:srgbClr val="0075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6" name="Google Shape;186;p24"/>
          <p:cNvGrpSpPr/>
          <p:nvPr/>
        </p:nvGrpSpPr>
        <p:grpSpPr>
          <a:xfrm>
            <a:off x="6565846" y="2219671"/>
            <a:ext cx="289575" cy="300150"/>
            <a:chOff x="8754461" y="3048367"/>
            <a:chExt cx="386100" cy="400200"/>
          </a:xfrm>
        </p:grpSpPr>
        <p:sp>
          <p:nvSpPr>
            <p:cNvPr id="187" name="Google Shape;187;p24"/>
            <p:cNvSpPr/>
            <p:nvPr/>
          </p:nvSpPr>
          <p:spPr>
            <a:xfrm>
              <a:off x="8821558" y="3122422"/>
              <a:ext cx="252000" cy="252000"/>
            </a:xfrm>
            <a:prstGeom prst="roundRect">
              <a:avLst>
                <a:gd fmla="val 16667" name="adj"/>
              </a:avLst>
            </a:prstGeom>
            <a:solidFill>
              <a:srgbClr val="AFDF9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4"/>
            <p:cNvSpPr txBox="1"/>
            <p:nvPr/>
          </p:nvSpPr>
          <p:spPr>
            <a:xfrm>
              <a:off x="8754461" y="3048367"/>
              <a:ext cx="38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#</a:t>
              </a:r>
              <a:endParaRPr b="1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9" name="Google Shape;189;p24"/>
          <p:cNvGrpSpPr/>
          <p:nvPr/>
        </p:nvGrpSpPr>
        <p:grpSpPr>
          <a:xfrm>
            <a:off x="6620820" y="2662090"/>
            <a:ext cx="189000" cy="189000"/>
            <a:chOff x="8809212" y="3472811"/>
            <a:chExt cx="252000" cy="252000"/>
          </a:xfrm>
        </p:grpSpPr>
        <p:sp>
          <p:nvSpPr>
            <p:cNvPr id="190" name="Google Shape;190;p24"/>
            <p:cNvSpPr/>
            <p:nvPr/>
          </p:nvSpPr>
          <p:spPr>
            <a:xfrm>
              <a:off x="8809212" y="3472811"/>
              <a:ext cx="252000" cy="252000"/>
            </a:xfrm>
            <a:prstGeom prst="roundRect">
              <a:avLst>
                <a:gd fmla="val 16667" name="adj"/>
              </a:avLst>
            </a:prstGeom>
            <a:solidFill>
              <a:srgbClr val="C8DA9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1" name="Google Shape;191;p24"/>
            <p:cNvGrpSpPr/>
            <p:nvPr/>
          </p:nvGrpSpPr>
          <p:grpSpPr>
            <a:xfrm>
              <a:off x="8869957" y="3519872"/>
              <a:ext cx="129838" cy="157011"/>
              <a:chOff x="8875559" y="3518908"/>
              <a:chExt cx="129838" cy="157011"/>
            </a:xfrm>
          </p:grpSpPr>
          <p:sp>
            <p:nvSpPr>
              <p:cNvPr id="192" name="Google Shape;192;p24"/>
              <p:cNvSpPr/>
              <p:nvPr/>
            </p:nvSpPr>
            <p:spPr>
              <a:xfrm>
                <a:off x="8915338" y="3518908"/>
                <a:ext cx="90059" cy="116205"/>
              </a:xfrm>
              <a:custGeom>
                <a:rect b="b" l="l" r="r" t="t"/>
                <a:pathLst>
                  <a:path extrusionOk="0" h="762000" w="590550">
                    <a:moveTo>
                      <a:pt x="352425" y="80963"/>
                    </a:moveTo>
                    <a:lnTo>
                      <a:pt x="352425" y="200025"/>
                    </a:lnTo>
                    <a:lnTo>
                      <a:pt x="471488" y="200025"/>
                    </a:lnTo>
                    <a:close/>
                    <a:moveTo>
                      <a:pt x="0" y="0"/>
                    </a:moveTo>
                    <a:lnTo>
                      <a:pt x="352425" y="0"/>
                    </a:lnTo>
                    <a:lnTo>
                      <a:pt x="590550" y="209550"/>
                    </a:lnTo>
                    <a:lnTo>
                      <a:pt x="590550" y="762000"/>
                    </a:lnTo>
                    <a:lnTo>
                      <a:pt x="439329" y="762000"/>
                    </a:lnTo>
                    <a:lnTo>
                      <a:pt x="439329" y="704850"/>
                    </a:lnTo>
                    <a:lnTo>
                      <a:pt x="533400" y="704850"/>
                    </a:lnTo>
                    <a:lnTo>
                      <a:pt x="533400" y="257175"/>
                    </a:lnTo>
                    <a:lnTo>
                      <a:pt x="295275" y="257175"/>
                    </a:lnTo>
                    <a:lnTo>
                      <a:pt x="295275" y="57150"/>
                    </a:lnTo>
                    <a:lnTo>
                      <a:pt x="57150" y="57150"/>
                    </a:lnTo>
                    <a:lnTo>
                      <a:pt x="57150" y="149226"/>
                    </a:lnTo>
                    <a:lnTo>
                      <a:pt x="0" y="149226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8875559" y="3559714"/>
                <a:ext cx="90059" cy="116205"/>
              </a:xfrm>
              <a:custGeom>
                <a:rect b="b" l="l" r="r" t="t"/>
                <a:pathLst>
                  <a:path extrusionOk="0" h="762000" w="590550">
                    <a:moveTo>
                      <a:pt x="57150" y="704850"/>
                    </a:moveTo>
                    <a:lnTo>
                      <a:pt x="57150" y="57150"/>
                    </a:lnTo>
                    <a:lnTo>
                      <a:pt x="295275" y="57150"/>
                    </a:lnTo>
                    <a:lnTo>
                      <a:pt x="295275" y="257175"/>
                    </a:lnTo>
                    <a:lnTo>
                      <a:pt x="533400" y="257175"/>
                    </a:lnTo>
                    <a:lnTo>
                      <a:pt x="533400" y="704850"/>
                    </a:lnTo>
                    <a:lnTo>
                      <a:pt x="57150" y="704850"/>
                    </a:lnTo>
                    <a:close/>
                    <a:moveTo>
                      <a:pt x="352425" y="80963"/>
                    </a:moveTo>
                    <a:lnTo>
                      <a:pt x="471488" y="200025"/>
                    </a:lnTo>
                    <a:lnTo>
                      <a:pt x="352425" y="200025"/>
                    </a:lnTo>
                    <a:lnTo>
                      <a:pt x="352425" y="80963"/>
                    </a:lnTo>
                    <a:close/>
                    <a:moveTo>
                      <a:pt x="352425" y="0"/>
                    </a:moveTo>
                    <a:lnTo>
                      <a:pt x="0" y="0"/>
                    </a:lnTo>
                    <a:lnTo>
                      <a:pt x="0" y="762000"/>
                    </a:lnTo>
                    <a:lnTo>
                      <a:pt x="590550" y="762000"/>
                    </a:lnTo>
                    <a:lnTo>
                      <a:pt x="590550" y="209550"/>
                    </a:lnTo>
                    <a:lnTo>
                      <a:pt x="35242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194" name="Google Shape;194;p24"/>
          <p:cNvGrpSpPr/>
          <p:nvPr/>
        </p:nvGrpSpPr>
        <p:grpSpPr>
          <a:xfrm>
            <a:off x="6616169" y="3029669"/>
            <a:ext cx="189000" cy="189000"/>
            <a:chOff x="8839347" y="3827125"/>
            <a:chExt cx="252000" cy="252000"/>
          </a:xfrm>
        </p:grpSpPr>
        <p:sp>
          <p:nvSpPr>
            <p:cNvPr id="195" name="Google Shape;195;p24"/>
            <p:cNvSpPr/>
            <p:nvPr/>
          </p:nvSpPr>
          <p:spPr>
            <a:xfrm>
              <a:off x="8839347" y="3827125"/>
              <a:ext cx="252000" cy="252000"/>
            </a:xfrm>
            <a:prstGeom prst="roundRect">
              <a:avLst>
                <a:gd fmla="val 16667" name="adj"/>
              </a:avLst>
            </a:prstGeom>
            <a:solidFill>
              <a:srgbClr val="92F6F9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pic>
          <p:nvPicPr>
            <p:cNvPr descr="Daily calendar with solid fill" id="196" name="Google Shape;196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839347" y="3827125"/>
              <a:ext cx="252000" cy="25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7" name="Google Shape;197;p24"/>
          <p:cNvSpPr txBox="1"/>
          <p:nvPr/>
        </p:nvSpPr>
        <p:spPr>
          <a:xfrm>
            <a:off x="6815237" y="2212186"/>
            <a:ext cx="9056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Total No. of PDFs</a:t>
            </a:r>
            <a:endParaRPr b="1" sz="800">
              <a:solidFill>
                <a:srgbClr val="005CBC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6815237" y="2686981"/>
            <a:ext cx="240750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62828"/>
                </a:solidFill>
                <a:latin typeface="Corbel"/>
                <a:ea typeface="Corbel"/>
                <a:cs typeface="Corbel"/>
                <a:sym typeface="Corbel"/>
              </a:rPr>
              <a:t>45</a:t>
            </a:r>
            <a:endParaRPr sz="1100"/>
          </a:p>
        </p:txBody>
      </p:sp>
      <p:sp>
        <p:nvSpPr>
          <p:cNvPr id="199" name="Google Shape;199;p24"/>
          <p:cNvSpPr txBox="1"/>
          <p:nvPr/>
        </p:nvSpPr>
        <p:spPr>
          <a:xfrm>
            <a:off x="6815237" y="2970383"/>
            <a:ext cx="152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PDFs not accessed since an year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sz="1100"/>
          </a:p>
        </p:txBody>
      </p:sp>
      <p:sp>
        <p:nvSpPr>
          <p:cNvPr id="200" name="Google Shape;200;p24"/>
          <p:cNvSpPr txBox="1"/>
          <p:nvPr/>
        </p:nvSpPr>
        <p:spPr>
          <a:xfrm>
            <a:off x="6510433" y="3611319"/>
            <a:ext cx="113917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LABELLED FOLDERS</a:t>
            </a:r>
            <a:endParaRPr b="1" sz="800"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561614" y="3838073"/>
            <a:ext cx="486000" cy="486000"/>
          </a:xfrm>
          <a:prstGeom prst="roundRect">
            <a:avLst>
              <a:gd fmla="val 16667" name="adj"/>
            </a:avLst>
          </a:prstGeom>
          <a:solidFill>
            <a:srgbClr val="F18B8B"/>
          </a:solidFill>
          <a:ln>
            <a:noFill/>
          </a:ln>
          <a:effectLst>
            <a:outerShdw blurRad="76200" sx="101000" rotWithShape="0" algn="ctr" sy="101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Exclamation mark with solid fill" id="202" name="Google Shape;20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56114" y="3927674"/>
            <a:ext cx="297000" cy="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>
            <a:off x="8367469" y="3838073"/>
            <a:ext cx="163038" cy="486000"/>
          </a:xfrm>
          <a:custGeom>
            <a:rect b="b" l="l" r="r" t="t"/>
            <a:pathLst>
              <a:path extrusionOk="0" h="648000" w="217384">
                <a:moveTo>
                  <a:pt x="108002" y="0"/>
                </a:moveTo>
                <a:lnTo>
                  <a:pt x="217384" y="0"/>
                </a:lnTo>
                <a:lnTo>
                  <a:pt x="217384" y="648000"/>
                </a:lnTo>
                <a:lnTo>
                  <a:pt x="108002" y="648000"/>
                </a:lnTo>
                <a:cubicBezTo>
                  <a:pt x="48354" y="648000"/>
                  <a:pt x="0" y="599646"/>
                  <a:pt x="0" y="539998"/>
                </a:cubicBezTo>
                <a:lnTo>
                  <a:pt x="0" y="108002"/>
                </a:lnTo>
                <a:cubicBezTo>
                  <a:pt x="0" y="48354"/>
                  <a:pt x="48354" y="0"/>
                  <a:pt x="108002" y="0"/>
                </a:cubicBezTo>
                <a:close/>
              </a:path>
            </a:pathLst>
          </a:custGeom>
          <a:solidFill>
            <a:srgbClr val="FFFF9B"/>
          </a:solidFill>
          <a:ln>
            <a:noFill/>
          </a:ln>
          <a:effectLst>
            <a:outerShdw blurRad="76200" sx="101000" rotWithShape="0" algn="ctr" sy="101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7163566" y="3838073"/>
            <a:ext cx="486000" cy="486000"/>
          </a:xfrm>
          <a:prstGeom prst="roundRect">
            <a:avLst>
              <a:gd fmla="val 16667" name="adj"/>
            </a:avLst>
          </a:prstGeom>
          <a:solidFill>
            <a:srgbClr val="AFDF9F"/>
          </a:solidFill>
          <a:ln>
            <a:noFill/>
          </a:ln>
          <a:effectLst>
            <a:outerShdw blurRad="76200" sx="101000" rotWithShape="0" algn="ctr" sy="101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Heart with solid fill" id="205" name="Google Shape;20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07996" y="3883472"/>
            <a:ext cx="405000" cy="4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7765517" y="3838073"/>
            <a:ext cx="486000" cy="486000"/>
          </a:xfrm>
          <a:prstGeom prst="roundRect">
            <a:avLst>
              <a:gd fmla="val 16667" name="adj"/>
            </a:avLst>
          </a:prstGeom>
          <a:solidFill>
            <a:srgbClr val="93C9FF"/>
          </a:solidFill>
          <a:ln>
            <a:noFill/>
          </a:ln>
          <a:effectLst>
            <a:outerShdw blurRad="76200" sx="101000" rotWithShape="0" algn="ctr" sy="101000">
              <a:srgbClr val="000000">
                <a:alpha val="2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Books with solid fill" id="207" name="Google Shape;20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06017" y="3873674"/>
            <a:ext cx="405000" cy="4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/>
        </p:nvSpPr>
        <p:spPr>
          <a:xfrm>
            <a:off x="6510433" y="4358813"/>
            <a:ext cx="7760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Important</a:t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7132498" y="4358813"/>
            <a:ext cx="7760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Favourites</a:t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7799625" y="4368611"/>
            <a:ext cx="7760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Books</a:t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8363110" y="4358813"/>
            <a:ext cx="7760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Bil</a:t>
            </a:r>
            <a:endParaRPr sz="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6382921" y="4629950"/>
            <a:ext cx="2147586" cy="302756"/>
          </a:xfrm>
          <a:custGeom>
            <a:rect b="b" l="l" r="r" t="t"/>
            <a:pathLst>
              <a:path extrusionOk="0" h="510980" w="2863448">
                <a:moveTo>
                  <a:pt x="0" y="0"/>
                </a:moveTo>
                <a:lnTo>
                  <a:pt x="2863448" y="0"/>
                </a:lnTo>
                <a:lnTo>
                  <a:pt x="2857893" y="304361"/>
                </a:lnTo>
                <a:lnTo>
                  <a:pt x="2744751" y="416957"/>
                </a:lnTo>
                <a:lnTo>
                  <a:pt x="2642481" y="506584"/>
                </a:lnTo>
                <a:lnTo>
                  <a:pt x="228993" y="510980"/>
                </a:lnTo>
                <a:lnTo>
                  <a:pt x="127488" y="456522"/>
                </a:lnTo>
                <a:lnTo>
                  <a:pt x="393" y="2867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Single gear with solid fill" id="213" name="Google Shape;213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66008" y="4647312"/>
            <a:ext cx="24300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 with solid fill" id="214" name="Google Shape;214;p2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02076" y="4647312"/>
            <a:ext cx="24300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oks on shelf with solid fill" id="215" name="Google Shape;215;p2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20110" y="4647312"/>
            <a:ext cx="243000" cy="2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with solid fill" id="216" name="Google Shape;216;p2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84042" y="4647312"/>
            <a:ext cx="243000" cy="2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4"/>
          <p:cNvSpPr txBox="1"/>
          <p:nvPr/>
        </p:nvSpPr>
        <p:spPr>
          <a:xfrm>
            <a:off x="7936517" y="2657559"/>
            <a:ext cx="4403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62828"/>
                </a:solidFill>
                <a:latin typeface="Corbel"/>
                <a:ea typeface="Corbel"/>
                <a:cs typeface="Corbel"/>
                <a:sym typeface="Corbel"/>
              </a:rPr>
              <a:t>Delete</a:t>
            </a:r>
            <a:endParaRPr sz="1100"/>
          </a:p>
        </p:txBody>
      </p:sp>
      <p:sp>
        <p:nvSpPr>
          <p:cNvPr id="218" name="Google Shape;218;p24"/>
          <p:cNvSpPr txBox="1"/>
          <p:nvPr/>
        </p:nvSpPr>
        <p:spPr>
          <a:xfrm>
            <a:off x="7454270" y="2657559"/>
            <a:ext cx="3656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4E6C"/>
                </a:solidFill>
                <a:latin typeface="Corbel"/>
                <a:ea typeface="Corbel"/>
                <a:cs typeface="Corbel"/>
                <a:sym typeface="Corbel"/>
              </a:rPr>
              <a:t>View</a:t>
            </a:r>
            <a:endParaRPr sz="1100"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328015" y="316064"/>
            <a:ext cx="2259233" cy="465585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8002530" y="2617676"/>
            <a:ext cx="298350" cy="298350"/>
          </a:xfrm>
          <a:prstGeom prst="ellipse">
            <a:avLst/>
          </a:prstGeom>
          <a:solidFill>
            <a:srgbClr val="D8D8D8">
              <a:alpha val="4078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6811377" y="2333372"/>
            <a:ext cx="297225" cy="1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5CBC"/>
                </a:solidFill>
                <a:latin typeface="Corbel"/>
                <a:ea typeface="Corbel"/>
                <a:cs typeface="Corbel"/>
                <a:sym typeface="Corbel"/>
              </a:rPr>
              <a:t>416</a:t>
            </a:r>
            <a:endParaRPr sz="1100"/>
          </a:p>
        </p:txBody>
      </p:sp>
      <p:sp>
        <p:nvSpPr>
          <p:cNvPr id="222" name="Google Shape;222;p24"/>
          <p:cNvSpPr txBox="1"/>
          <p:nvPr/>
        </p:nvSpPr>
        <p:spPr>
          <a:xfrm>
            <a:off x="6817694" y="2592806"/>
            <a:ext cx="598950" cy="315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Duplicates</a:t>
            </a:r>
            <a:endParaRPr sz="1100"/>
          </a:p>
        </p:txBody>
      </p:sp>
      <p:sp>
        <p:nvSpPr>
          <p:cNvPr id="223" name="Google Shape;223;p24"/>
          <p:cNvSpPr txBox="1"/>
          <p:nvPr/>
        </p:nvSpPr>
        <p:spPr>
          <a:xfrm>
            <a:off x="7205472" y="777240"/>
            <a:ext cx="599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62626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endParaRPr b="1" sz="1500">
              <a:solidFill>
                <a:srgbClr val="262626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24"/>
          <p:cNvSpPr txBox="1"/>
          <p:nvPr>
            <p:ph type="ctrTitle"/>
          </p:nvPr>
        </p:nvSpPr>
        <p:spPr>
          <a:xfrm>
            <a:off x="369625" y="356200"/>
            <a:ext cx="37992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PRODUCT DESCRIPTION</a:t>
            </a:r>
            <a:endParaRPr sz="2400"/>
          </a:p>
        </p:txBody>
      </p:sp>
      <p:sp>
        <p:nvSpPr>
          <p:cNvPr id="225" name="Google Shape;225;p24"/>
          <p:cNvSpPr txBox="1"/>
          <p:nvPr/>
        </p:nvSpPr>
        <p:spPr>
          <a:xfrm>
            <a:off x="369625" y="650188"/>
            <a:ext cx="57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DocuSense is a comprehensive AI-powered document assistant and management solution designed for both mobile and desktop devices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369625" y="1219000"/>
            <a:ext cx="30510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KEY FEATURES</a:t>
            </a:r>
            <a:endParaRPr b="1"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PDF Analysis: 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Gain insights into your PDFs, like memory consumption, duplicate identification, categorization of old &amp; unused files, etc.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Search Engine: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Utilize advanced search techniques like TF-IDF representation and cosine similarity, with manual labeling and search filters for precise and efficient searches.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327175" y="1372900"/>
            <a:ext cx="297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Document Clustering: 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 innovative clustering feature for automatic categorization without manual folder creation.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AI-driven Chat Capabilities:</a:t>
            </a:r>
            <a:r>
              <a:rPr lang="en"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Enjoy interactive features like text summarization and AI-driven chat, allowing natural language commands for document retrieval and rapid information extraction.</a:t>
            </a:r>
            <a:endParaRPr sz="1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852250" y="3408963"/>
            <a:ext cx="26250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BENEFITS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Enhanced Organization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mproved Search and Retrieval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Reduced Storage Costs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Data Security and Privacy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Boosted Productivity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64875" y="3390725"/>
            <a:ext cx="3454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COMPUTER APP FOR BUSINESSES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Bulk Processing: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Efficiently handle large volumes of PDF files in one go.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Integration with Other Systems: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Seamlessly integrate with other business systems, such as CRM and ERP.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Custom Reporting: </a:t>
            </a: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Generate custom reports on PDF usage and management for comprehensive insights.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AND SALES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311700" y="2216275"/>
            <a:ext cx="3447000" cy="23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Strategies:</a:t>
            </a:r>
            <a:endParaRPr b="1"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Social media</a:t>
            </a:r>
            <a:r>
              <a:rPr lang="en" sz="1100"/>
              <a:t> advertising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Content </a:t>
            </a:r>
            <a:r>
              <a:rPr lang="en" sz="1100"/>
              <a:t>marketing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Email </a:t>
            </a:r>
            <a:r>
              <a:rPr lang="en" sz="1100"/>
              <a:t>marketing campaigns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Digital Marketing</a:t>
            </a:r>
            <a:r>
              <a:rPr lang="en" sz="1100"/>
              <a:t>: Allocate $50,000 for SEO, social media, and content marketing.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In-App Advertising</a:t>
            </a:r>
            <a:r>
              <a:rPr lang="en" sz="1100"/>
              <a:t>: Estimate $20,000 for targeted ads.</a:t>
            </a:r>
            <a:endParaRPr sz="1100"/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Partnerships</a:t>
            </a:r>
            <a:r>
              <a:rPr lang="en" sz="1100"/>
              <a:t>: Collaborate with PDF software vendors, and online marketplaces to bundle or promote Docusense with their products.</a:t>
            </a:r>
            <a:endParaRPr sz="1100"/>
          </a:p>
        </p:txBody>
      </p:sp>
      <p:sp>
        <p:nvSpPr>
          <p:cNvPr id="236" name="Google Shape;236;p25"/>
          <p:cNvSpPr txBox="1"/>
          <p:nvPr/>
        </p:nvSpPr>
        <p:spPr>
          <a:xfrm>
            <a:off x="364800" y="1662175"/>
            <a:ext cx="3447000" cy="554100"/>
          </a:xfrm>
          <a:prstGeom prst="rect">
            <a:avLst/>
          </a:prstGeom>
          <a:solidFill>
            <a:srgbClr val="C8FBE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 Build awareness and generate interest in the app among our target audience.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311700" y="1367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4108450" y="1136925"/>
            <a:ext cx="1519200" cy="1013700"/>
          </a:xfrm>
          <a:prstGeom prst="rect">
            <a:avLst/>
          </a:prstGeom>
          <a:solidFill>
            <a:srgbClr val="FFFF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B45F06"/>
                </a:solidFill>
                <a:latin typeface="Proxima Nova"/>
                <a:ea typeface="Proxima Nova"/>
                <a:cs typeface="Proxima Nova"/>
                <a:sym typeface="Proxima Nova"/>
              </a:rPr>
              <a:t>Channels</a:t>
            </a:r>
            <a:endParaRPr b="1" sz="1100">
              <a:solidFill>
                <a:srgbClr val="B45F0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 Stores, Website, User testimonials, Influencer marketing</a:t>
            </a:r>
            <a:endParaRPr/>
          </a:p>
        </p:txBody>
      </p:sp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9161" l="12444" r="13700" t="18243"/>
          <a:stretch/>
        </p:blipFill>
        <p:spPr>
          <a:xfrm>
            <a:off x="7322450" y="477788"/>
            <a:ext cx="1344549" cy="118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5"/>
          <p:cNvGrpSpPr/>
          <p:nvPr/>
        </p:nvGrpSpPr>
        <p:grpSpPr>
          <a:xfrm>
            <a:off x="6044600" y="372500"/>
            <a:ext cx="1071075" cy="1748850"/>
            <a:chOff x="6172650" y="467425"/>
            <a:chExt cx="1071075" cy="1748850"/>
          </a:xfrm>
        </p:grpSpPr>
        <p:pic>
          <p:nvPicPr>
            <p:cNvPr id="241" name="Google Shape;241;p25"/>
            <p:cNvPicPr preferRelativeResize="0"/>
            <p:nvPr/>
          </p:nvPicPr>
          <p:blipFill rotWithShape="1">
            <a:blip r:embed="rId4">
              <a:alphaModFix/>
            </a:blip>
            <a:srcRect b="0" l="18508" r="20247" t="0"/>
            <a:stretch/>
          </p:blipFill>
          <p:spPr>
            <a:xfrm>
              <a:off x="6172650" y="467425"/>
              <a:ext cx="1071075" cy="1748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5"/>
            <p:cNvSpPr txBox="1"/>
            <p:nvPr/>
          </p:nvSpPr>
          <p:spPr>
            <a:xfrm>
              <a:off x="6330100" y="818500"/>
              <a:ext cx="789900" cy="104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5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 Lakh</a:t>
              </a:r>
              <a:endParaRPr sz="175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Target Downloads in 1st Year through App Stores</a:t>
              </a:r>
              <a:endPara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43" name="Google Shape;243;p25"/>
          <p:cNvSpPr txBox="1"/>
          <p:nvPr/>
        </p:nvSpPr>
        <p:spPr>
          <a:xfrm>
            <a:off x="7399550" y="694125"/>
            <a:ext cx="1222500" cy="866100"/>
          </a:xfrm>
          <a:prstGeom prst="rect">
            <a:avLst/>
          </a:prstGeom>
          <a:solidFill>
            <a:srgbClr val="CFE8DB"/>
          </a:solidFill>
          <a:ln>
            <a:noFill/>
          </a:ln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lang="en" sz="2400">
                <a:solidFill>
                  <a:srgbClr val="3333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0,000</a:t>
            </a:r>
            <a:endParaRPr sz="2400">
              <a:solidFill>
                <a:srgbClr val="33333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 Online downloads through Website</a:t>
            </a:r>
            <a:endParaRPr sz="900">
              <a:solidFill>
                <a:srgbClr val="33333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811800" y="2216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B050"/>
                </a:solidFill>
                <a:latin typeface="Proxima Nova"/>
                <a:ea typeface="Proxima Nova"/>
                <a:cs typeface="Proxima Nova"/>
                <a:sym typeface="Proxima Nova"/>
              </a:rPr>
              <a:t>PRICING STRATEGY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3811800" y="2585575"/>
            <a:ext cx="4855200" cy="554100"/>
          </a:xfrm>
          <a:prstGeom prst="rect">
            <a:avLst/>
          </a:prstGeom>
          <a:solidFill>
            <a:srgbClr val="AFDF9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revenue through a combination of freemium, in-app purchases, and enterprise licensing.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3811800" y="3139675"/>
            <a:ext cx="4855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Freemium Model: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</a:t>
            </a: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basic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version of Docusense will be available for free, allowing users to access essential features. </a:t>
            </a: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Premium features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and additional storage will be offered through a subscription-based pricing model.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In-App Purchases: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Users can purchase additional features, such as advanced annotation tools, OCR functionality, or integrations with popular productivity apps.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4150" lvl="0" marL="228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 Licensing: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The app will offer customized solutions for businesses, including volume licensing and support packages.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00B5AD"/>
      </a:dk1>
      <a:lt1>
        <a:srgbClr val="FFFFFF"/>
      </a:lt1>
      <a:dk2>
        <a:srgbClr val="424242"/>
      </a:dk2>
      <a:lt2>
        <a:srgbClr val="F1C232"/>
      </a:lt2>
      <a:accent1>
        <a:srgbClr val="333333"/>
      </a:accent1>
      <a:accent2>
        <a:srgbClr val="7AB3FF"/>
      </a:accent2>
      <a:accent3>
        <a:srgbClr val="6AA84F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