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Roboto"/>
      <p:regular r:id="rId40"/>
      <p:bold r:id="rId41"/>
      <p:italic r:id="rId42"/>
      <p:boldItalic r:id="rId43"/>
    </p:embeddedFont>
    <p:embeddedFont>
      <p:font typeface="Montserrat"/>
      <p:regular r:id="rId44"/>
      <p:bold r:id="rId45"/>
      <p:italic r:id="rId46"/>
      <p:boldItalic r:id="rId47"/>
    </p:embeddedFont>
    <p:embeddedFont>
      <p:font typeface="La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5DE782D-D902-4013-9C29-4311FBEBA00A}">
  <a:tblStyle styleId="{75DE782D-D902-4013-9C29-4311FBEBA00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Montserrat-regular.fntdata"/><Relationship Id="rId43" Type="http://schemas.openxmlformats.org/officeDocument/2006/relationships/font" Target="fonts/Roboto-boldItalic.fntdata"/><Relationship Id="rId46" Type="http://schemas.openxmlformats.org/officeDocument/2006/relationships/font" Target="fonts/Montserrat-italic.fntdata"/><Relationship Id="rId45"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regular.fntdata"/><Relationship Id="rId47" Type="http://schemas.openxmlformats.org/officeDocument/2006/relationships/font" Target="fonts/Montserrat-boldItalic.fntdata"/><Relationship Id="rId49"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Italic.fntdata"/><Relationship Id="rId5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ca077d490c_6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ca077d490c_6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ca077d490c_4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ca077d490c_4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a077d490c_3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ca077d490c_3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8f2c5dc6d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8f2c5dc6d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8f2c5dc6d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8f2c5dc6d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8f2c5dc6d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8f2c5dc6d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8f2c5dc6d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8f2c5dc6d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8f2c5dc6d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8f2c5dc6d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8f2c5dc6d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8f2c5dc6d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8f2c5dc6d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8f2c5dc6d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a077d490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a077d490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ca077d490c_8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ca077d490c_8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ca077d490c_8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ca077d490c_8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ca077d490c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ca077d490c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ca077d490c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ca077d490c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ca077d490c_4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ca077d490c_4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ca077d490c_4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ca077d490c_4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ca077d490c_4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ca077d490c_4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ca077d490c_4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ca077d490c_4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ca077d490c_4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ca077d490c_4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ca077d490c_4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ca077d490c_4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a077d490c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a077d490c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ca077d490c_4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ca077d490c_4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ca077d490c_4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ca077d490c_4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ca077d490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ca077d490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ca077d490c_3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ca077d490c_3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a077d490c_6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ca077d490c_6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a077d490c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a077d490c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a077d490c_6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ca077d490c_6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a077d490c_6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ca077d490c_6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a077d490c_6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ca077d490c_6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ca077d490c_6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ca077d490c_6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21.png"/><Relationship Id="rId5"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95725" y="5335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Fusion Metaheuristic algorithm for job shop scheduling problems with alternative routings</a:t>
            </a:r>
            <a:endParaRPr sz="2800"/>
          </a:p>
          <a:p>
            <a:pPr indent="0" lvl="0" marL="0" rtl="0" algn="l">
              <a:spcBef>
                <a:spcPts val="0"/>
              </a:spcBef>
              <a:spcAft>
                <a:spcPts val="0"/>
              </a:spcAft>
              <a:buSzPts val="990"/>
              <a:buNone/>
            </a:pPr>
            <a:r>
              <a:rPr lang="en" sz="2800"/>
              <a:t>-Group 6</a:t>
            </a:r>
            <a:endParaRPr sz="2800"/>
          </a:p>
        </p:txBody>
      </p:sp>
      <p:sp>
        <p:nvSpPr>
          <p:cNvPr id="135" name="Google Shape;135;p13"/>
          <p:cNvSpPr txBox="1"/>
          <p:nvPr>
            <p:ph idx="1" type="subTitle"/>
          </p:nvPr>
        </p:nvSpPr>
        <p:spPr>
          <a:xfrm>
            <a:off x="3710250" y="3632925"/>
            <a:ext cx="3470700" cy="506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605"/>
              <a:buNone/>
            </a:pPr>
            <a:r>
              <a:rPr lang="en"/>
              <a:t>An extension of paper-  </a:t>
            </a:r>
            <a:r>
              <a:rPr lang="en">
                <a:latin typeface="Arial"/>
                <a:ea typeface="Arial"/>
                <a:cs typeface="Arial"/>
                <a:sym typeface="Arial"/>
              </a:rPr>
              <a:t>Moon, Ilkyeong, Sanghyup Lee, and Hyerim Bae. "Genetic algorithms for job shop scheduling problems with alternative routings." </a:t>
            </a:r>
            <a:r>
              <a:rPr i="1" lang="en">
                <a:latin typeface="Arial"/>
                <a:ea typeface="Arial"/>
                <a:cs typeface="Arial"/>
                <a:sym typeface="Arial"/>
              </a:rPr>
              <a:t>International Journal of Production Research</a:t>
            </a:r>
            <a:r>
              <a:rPr lang="en">
                <a:latin typeface="Arial"/>
                <a:ea typeface="Arial"/>
                <a:cs typeface="Arial"/>
                <a:sym typeface="Arial"/>
              </a:rPr>
              <a:t> 46.10 (2008): 2695-2705.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Constraints (Contd.)</a:t>
            </a:r>
            <a:endParaRPr/>
          </a:p>
        </p:txBody>
      </p:sp>
      <p:sp>
        <p:nvSpPr>
          <p:cNvPr id="224" name="Google Shape;224;p22"/>
          <p:cNvSpPr txBox="1"/>
          <p:nvPr>
            <p:ph idx="1" type="body"/>
          </p:nvPr>
        </p:nvSpPr>
        <p:spPr>
          <a:xfrm>
            <a:off x="1297500" y="1037600"/>
            <a:ext cx="7038900" cy="364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Constraint 9- No more than one operation can be assigned to a machine simultaneously.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Constraint 10- Each operation must be assigned to a machine.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Constraint 11- </a:t>
            </a:r>
            <a:endParaRPr/>
          </a:p>
        </p:txBody>
      </p:sp>
      <p:pic>
        <p:nvPicPr>
          <p:cNvPr id="225" name="Google Shape;225;p22"/>
          <p:cNvPicPr preferRelativeResize="0"/>
          <p:nvPr/>
        </p:nvPicPr>
        <p:blipFill>
          <a:blip r:embed="rId3">
            <a:alphaModFix/>
          </a:blip>
          <a:stretch>
            <a:fillRect/>
          </a:stretch>
        </p:blipFill>
        <p:spPr>
          <a:xfrm>
            <a:off x="2157950" y="1612450"/>
            <a:ext cx="4828100" cy="660450"/>
          </a:xfrm>
          <a:prstGeom prst="rect">
            <a:avLst/>
          </a:prstGeom>
          <a:noFill/>
          <a:ln>
            <a:noFill/>
          </a:ln>
        </p:spPr>
      </p:pic>
      <p:pic>
        <p:nvPicPr>
          <p:cNvPr id="226" name="Google Shape;226;p22"/>
          <p:cNvPicPr preferRelativeResize="0"/>
          <p:nvPr/>
        </p:nvPicPr>
        <p:blipFill>
          <a:blip r:embed="rId4">
            <a:alphaModFix/>
          </a:blip>
          <a:stretch>
            <a:fillRect/>
          </a:stretch>
        </p:blipFill>
        <p:spPr>
          <a:xfrm>
            <a:off x="2510302" y="2978350"/>
            <a:ext cx="4123375" cy="616225"/>
          </a:xfrm>
          <a:prstGeom prst="rect">
            <a:avLst/>
          </a:prstGeom>
          <a:noFill/>
          <a:ln>
            <a:noFill/>
          </a:ln>
        </p:spPr>
      </p:pic>
      <p:pic>
        <p:nvPicPr>
          <p:cNvPr id="227" name="Google Shape;227;p22"/>
          <p:cNvPicPr preferRelativeResize="0"/>
          <p:nvPr/>
        </p:nvPicPr>
        <p:blipFill>
          <a:blip r:embed="rId5">
            <a:alphaModFix/>
          </a:blip>
          <a:stretch>
            <a:fillRect/>
          </a:stretch>
        </p:blipFill>
        <p:spPr>
          <a:xfrm>
            <a:off x="2450150" y="4135613"/>
            <a:ext cx="4419600" cy="485775"/>
          </a:xfrm>
          <a:prstGeom prst="rect">
            <a:avLst/>
          </a:prstGeom>
          <a:noFill/>
          <a:ln>
            <a:noFill/>
          </a:ln>
        </p:spPr>
      </p:pic>
      <p:sp>
        <p:nvSpPr>
          <p:cNvPr id="228" name="Google Shape;228;p22"/>
          <p:cNvSpPr txBox="1"/>
          <p:nvPr/>
        </p:nvSpPr>
        <p:spPr>
          <a:xfrm>
            <a:off x="2548350" y="3672650"/>
            <a:ext cx="4047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DV- X_{i,j,k,p} and S_{i, j}</a:t>
            </a:r>
            <a:endParaRPr sz="13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from code (Python-pulp library)</a:t>
            </a:r>
            <a:endParaRPr/>
          </a:p>
        </p:txBody>
      </p:sp>
      <p:sp>
        <p:nvSpPr>
          <p:cNvPr id="234" name="Google Shape;234;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5" name="Google Shape;235;p23"/>
          <p:cNvPicPr preferRelativeResize="0"/>
          <p:nvPr/>
        </p:nvPicPr>
        <p:blipFill>
          <a:blip r:embed="rId3">
            <a:alphaModFix/>
          </a:blip>
          <a:stretch>
            <a:fillRect/>
          </a:stretch>
        </p:blipFill>
        <p:spPr>
          <a:xfrm>
            <a:off x="1552350" y="935400"/>
            <a:ext cx="6330999" cy="40364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Visualization</a:t>
            </a:r>
            <a:endParaRPr/>
          </a:p>
        </p:txBody>
      </p:sp>
      <p:sp>
        <p:nvSpPr>
          <p:cNvPr id="241" name="Google Shape;241;p24"/>
          <p:cNvSpPr txBox="1"/>
          <p:nvPr>
            <p:ph idx="1" type="body"/>
          </p:nvPr>
        </p:nvSpPr>
        <p:spPr>
          <a:xfrm>
            <a:off x="1052550" y="4619275"/>
            <a:ext cx="7038900" cy="475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Sum Flow Time = 48 (7,11,17,13) </a:t>
            </a:r>
            <a:endParaRPr/>
          </a:p>
        </p:txBody>
      </p:sp>
      <p:pic>
        <p:nvPicPr>
          <p:cNvPr id="242" name="Google Shape;242;p24"/>
          <p:cNvPicPr preferRelativeResize="0"/>
          <p:nvPr/>
        </p:nvPicPr>
        <p:blipFill>
          <a:blip r:embed="rId3">
            <a:alphaModFix/>
          </a:blip>
          <a:stretch>
            <a:fillRect/>
          </a:stretch>
        </p:blipFill>
        <p:spPr>
          <a:xfrm>
            <a:off x="1713118" y="921652"/>
            <a:ext cx="6782856" cy="3697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5"/>
          <p:cNvSpPr txBox="1"/>
          <p:nvPr>
            <p:ph type="title"/>
          </p:nvPr>
        </p:nvSpPr>
        <p:spPr>
          <a:xfrm>
            <a:off x="1297500" y="19908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GENETIC ALGORITHM-IMPLEMENTATION</a:t>
            </a:r>
            <a:endParaRPr b="1"/>
          </a:p>
        </p:txBody>
      </p:sp>
      <p:sp>
        <p:nvSpPr>
          <p:cNvPr id="248" name="Google Shape;248;p25"/>
          <p:cNvSpPr txBox="1"/>
          <p:nvPr>
            <p:ph idx="1" type="body"/>
          </p:nvPr>
        </p:nvSpPr>
        <p:spPr>
          <a:xfrm>
            <a:off x="1344475"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6"/>
          <p:cNvSpPr txBox="1"/>
          <p:nvPr>
            <p:ph idx="1" type="body"/>
          </p:nvPr>
        </p:nvSpPr>
        <p:spPr>
          <a:xfrm>
            <a:off x="777375" y="393750"/>
            <a:ext cx="7488600" cy="365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sz="1800">
                <a:latin typeface="Arial"/>
                <a:ea typeface="Arial"/>
                <a:cs typeface="Arial"/>
                <a:sym typeface="Arial"/>
              </a:rPr>
              <a:t>Genetic algorithms, start with an initial set of (random) solutions called a population. </a:t>
            </a:r>
            <a:endParaRPr sz="1800">
              <a:latin typeface="Arial"/>
              <a:ea typeface="Arial"/>
              <a:cs typeface="Arial"/>
              <a:sym typeface="Arial"/>
            </a:endParaRPr>
          </a:p>
          <a:p>
            <a:pPr indent="0" lvl="0" marL="457200" rtl="0" algn="l">
              <a:spcBef>
                <a:spcPts val="1200"/>
              </a:spcBef>
              <a:spcAft>
                <a:spcPts val="0"/>
              </a:spcAft>
              <a:buNone/>
            </a:pPr>
            <a:r>
              <a:t/>
            </a:r>
            <a:endParaRPr sz="1800">
              <a:latin typeface="Arial"/>
              <a:ea typeface="Arial"/>
              <a:cs typeface="Arial"/>
              <a:sym typeface="Arial"/>
            </a:endParaRPr>
          </a:p>
          <a:p>
            <a:pPr indent="-342900" lvl="0" marL="457200" rtl="0" algn="l">
              <a:spcBef>
                <a:spcPts val="1200"/>
              </a:spcBef>
              <a:spcAft>
                <a:spcPts val="0"/>
              </a:spcAft>
              <a:buSzPts val="1800"/>
              <a:buFont typeface="Arial"/>
              <a:buChar char="●"/>
            </a:pPr>
            <a:r>
              <a:rPr lang="en" sz="1800">
                <a:latin typeface="Arial"/>
                <a:ea typeface="Arial"/>
                <a:cs typeface="Arial"/>
                <a:sym typeface="Arial"/>
              </a:rPr>
              <a:t>Each individual in the population, which is called a chromosome, represents a solution to the problem at hand. </a:t>
            </a:r>
            <a:endParaRPr sz="1800">
              <a:latin typeface="Arial"/>
              <a:ea typeface="Arial"/>
              <a:cs typeface="Arial"/>
              <a:sym typeface="Arial"/>
            </a:endParaRPr>
          </a:p>
          <a:p>
            <a:pPr indent="0" lvl="0" marL="457200" rtl="0" algn="l">
              <a:spcBef>
                <a:spcPts val="1200"/>
              </a:spcBef>
              <a:spcAft>
                <a:spcPts val="0"/>
              </a:spcAft>
              <a:buNone/>
            </a:pPr>
            <a:r>
              <a:t/>
            </a:r>
            <a:endParaRPr sz="1800">
              <a:latin typeface="Arial"/>
              <a:ea typeface="Arial"/>
              <a:cs typeface="Arial"/>
              <a:sym typeface="Arial"/>
            </a:endParaRPr>
          </a:p>
          <a:p>
            <a:pPr indent="-342900" lvl="0" marL="457200" rtl="0" algn="l">
              <a:spcBef>
                <a:spcPts val="1200"/>
              </a:spcBef>
              <a:spcAft>
                <a:spcPts val="0"/>
              </a:spcAft>
              <a:buSzPts val="1800"/>
              <a:buFont typeface="Arial"/>
              <a:buChar char="●"/>
            </a:pPr>
            <a:r>
              <a:rPr lang="en" sz="1800">
                <a:latin typeface="Arial"/>
                <a:ea typeface="Arial"/>
                <a:cs typeface="Arial"/>
                <a:sym typeface="Arial"/>
              </a:rPr>
              <a:t>The chromosomes evolve through successive iterations called generations.</a:t>
            </a:r>
            <a:endParaRPr sz="1800">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a:p>
            <a:pPr indent="-342900" lvl="0" marL="457200" rtl="0" algn="l">
              <a:spcBef>
                <a:spcPts val="1200"/>
              </a:spcBef>
              <a:spcAft>
                <a:spcPts val="0"/>
              </a:spcAft>
              <a:buSzPts val="1800"/>
              <a:buFont typeface="Arial"/>
              <a:buChar char="●"/>
            </a:pPr>
            <a:r>
              <a:rPr lang="en" sz="1800">
                <a:latin typeface="Arial"/>
                <a:ea typeface="Arial"/>
                <a:cs typeface="Arial"/>
                <a:sym typeface="Arial"/>
              </a:rPr>
              <a:t>During each generation, the chromosomes are evaluated using some measures of fitness.</a:t>
            </a:r>
            <a:endParaRPr sz="18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7"/>
          <p:cNvSpPr txBox="1"/>
          <p:nvPr>
            <p:ph idx="1" type="body"/>
          </p:nvPr>
        </p:nvSpPr>
        <p:spPr>
          <a:xfrm>
            <a:off x="1249975" y="779975"/>
            <a:ext cx="7038900" cy="39105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72222"/>
              <a:buChar char="●"/>
            </a:pPr>
            <a:r>
              <a:rPr lang="en"/>
              <a:t>I</a:t>
            </a:r>
            <a:r>
              <a:rPr lang="en" sz="1800"/>
              <a:t>n our genetic algorithm, we can search the assignment of each operation to each machine through operations of the genetic algorithm.</a:t>
            </a:r>
            <a:endParaRPr sz="1800"/>
          </a:p>
          <a:p>
            <a:pPr indent="0" lvl="0" marL="457200" rtl="0" algn="l">
              <a:spcBef>
                <a:spcPts val="1200"/>
              </a:spcBef>
              <a:spcAft>
                <a:spcPts val="0"/>
              </a:spcAft>
              <a:buNone/>
            </a:pPr>
            <a:r>
              <a:t/>
            </a:r>
            <a:endParaRPr sz="1800"/>
          </a:p>
          <a:p>
            <a:pPr indent="-334327" lvl="0" marL="457200" rtl="0" algn="l">
              <a:spcBef>
                <a:spcPts val="1200"/>
              </a:spcBef>
              <a:spcAft>
                <a:spcPts val="0"/>
              </a:spcAft>
              <a:buSzPct val="100000"/>
              <a:buChar char="●"/>
            </a:pPr>
            <a:r>
              <a:rPr lang="en" sz="1800"/>
              <a:t> Our chromosome is composed of two parts-</a:t>
            </a:r>
            <a:endParaRPr sz="1800"/>
          </a:p>
          <a:p>
            <a:pPr indent="0" lvl="0" marL="457200" rtl="0" algn="l">
              <a:spcBef>
                <a:spcPts val="1200"/>
              </a:spcBef>
              <a:spcAft>
                <a:spcPts val="0"/>
              </a:spcAft>
              <a:buNone/>
            </a:pPr>
            <a:r>
              <a:rPr lang="en" sz="1800"/>
              <a:t>       The first part is for the assignment of alternative machines </a:t>
            </a:r>
            <a:endParaRPr sz="1800"/>
          </a:p>
          <a:p>
            <a:pPr indent="0" lvl="0" marL="457200" rtl="0" algn="l">
              <a:spcBef>
                <a:spcPts val="1200"/>
              </a:spcBef>
              <a:spcAft>
                <a:spcPts val="0"/>
              </a:spcAft>
              <a:buNone/>
            </a:pPr>
            <a:r>
              <a:rPr lang="en" sz="1800"/>
              <a:t>       The second part is the relative processing order between  jobs </a:t>
            </a:r>
            <a:endParaRPr sz="1800"/>
          </a:p>
          <a:p>
            <a:pPr indent="0" lvl="0" marL="457200" rtl="0" algn="l">
              <a:spcBef>
                <a:spcPts val="1200"/>
              </a:spcBef>
              <a:spcAft>
                <a:spcPts val="0"/>
              </a:spcAft>
              <a:buNone/>
            </a:pPr>
            <a:r>
              <a:t/>
            </a:r>
            <a:endParaRPr sz="1800"/>
          </a:p>
          <a:p>
            <a:pPr indent="-334327" lvl="0" marL="457200" rtl="0" algn="l">
              <a:spcBef>
                <a:spcPts val="1200"/>
              </a:spcBef>
              <a:spcAft>
                <a:spcPts val="0"/>
              </a:spcAft>
              <a:buSzPct val="100000"/>
              <a:buChar char="●"/>
            </a:pPr>
            <a:r>
              <a:rPr lang="en" sz="1800"/>
              <a:t>The length of each chromosome is equal to the total number of operations, that is </a:t>
            </a:r>
            <a:r>
              <a:rPr lang="en" sz="1800">
                <a:latin typeface="Arial"/>
                <a:ea typeface="Arial"/>
                <a:cs typeface="Arial"/>
                <a:sym typeface="Arial"/>
              </a:rPr>
              <a:t>∑</a:t>
            </a:r>
            <a:r>
              <a:rPr baseline="30000" lang="en" sz="1800">
                <a:latin typeface="Arial"/>
                <a:ea typeface="Arial"/>
                <a:cs typeface="Arial"/>
                <a:sym typeface="Arial"/>
              </a:rPr>
              <a:t>I</a:t>
            </a:r>
            <a:r>
              <a:rPr baseline="-25000" lang="en" sz="1800">
                <a:latin typeface="Arial"/>
                <a:ea typeface="Arial"/>
                <a:cs typeface="Arial"/>
                <a:sym typeface="Arial"/>
              </a:rPr>
              <a:t>i=1 </a:t>
            </a:r>
            <a:r>
              <a:rPr lang="en" sz="1800">
                <a:latin typeface="Arial"/>
                <a:ea typeface="Arial"/>
                <a:cs typeface="Arial"/>
                <a:sym typeface="Arial"/>
              </a:rPr>
              <a:t>J</a:t>
            </a:r>
            <a:r>
              <a:rPr baseline="-25000" lang="en" sz="1800">
                <a:latin typeface="Arial"/>
                <a:ea typeface="Arial"/>
                <a:cs typeface="Arial"/>
                <a:sym typeface="Arial"/>
              </a:rPr>
              <a:t>i  .</a:t>
            </a:r>
            <a:endParaRPr sz="1800"/>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28"/>
          <p:cNvPicPr preferRelativeResize="0"/>
          <p:nvPr/>
        </p:nvPicPr>
        <p:blipFill>
          <a:blip r:embed="rId3">
            <a:alphaModFix/>
          </a:blip>
          <a:stretch>
            <a:fillRect/>
          </a:stretch>
        </p:blipFill>
        <p:spPr>
          <a:xfrm>
            <a:off x="1141425" y="814975"/>
            <a:ext cx="7339475" cy="3417250"/>
          </a:xfrm>
          <a:prstGeom prst="rect">
            <a:avLst/>
          </a:prstGeom>
          <a:noFill/>
          <a:ln>
            <a:noFill/>
          </a:ln>
        </p:spPr>
      </p:pic>
      <p:sp>
        <p:nvSpPr>
          <p:cNvPr id="264" name="Google Shape;264;p28"/>
          <p:cNvSpPr txBox="1"/>
          <p:nvPr/>
        </p:nvSpPr>
        <p:spPr>
          <a:xfrm>
            <a:off x="1141425" y="157400"/>
            <a:ext cx="4120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Dataset</a:t>
            </a:r>
            <a:endParaRPr sz="13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9"/>
          <p:cNvSpPr txBox="1"/>
          <p:nvPr>
            <p:ph idx="1" type="body"/>
          </p:nvPr>
        </p:nvSpPr>
        <p:spPr>
          <a:xfrm>
            <a:off x="1297500" y="486175"/>
            <a:ext cx="7038900" cy="399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To illustrate the chromosome, we use the data in table 1, where there are two jobs and six alternative machines. </a:t>
            </a:r>
            <a:endParaRPr sz="1800"/>
          </a:p>
          <a:p>
            <a:pPr indent="0" lvl="0" marL="0" rtl="0" algn="l">
              <a:spcBef>
                <a:spcPts val="1200"/>
              </a:spcBef>
              <a:spcAft>
                <a:spcPts val="0"/>
              </a:spcAft>
              <a:buNone/>
            </a:pPr>
            <a:r>
              <a:t/>
            </a:r>
            <a:endParaRPr sz="1800"/>
          </a:p>
          <a:p>
            <a:pPr indent="0" lvl="0" marL="0" rtl="0" algn="l">
              <a:spcBef>
                <a:spcPts val="1200"/>
              </a:spcBef>
              <a:spcAft>
                <a:spcPts val="0"/>
              </a:spcAft>
              <a:buNone/>
            </a:pPr>
            <a:r>
              <a:rPr lang="en" sz="1800"/>
              <a:t>Suppose a chromosome is given as shown in the figure given below-</a:t>
            </a:r>
            <a:endParaRPr sz="1800"/>
          </a:p>
          <a:p>
            <a:pPr indent="0" lvl="0" marL="0" rtl="0" algn="l">
              <a:spcBef>
                <a:spcPts val="1200"/>
              </a:spcBef>
              <a:spcAft>
                <a:spcPts val="1200"/>
              </a:spcAft>
              <a:buNone/>
            </a:pPr>
            <a:r>
              <a:t/>
            </a:r>
            <a:endParaRPr/>
          </a:p>
        </p:txBody>
      </p:sp>
      <p:pic>
        <p:nvPicPr>
          <p:cNvPr id="270" name="Google Shape;270;p29"/>
          <p:cNvPicPr preferRelativeResize="0"/>
          <p:nvPr/>
        </p:nvPicPr>
        <p:blipFill>
          <a:blip r:embed="rId3">
            <a:alphaModFix/>
          </a:blip>
          <a:stretch>
            <a:fillRect/>
          </a:stretch>
        </p:blipFill>
        <p:spPr>
          <a:xfrm>
            <a:off x="2198325" y="2571750"/>
            <a:ext cx="5190474" cy="2106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0"/>
          <p:cNvSpPr txBox="1"/>
          <p:nvPr>
            <p:ph idx="1" type="body"/>
          </p:nvPr>
        </p:nvSpPr>
        <p:spPr>
          <a:xfrm>
            <a:off x="1194550" y="299400"/>
            <a:ext cx="7465200" cy="454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O11 is 1 (in the assignment chromosome), which means that the first operation of job 1 is assigned to machine 1, and O12 is 5, which means that the second operation of job 1 is assigned to machine 5.</a:t>
            </a:r>
            <a:endParaRPr sz="1800"/>
          </a:p>
          <a:p>
            <a:pPr indent="0" lvl="0" marL="457200" rtl="0" algn="l">
              <a:spcBef>
                <a:spcPts val="1200"/>
              </a:spcBef>
              <a:spcAft>
                <a:spcPts val="0"/>
              </a:spcAft>
              <a:buNone/>
            </a:pPr>
            <a:r>
              <a:rPr lang="en" sz="1800"/>
              <a:t> </a:t>
            </a:r>
            <a:endParaRPr sz="1800"/>
          </a:p>
          <a:p>
            <a:pPr indent="-342900" lvl="0" marL="457200" rtl="0" algn="l">
              <a:spcBef>
                <a:spcPts val="1200"/>
              </a:spcBef>
              <a:spcAft>
                <a:spcPts val="0"/>
              </a:spcAft>
              <a:buSzPts val="1800"/>
              <a:buChar char="●"/>
            </a:pPr>
            <a:r>
              <a:rPr lang="en" sz="1800"/>
              <a:t>The genes that belong to the same job (in the sequence chromosome) must be converted before assigning the jobs to the machines.</a:t>
            </a:r>
            <a:endParaRPr sz="1800"/>
          </a:p>
          <a:p>
            <a:pPr indent="0" lvl="0" marL="457200" rtl="0" algn="l">
              <a:spcBef>
                <a:spcPts val="1200"/>
              </a:spcBef>
              <a:spcAft>
                <a:spcPts val="0"/>
              </a:spcAft>
              <a:buNone/>
            </a:pPr>
            <a:r>
              <a:t/>
            </a:r>
            <a:endParaRPr sz="1800"/>
          </a:p>
          <a:p>
            <a:pPr indent="-342900" lvl="0" marL="457200" rtl="0" algn="l">
              <a:spcBef>
                <a:spcPts val="1200"/>
              </a:spcBef>
              <a:spcAft>
                <a:spcPts val="0"/>
              </a:spcAft>
              <a:buSzPts val="1800"/>
              <a:buChar char="●"/>
            </a:pPr>
            <a:r>
              <a:rPr lang="en" sz="1800"/>
              <a:t>The conversion of the orders on each job to an increasing order (shown in figure 2) guarantees a feasible solution. O13= 4 and O21=2 imply that O21 is assigned second,and O13 is assigned fourth, which implies that O21 should be assigned prior to O13 on machine 3.</a:t>
            </a:r>
            <a:endParaRPr sz="1800"/>
          </a:p>
          <a:p>
            <a:pPr indent="0" lvl="0" marL="457200" rtl="0" algn="l">
              <a:spcBef>
                <a:spcPts val="1200"/>
              </a:spcBef>
              <a:spcAft>
                <a:spcPts val="120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1"/>
          <p:cNvSpPr txBox="1"/>
          <p:nvPr>
            <p:ph idx="1" type="body"/>
          </p:nvPr>
        </p:nvSpPr>
        <p:spPr>
          <a:xfrm>
            <a:off x="1297500" y="1884625"/>
            <a:ext cx="7038900" cy="29112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4500"/>
              <a:t>The chromosome can be converted into a feasible schedule, as shown</a:t>
            </a:r>
            <a:endParaRPr sz="4500"/>
          </a:p>
          <a:p>
            <a:pPr indent="0" lvl="0" marL="0" rtl="0" algn="l">
              <a:spcBef>
                <a:spcPts val="1200"/>
              </a:spcBef>
              <a:spcAft>
                <a:spcPts val="1200"/>
              </a:spcAft>
              <a:buNone/>
            </a:pPr>
            <a:r>
              <a:rPr lang="en" sz="4500"/>
              <a:t>in  the figure.</a:t>
            </a:r>
            <a:endParaRPr sz="4500"/>
          </a:p>
        </p:txBody>
      </p:sp>
      <p:pic>
        <p:nvPicPr>
          <p:cNvPr id="281" name="Google Shape;281;p31"/>
          <p:cNvPicPr preferRelativeResize="0"/>
          <p:nvPr/>
        </p:nvPicPr>
        <p:blipFill>
          <a:blip r:embed="rId3">
            <a:alphaModFix/>
          </a:blip>
          <a:stretch>
            <a:fillRect/>
          </a:stretch>
        </p:blipFill>
        <p:spPr>
          <a:xfrm>
            <a:off x="638050" y="720500"/>
            <a:ext cx="7867899" cy="3162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2592300" y="104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“Job-Shop Scheduling”? </a:t>
            </a:r>
            <a:endParaRPr/>
          </a:p>
        </p:txBody>
      </p:sp>
      <p:sp>
        <p:nvSpPr>
          <p:cNvPr id="141" name="Google Shape;141;p14"/>
          <p:cNvSpPr txBox="1"/>
          <p:nvPr>
            <p:ph idx="1" type="body"/>
          </p:nvPr>
        </p:nvSpPr>
        <p:spPr>
          <a:xfrm>
            <a:off x="1052550" y="3614750"/>
            <a:ext cx="7038900" cy="1113900"/>
          </a:xfrm>
          <a:prstGeom prst="rect">
            <a:avLst/>
          </a:prstGeom>
        </p:spPr>
        <p:txBody>
          <a:bodyPr anchorCtr="0" anchor="t" bIns="91425" lIns="91425" spcFirstLastPara="1" rIns="91425" wrap="square" tIns="91425">
            <a:noAutofit/>
          </a:bodyPr>
          <a:lstStyle/>
          <a:p>
            <a:pPr indent="-307975" lvl="0" marL="457200" rtl="0" algn="l">
              <a:lnSpc>
                <a:spcPct val="95000"/>
              </a:lnSpc>
              <a:spcBef>
                <a:spcPts val="0"/>
              </a:spcBef>
              <a:spcAft>
                <a:spcPts val="0"/>
              </a:spcAft>
              <a:buSzPts val="1250"/>
              <a:buFont typeface="Times New Roman"/>
              <a:buChar char="●"/>
            </a:pPr>
            <a:r>
              <a:rPr lang="en" sz="1250">
                <a:latin typeface="Times New Roman"/>
                <a:ea typeface="Times New Roman"/>
                <a:cs typeface="Times New Roman"/>
                <a:sym typeface="Times New Roman"/>
              </a:rPr>
              <a:t>Process planning and production scheduling are two of the most important functions of a manufacturing system. </a:t>
            </a:r>
            <a:endParaRPr sz="1250">
              <a:latin typeface="Times New Roman"/>
              <a:ea typeface="Times New Roman"/>
              <a:cs typeface="Times New Roman"/>
              <a:sym typeface="Times New Roman"/>
            </a:endParaRPr>
          </a:p>
          <a:p>
            <a:pPr indent="-307975" lvl="0" marL="457200" rtl="0" algn="l">
              <a:lnSpc>
                <a:spcPct val="95000"/>
              </a:lnSpc>
              <a:spcBef>
                <a:spcPts val="0"/>
              </a:spcBef>
              <a:spcAft>
                <a:spcPts val="0"/>
              </a:spcAft>
              <a:buSzPts val="1250"/>
              <a:buFont typeface="Times New Roman"/>
              <a:buChar char="●"/>
            </a:pPr>
            <a:r>
              <a:rPr lang="en" sz="1250">
                <a:latin typeface="Times New Roman"/>
                <a:ea typeface="Times New Roman"/>
                <a:cs typeface="Times New Roman"/>
                <a:sym typeface="Times New Roman"/>
              </a:rPr>
              <a:t>In process planning, each machining operation is assigned to a certain machine tool, whereas in production scheduling, each </a:t>
            </a:r>
            <a:r>
              <a:rPr lang="en" sz="1250">
                <a:latin typeface="Times New Roman"/>
                <a:ea typeface="Times New Roman"/>
                <a:cs typeface="Times New Roman"/>
                <a:sym typeface="Times New Roman"/>
              </a:rPr>
              <a:t>machine is</a:t>
            </a:r>
            <a:r>
              <a:rPr lang="en" sz="1250">
                <a:latin typeface="Times New Roman"/>
                <a:ea typeface="Times New Roman"/>
                <a:cs typeface="Times New Roman"/>
                <a:sym typeface="Times New Roman"/>
              </a:rPr>
              <a:t> assigned different operations over time. </a:t>
            </a:r>
            <a:endParaRPr sz="1250">
              <a:latin typeface="Times New Roman"/>
              <a:ea typeface="Times New Roman"/>
              <a:cs typeface="Times New Roman"/>
              <a:sym typeface="Times New Roman"/>
            </a:endParaRPr>
          </a:p>
          <a:p>
            <a:pPr indent="-307975" lvl="0" marL="457200" rtl="0" algn="l">
              <a:lnSpc>
                <a:spcPct val="95000"/>
              </a:lnSpc>
              <a:spcBef>
                <a:spcPts val="0"/>
              </a:spcBef>
              <a:spcAft>
                <a:spcPts val="0"/>
              </a:spcAft>
              <a:buSzPts val="1250"/>
              <a:buFont typeface="Times New Roman"/>
              <a:buChar char="●"/>
            </a:pPr>
            <a:r>
              <a:rPr lang="en" sz="1250">
                <a:latin typeface="Times New Roman"/>
                <a:ea typeface="Times New Roman"/>
                <a:cs typeface="Times New Roman"/>
                <a:sym typeface="Times New Roman"/>
              </a:rPr>
              <a:t>Optimizing them </a:t>
            </a:r>
            <a:r>
              <a:rPr lang="en" sz="1250">
                <a:latin typeface="Times New Roman"/>
                <a:ea typeface="Times New Roman"/>
                <a:cs typeface="Times New Roman"/>
                <a:sym typeface="Times New Roman"/>
              </a:rPr>
              <a:t>separately</a:t>
            </a:r>
            <a:r>
              <a:rPr lang="en" sz="1250">
                <a:latin typeface="Times New Roman"/>
                <a:ea typeface="Times New Roman"/>
                <a:cs typeface="Times New Roman"/>
                <a:sym typeface="Times New Roman"/>
              </a:rPr>
              <a:t> causes conflict of objectives resulting in sub-optmal solutions. So we integrate both to overcome this problem.</a:t>
            </a:r>
            <a:endParaRPr sz="1125"/>
          </a:p>
        </p:txBody>
      </p:sp>
      <p:pic>
        <p:nvPicPr>
          <p:cNvPr id="142" name="Google Shape;142;p14"/>
          <p:cNvPicPr preferRelativeResize="0"/>
          <p:nvPr/>
        </p:nvPicPr>
        <p:blipFill>
          <a:blip r:embed="rId3">
            <a:alphaModFix/>
          </a:blip>
          <a:stretch>
            <a:fillRect/>
          </a:stretch>
        </p:blipFill>
        <p:spPr>
          <a:xfrm>
            <a:off x="1435400" y="689875"/>
            <a:ext cx="6562725" cy="2762250"/>
          </a:xfrm>
          <a:prstGeom prst="rect">
            <a:avLst/>
          </a:prstGeom>
          <a:noFill/>
          <a:ln>
            <a:noFill/>
          </a:ln>
        </p:spPr>
      </p:pic>
      <p:sp>
        <p:nvSpPr>
          <p:cNvPr id="143" name="Google Shape;143;p14"/>
          <p:cNvSpPr txBox="1"/>
          <p:nvPr/>
        </p:nvSpPr>
        <p:spPr>
          <a:xfrm>
            <a:off x="407775" y="4758600"/>
            <a:ext cx="8419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Lato"/>
                <a:ea typeface="Lato"/>
                <a:cs typeface="Lato"/>
                <a:sym typeface="Lato"/>
              </a:rPr>
              <a:t>Image source- Mixed </a:t>
            </a:r>
            <a:r>
              <a:rPr lang="en" sz="1000">
                <a:solidFill>
                  <a:schemeClr val="lt1"/>
                </a:solidFill>
                <a:latin typeface="Lato"/>
                <a:ea typeface="Lato"/>
                <a:cs typeface="Lato"/>
                <a:sym typeface="Lato"/>
              </a:rPr>
              <a:t>integer</a:t>
            </a:r>
            <a:r>
              <a:rPr lang="en" sz="1000">
                <a:solidFill>
                  <a:schemeClr val="lt1"/>
                </a:solidFill>
                <a:latin typeface="Lato"/>
                <a:ea typeface="Lato"/>
                <a:cs typeface="Lato"/>
                <a:sym typeface="Lato"/>
              </a:rPr>
              <a:t> linear programming models for job scheduling -Medium </a:t>
            </a:r>
            <a:r>
              <a:rPr lang="en" sz="1000">
                <a:solidFill>
                  <a:schemeClr val="lt1"/>
                </a:solidFill>
                <a:latin typeface="Lato"/>
                <a:ea typeface="Lato"/>
                <a:cs typeface="Lato"/>
                <a:sym typeface="Lato"/>
              </a:rPr>
              <a:t>Article</a:t>
            </a:r>
            <a:r>
              <a:rPr lang="en" sz="1000">
                <a:solidFill>
                  <a:schemeClr val="lt1"/>
                </a:solidFill>
                <a:latin typeface="Lato"/>
                <a:ea typeface="Lato"/>
                <a:cs typeface="Lato"/>
                <a:sym typeface="Lato"/>
              </a:rPr>
              <a:t>, </a:t>
            </a:r>
            <a:r>
              <a:rPr lang="en" sz="1000">
                <a:solidFill>
                  <a:schemeClr val="lt1"/>
                </a:solidFill>
                <a:latin typeface="Lato"/>
                <a:ea typeface="Lato"/>
                <a:cs typeface="Lato"/>
                <a:sym typeface="Lato"/>
              </a:rPr>
              <a:t>Author</a:t>
            </a:r>
            <a:r>
              <a:rPr lang="en" sz="1000">
                <a:solidFill>
                  <a:schemeClr val="lt1"/>
                </a:solidFill>
                <a:latin typeface="Lato"/>
                <a:ea typeface="Lato"/>
                <a:cs typeface="Lato"/>
                <a:sym typeface="Lato"/>
              </a:rPr>
              <a:t>-Bruno Scalia</a:t>
            </a:r>
            <a:endParaRPr sz="1000">
              <a:solidFill>
                <a:schemeClr val="l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2"/>
          <p:cNvSpPr txBox="1"/>
          <p:nvPr>
            <p:ph idx="1" type="body"/>
          </p:nvPr>
        </p:nvSpPr>
        <p:spPr>
          <a:xfrm>
            <a:off x="1101900" y="1073325"/>
            <a:ext cx="7430100" cy="3746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highlight>
                  <a:schemeClr val="dk1"/>
                </a:highlight>
                <a:latin typeface="Roboto"/>
                <a:ea typeface="Roboto"/>
                <a:cs typeface="Roboto"/>
                <a:sym typeface="Roboto"/>
              </a:rPr>
              <a:t>Assignment Chromosome:</a:t>
            </a:r>
            <a:endParaRPr b="1" sz="1800">
              <a:highlight>
                <a:schemeClr val="dk1"/>
              </a:highlight>
              <a:latin typeface="Roboto"/>
              <a:ea typeface="Roboto"/>
              <a:cs typeface="Roboto"/>
              <a:sym typeface="Roboto"/>
            </a:endParaRPr>
          </a:p>
          <a:p>
            <a:pPr indent="-342900" lvl="1" marL="914400" rtl="0" algn="l">
              <a:spcBef>
                <a:spcPts val="0"/>
              </a:spcBef>
              <a:spcAft>
                <a:spcPts val="0"/>
              </a:spcAft>
              <a:buClr>
                <a:schemeClr val="lt1"/>
              </a:buClr>
              <a:buSzPts val="1800"/>
              <a:buFont typeface="Roboto"/>
              <a:buChar char="●"/>
            </a:pPr>
            <a:r>
              <a:rPr lang="en" sz="1800">
                <a:highlight>
                  <a:schemeClr val="dk1"/>
                </a:highlight>
                <a:latin typeface="Roboto"/>
                <a:ea typeface="Roboto"/>
                <a:cs typeface="Roboto"/>
                <a:sym typeface="Roboto"/>
              </a:rPr>
              <a:t>In the context of scheduling jobs on machines, assignment refers to the allocation of each operation of a job to a specific machine.</a:t>
            </a:r>
            <a:endParaRPr sz="1800">
              <a:highlight>
                <a:schemeClr val="dk1"/>
              </a:highlight>
              <a:latin typeface="Roboto"/>
              <a:ea typeface="Roboto"/>
              <a:cs typeface="Roboto"/>
              <a:sym typeface="Roboto"/>
            </a:endParaRPr>
          </a:p>
          <a:p>
            <a:pPr indent="-342900" lvl="1" marL="914400" rtl="0" algn="l">
              <a:spcBef>
                <a:spcPts val="0"/>
              </a:spcBef>
              <a:spcAft>
                <a:spcPts val="0"/>
              </a:spcAft>
              <a:buClr>
                <a:schemeClr val="lt1"/>
              </a:buClr>
              <a:buSzPts val="1800"/>
              <a:buFont typeface="Roboto"/>
              <a:buChar char="●"/>
            </a:pPr>
            <a:r>
              <a:rPr lang="en" sz="1800">
                <a:highlight>
                  <a:schemeClr val="dk1"/>
                </a:highlight>
                <a:latin typeface="Roboto"/>
                <a:ea typeface="Roboto"/>
                <a:cs typeface="Roboto"/>
                <a:sym typeface="Roboto"/>
              </a:rPr>
              <a:t>Each gene in the chromosome represents an operation of a job.</a:t>
            </a:r>
            <a:endParaRPr sz="1800">
              <a:highlight>
                <a:schemeClr val="dk1"/>
              </a:highlight>
              <a:latin typeface="Roboto"/>
              <a:ea typeface="Roboto"/>
              <a:cs typeface="Roboto"/>
              <a:sym typeface="Roboto"/>
            </a:endParaRPr>
          </a:p>
          <a:p>
            <a:pPr indent="-342900" lvl="1" marL="914400" rtl="0" algn="l">
              <a:spcBef>
                <a:spcPts val="0"/>
              </a:spcBef>
              <a:spcAft>
                <a:spcPts val="0"/>
              </a:spcAft>
              <a:buClr>
                <a:schemeClr val="lt1"/>
              </a:buClr>
              <a:buSzPts val="1800"/>
              <a:buFont typeface="Roboto"/>
              <a:buChar char="●"/>
            </a:pPr>
            <a:r>
              <a:rPr lang="en" sz="1800">
                <a:highlight>
                  <a:schemeClr val="dk1"/>
                </a:highlight>
                <a:latin typeface="Roboto"/>
                <a:ea typeface="Roboto"/>
                <a:cs typeface="Roboto"/>
                <a:sym typeface="Roboto"/>
              </a:rPr>
              <a:t>The value of each gene indicates the machine to which the corresponding operation is assigned.</a:t>
            </a:r>
            <a:endParaRPr sz="1800">
              <a:highlight>
                <a:schemeClr val="dk1"/>
              </a:highlight>
              <a:latin typeface="Roboto"/>
              <a:ea typeface="Roboto"/>
              <a:cs typeface="Roboto"/>
              <a:sym typeface="Roboto"/>
            </a:endParaRPr>
          </a:p>
          <a:p>
            <a:pPr indent="0" lvl="0" marL="0" rtl="0" algn="l">
              <a:spcBef>
                <a:spcPts val="1200"/>
              </a:spcBef>
              <a:spcAft>
                <a:spcPts val="0"/>
              </a:spcAft>
              <a:buNone/>
            </a:pPr>
            <a:r>
              <a:t/>
            </a:r>
            <a:endParaRPr sz="1800">
              <a:highlight>
                <a:schemeClr val="dk1"/>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txBox="1"/>
          <p:nvPr>
            <p:ph idx="1" type="body"/>
          </p:nvPr>
        </p:nvSpPr>
        <p:spPr>
          <a:xfrm>
            <a:off x="1129700" y="1038100"/>
            <a:ext cx="7762200" cy="35934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Clr>
                <a:schemeClr val="lt1"/>
              </a:buClr>
              <a:buSzPts val="1800"/>
              <a:buFont typeface="Roboto"/>
              <a:buNone/>
            </a:pPr>
            <a:r>
              <a:rPr b="1" lang="en" sz="1800">
                <a:highlight>
                  <a:schemeClr val="dk1"/>
                </a:highlight>
                <a:latin typeface="Roboto"/>
                <a:ea typeface="Roboto"/>
                <a:cs typeface="Roboto"/>
                <a:sym typeface="Roboto"/>
              </a:rPr>
              <a:t>Sequential Chromosome:</a:t>
            </a:r>
            <a:endParaRPr b="1" sz="1800">
              <a:highlight>
                <a:schemeClr val="dk1"/>
              </a:highlight>
              <a:latin typeface="Roboto"/>
              <a:ea typeface="Roboto"/>
              <a:cs typeface="Roboto"/>
              <a:sym typeface="Roboto"/>
            </a:endParaRPr>
          </a:p>
          <a:p>
            <a:pPr indent="-342900" lvl="1" marL="914400" rtl="0" algn="l">
              <a:spcBef>
                <a:spcPts val="0"/>
              </a:spcBef>
              <a:spcAft>
                <a:spcPts val="0"/>
              </a:spcAft>
              <a:buClr>
                <a:schemeClr val="lt1"/>
              </a:buClr>
              <a:buSzPts val="1800"/>
              <a:buFont typeface="Roboto"/>
              <a:buChar char="●"/>
            </a:pPr>
            <a:r>
              <a:rPr lang="en" sz="1800">
                <a:highlight>
                  <a:schemeClr val="dk1"/>
                </a:highlight>
                <a:latin typeface="Roboto"/>
                <a:ea typeface="Roboto"/>
                <a:cs typeface="Roboto"/>
                <a:sym typeface="Roboto"/>
              </a:rPr>
              <a:t>In the context of job scheduling, a sequential chromosome represents the order in which operations of different jobs are scheduled.</a:t>
            </a:r>
            <a:endParaRPr sz="1800">
              <a:highlight>
                <a:schemeClr val="dk1"/>
              </a:highlight>
              <a:latin typeface="Roboto"/>
              <a:ea typeface="Roboto"/>
              <a:cs typeface="Roboto"/>
              <a:sym typeface="Roboto"/>
            </a:endParaRPr>
          </a:p>
          <a:p>
            <a:pPr indent="-342900" lvl="1" marL="914400" rtl="0" algn="l">
              <a:spcBef>
                <a:spcPts val="0"/>
              </a:spcBef>
              <a:spcAft>
                <a:spcPts val="0"/>
              </a:spcAft>
              <a:buClr>
                <a:schemeClr val="lt1"/>
              </a:buClr>
              <a:buSzPts val="1800"/>
              <a:buFont typeface="Roboto"/>
              <a:buChar char="●"/>
            </a:pPr>
            <a:r>
              <a:rPr lang="en" sz="1800">
                <a:highlight>
                  <a:schemeClr val="dk1"/>
                </a:highlight>
                <a:latin typeface="Roboto"/>
                <a:ea typeface="Roboto"/>
                <a:cs typeface="Roboto"/>
                <a:sym typeface="Roboto"/>
              </a:rPr>
              <a:t>Each gene in the chromosome represents an operation of a job, and the order of these genes represents the sequence of operations.</a:t>
            </a:r>
            <a:endParaRPr sz="1800">
              <a:highlight>
                <a:schemeClr val="dk1"/>
              </a:highlight>
              <a:latin typeface="Roboto"/>
              <a:ea typeface="Roboto"/>
              <a:cs typeface="Roboto"/>
              <a:sym typeface="Roboto"/>
            </a:endParaRPr>
          </a:p>
          <a:p>
            <a:pPr indent="-342900" lvl="1" marL="914400" rtl="0" algn="l">
              <a:spcBef>
                <a:spcPts val="0"/>
              </a:spcBef>
              <a:spcAft>
                <a:spcPts val="0"/>
              </a:spcAft>
              <a:buClr>
                <a:schemeClr val="lt1"/>
              </a:buClr>
              <a:buSzPts val="1800"/>
              <a:buFont typeface="Roboto"/>
              <a:buChar char="●"/>
            </a:pPr>
            <a:r>
              <a:rPr lang="en" sz="1800">
                <a:highlight>
                  <a:schemeClr val="dk1"/>
                </a:highlight>
                <a:latin typeface="Roboto"/>
                <a:ea typeface="Roboto"/>
                <a:cs typeface="Roboto"/>
                <a:sym typeface="Roboto"/>
              </a:rPr>
              <a:t>The chromosome encodes the sequence in which the operations are processed across different jobs and machines.</a:t>
            </a:r>
            <a:endParaRPr sz="1800">
              <a:highlight>
                <a:schemeClr val="dk1"/>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34"/>
          <p:cNvPicPr preferRelativeResize="0"/>
          <p:nvPr/>
        </p:nvPicPr>
        <p:blipFill>
          <a:blip r:embed="rId3">
            <a:alphaModFix/>
          </a:blip>
          <a:stretch>
            <a:fillRect/>
          </a:stretch>
        </p:blipFill>
        <p:spPr>
          <a:xfrm>
            <a:off x="1774300" y="192600"/>
            <a:ext cx="5337050" cy="46573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5"/>
          <p:cNvSpPr txBox="1"/>
          <p:nvPr>
            <p:ph idx="1" type="body"/>
          </p:nvPr>
        </p:nvSpPr>
        <p:spPr>
          <a:xfrm>
            <a:off x="1274000" y="662325"/>
            <a:ext cx="7038900" cy="399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The parameters used for solving this problem are listed below-</a:t>
            </a:r>
            <a:endParaRPr sz="1800"/>
          </a:p>
          <a:p>
            <a:pPr indent="0" lvl="0" marL="0" rtl="0" algn="l">
              <a:spcBef>
                <a:spcPts val="1200"/>
              </a:spcBef>
              <a:spcAft>
                <a:spcPts val="0"/>
              </a:spcAft>
              <a:buNone/>
            </a:pPr>
            <a:r>
              <a:rPr lang="en" sz="1800"/>
              <a:t>. Population size: 20.</a:t>
            </a:r>
            <a:endParaRPr sz="1800"/>
          </a:p>
          <a:p>
            <a:pPr indent="0" lvl="0" marL="0" rtl="0" algn="l">
              <a:spcBef>
                <a:spcPts val="1200"/>
              </a:spcBef>
              <a:spcAft>
                <a:spcPts val="0"/>
              </a:spcAft>
              <a:buNone/>
            </a:pPr>
            <a:r>
              <a:rPr lang="en" sz="1800"/>
              <a:t>. Elitist strategy (the best individual was always retained from generation to generation).</a:t>
            </a:r>
            <a:endParaRPr sz="1800"/>
          </a:p>
          <a:p>
            <a:pPr indent="0" lvl="0" marL="0" rtl="0" algn="l">
              <a:spcBef>
                <a:spcPts val="1200"/>
              </a:spcBef>
              <a:spcAft>
                <a:spcPts val="0"/>
              </a:spcAft>
              <a:buNone/>
            </a:pPr>
            <a:r>
              <a:rPr lang="en" sz="1800"/>
              <a:t>. The termination condition was achieved when the number of generations reached 1000.</a:t>
            </a:r>
            <a:endParaRPr sz="1800"/>
          </a:p>
          <a:p>
            <a:pPr indent="0" lvl="0" marL="0" rtl="0" algn="l">
              <a:spcBef>
                <a:spcPts val="1200"/>
              </a:spcBef>
              <a:spcAft>
                <a:spcPts val="0"/>
              </a:spcAft>
              <a:buNone/>
            </a:pPr>
            <a:r>
              <a:rPr lang="en" sz="1800"/>
              <a:t>. Crossover rate: 0.8.</a:t>
            </a:r>
            <a:endParaRPr sz="1800"/>
          </a:p>
          <a:p>
            <a:pPr indent="0" lvl="0" marL="0" rtl="0" algn="l">
              <a:spcBef>
                <a:spcPts val="1200"/>
              </a:spcBef>
              <a:spcAft>
                <a:spcPts val="0"/>
              </a:spcAft>
              <a:buNone/>
            </a:pPr>
            <a:r>
              <a:rPr lang="en" sz="1800"/>
              <a:t>. Mutation rate: 0.01.</a:t>
            </a:r>
            <a:endParaRPr sz="1800"/>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6"/>
          <p:cNvSpPr txBox="1"/>
          <p:nvPr>
            <p:ph type="title"/>
          </p:nvPr>
        </p:nvSpPr>
        <p:spPr>
          <a:xfrm>
            <a:off x="1297500" y="1954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for Genetic Algorithm</a:t>
            </a:r>
            <a:endParaRPr/>
          </a:p>
        </p:txBody>
      </p:sp>
      <p:sp>
        <p:nvSpPr>
          <p:cNvPr id="307" name="Google Shape;307;p36"/>
          <p:cNvSpPr txBox="1"/>
          <p:nvPr>
            <p:ph idx="1" type="body"/>
          </p:nvPr>
        </p:nvSpPr>
        <p:spPr>
          <a:xfrm>
            <a:off x="1297500" y="896100"/>
            <a:ext cx="7038900" cy="117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Best Flow Time : 56 </a:t>
            </a:r>
            <a:endParaRPr/>
          </a:p>
          <a:p>
            <a:pPr indent="0" lvl="0" marL="0" rtl="0" algn="l">
              <a:spcBef>
                <a:spcPts val="1200"/>
              </a:spcBef>
              <a:spcAft>
                <a:spcPts val="0"/>
              </a:spcAft>
              <a:buNone/>
            </a:pPr>
            <a:r>
              <a:rPr lang="en"/>
              <a:t>Best Assignment </a:t>
            </a:r>
            <a:r>
              <a:rPr lang="en"/>
              <a:t>Chromosome</a:t>
            </a:r>
            <a:r>
              <a:rPr lang="en"/>
              <a:t> : [2,4,2,5,1,3,1,5,6,3,6,3]</a:t>
            </a:r>
            <a:endParaRPr/>
          </a:p>
          <a:p>
            <a:pPr indent="0" lvl="0" marL="0" rtl="0" algn="l">
              <a:spcBef>
                <a:spcPts val="1200"/>
              </a:spcBef>
              <a:spcAft>
                <a:spcPts val="1200"/>
              </a:spcAft>
              <a:buNone/>
            </a:pPr>
            <a:r>
              <a:rPr lang="en"/>
              <a:t>Best Sequence Chromosome : [1,2,3,4,5,6,7,8,9,10,11,12]</a:t>
            </a:r>
            <a:endParaRPr/>
          </a:p>
        </p:txBody>
      </p:sp>
      <p:pic>
        <p:nvPicPr>
          <p:cNvPr id="308" name="Google Shape;308;p36"/>
          <p:cNvPicPr preferRelativeResize="0"/>
          <p:nvPr/>
        </p:nvPicPr>
        <p:blipFill>
          <a:blip r:embed="rId3">
            <a:alphaModFix/>
          </a:blip>
          <a:stretch>
            <a:fillRect/>
          </a:stretch>
        </p:blipFill>
        <p:spPr>
          <a:xfrm>
            <a:off x="1297500" y="2068200"/>
            <a:ext cx="6252851" cy="29314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7"/>
          <p:cNvSpPr txBox="1"/>
          <p:nvPr>
            <p:ph type="title"/>
          </p:nvPr>
        </p:nvSpPr>
        <p:spPr>
          <a:xfrm>
            <a:off x="1276000" y="1216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Tabu + GA Fusion: </a:t>
            </a:r>
            <a:r>
              <a:rPr lang="en" sz="2000"/>
              <a:t>Assignment and Sequence Chromosomes</a:t>
            </a:r>
            <a:endParaRPr sz="2000"/>
          </a:p>
        </p:txBody>
      </p:sp>
      <p:sp>
        <p:nvSpPr>
          <p:cNvPr id="314" name="Google Shape;314;p37"/>
          <p:cNvSpPr txBox="1"/>
          <p:nvPr>
            <p:ph idx="1" type="body"/>
          </p:nvPr>
        </p:nvSpPr>
        <p:spPr>
          <a:xfrm>
            <a:off x="1089800" y="813675"/>
            <a:ext cx="7038900" cy="417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 Function- (Minimize Summation of  Flow Time of all jobs)</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en"/>
              <a:t>Example Representation in Paper of Assignment and Sequence Chromosome-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Example </a:t>
            </a:r>
            <a:r>
              <a:rPr lang="en"/>
              <a:t>Representation of Assignment and Sequence Chromosome- </a:t>
            </a:r>
            <a:endParaRPr/>
          </a:p>
          <a:p>
            <a:pPr indent="0" lvl="0" marL="0" rtl="0" algn="l">
              <a:spcBef>
                <a:spcPts val="1200"/>
              </a:spcBef>
              <a:spcAft>
                <a:spcPts val="1200"/>
              </a:spcAft>
              <a:buNone/>
            </a:pPr>
            <a:r>
              <a:t/>
            </a:r>
            <a:endParaRPr/>
          </a:p>
        </p:txBody>
      </p:sp>
      <p:pic>
        <p:nvPicPr>
          <p:cNvPr id="315" name="Google Shape;315;p37"/>
          <p:cNvPicPr preferRelativeResize="0"/>
          <p:nvPr/>
        </p:nvPicPr>
        <p:blipFill>
          <a:blip r:embed="rId3">
            <a:alphaModFix/>
          </a:blip>
          <a:stretch>
            <a:fillRect/>
          </a:stretch>
        </p:blipFill>
        <p:spPr>
          <a:xfrm>
            <a:off x="3568475" y="1348700"/>
            <a:ext cx="1767000" cy="740825"/>
          </a:xfrm>
          <a:prstGeom prst="rect">
            <a:avLst/>
          </a:prstGeom>
          <a:noFill/>
          <a:ln>
            <a:noFill/>
          </a:ln>
        </p:spPr>
      </p:pic>
      <p:pic>
        <p:nvPicPr>
          <p:cNvPr id="316" name="Google Shape;316;p37"/>
          <p:cNvPicPr preferRelativeResize="0"/>
          <p:nvPr/>
        </p:nvPicPr>
        <p:blipFill>
          <a:blip r:embed="rId4">
            <a:alphaModFix/>
          </a:blip>
          <a:stretch>
            <a:fillRect/>
          </a:stretch>
        </p:blipFill>
        <p:spPr>
          <a:xfrm>
            <a:off x="2275613" y="4240050"/>
            <a:ext cx="4667250" cy="819150"/>
          </a:xfrm>
          <a:prstGeom prst="rect">
            <a:avLst/>
          </a:prstGeom>
          <a:noFill/>
          <a:ln>
            <a:noFill/>
          </a:ln>
        </p:spPr>
      </p:pic>
      <p:pic>
        <p:nvPicPr>
          <p:cNvPr id="317" name="Google Shape;317;p37"/>
          <p:cNvPicPr preferRelativeResize="0"/>
          <p:nvPr/>
        </p:nvPicPr>
        <p:blipFill>
          <a:blip r:embed="rId5">
            <a:alphaModFix/>
          </a:blip>
          <a:stretch>
            <a:fillRect/>
          </a:stretch>
        </p:blipFill>
        <p:spPr>
          <a:xfrm>
            <a:off x="2370875" y="2776800"/>
            <a:ext cx="4572000" cy="1016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Fitness Calculation</a:t>
            </a:r>
            <a:endParaRPr/>
          </a:p>
        </p:txBody>
      </p:sp>
      <p:sp>
        <p:nvSpPr>
          <p:cNvPr id="323" name="Google Shape;323;p3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First we evaluate the fitness as a function of Assignment Chromosome and Sequence Chromosome.</a:t>
            </a:r>
            <a:endParaRPr/>
          </a:p>
          <a:p>
            <a:pPr indent="-311150" lvl="0" marL="457200" rtl="0" algn="l">
              <a:spcBef>
                <a:spcPts val="0"/>
              </a:spcBef>
              <a:spcAft>
                <a:spcPts val="0"/>
              </a:spcAft>
              <a:buSzPts val="1300"/>
              <a:buChar char="●"/>
            </a:pPr>
            <a:r>
              <a:rPr lang="en"/>
              <a:t>We initialize flow time as 0</a:t>
            </a:r>
            <a:endParaRPr/>
          </a:p>
          <a:p>
            <a:pPr indent="-311150" lvl="0" marL="457200" rtl="0" algn="l">
              <a:spcBef>
                <a:spcPts val="0"/>
              </a:spcBef>
              <a:spcAft>
                <a:spcPts val="0"/>
              </a:spcAft>
              <a:buSzPts val="1300"/>
              <a:buChar char="●"/>
            </a:pPr>
            <a:r>
              <a:rPr lang="en"/>
              <a:t>Then for every operation in the sequence chromosome we first check the machine </a:t>
            </a:r>
            <a:r>
              <a:rPr lang="en"/>
              <a:t>number, and the availability of the machine from the assignment chromosome.</a:t>
            </a:r>
            <a:endParaRPr/>
          </a:p>
          <a:p>
            <a:pPr indent="-311150" lvl="0" marL="457200" rtl="0" algn="l">
              <a:spcBef>
                <a:spcPts val="0"/>
              </a:spcBef>
              <a:spcAft>
                <a:spcPts val="0"/>
              </a:spcAft>
              <a:buSzPts val="1300"/>
              <a:buChar char="●"/>
            </a:pPr>
            <a:r>
              <a:rPr lang="en"/>
              <a:t>Then we calculate the total  processing time of the operation as the processing time for that particular operation in addition to the previous processing times for the operation being performed on the respective machine number earlier.</a:t>
            </a:r>
            <a:endParaRPr/>
          </a:p>
          <a:p>
            <a:pPr indent="-311150" lvl="0" marL="457200" rtl="0" algn="l">
              <a:spcBef>
                <a:spcPts val="0"/>
              </a:spcBef>
              <a:spcAft>
                <a:spcPts val="0"/>
              </a:spcAft>
              <a:buSzPts val="1300"/>
              <a:buChar char="●"/>
            </a:pPr>
            <a:r>
              <a:rPr lang="en"/>
              <a:t>Then we calculate the total flow time as, initial flow time plus the total  processing time.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9"/>
          <p:cNvSpPr txBox="1"/>
          <p:nvPr>
            <p:ph idx="1" type="body"/>
          </p:nvPr>
        </p:nvSpPr>
        <p:spPr>
          <a:xfrm>
            <a:off x="1206725" y="458200"/>
            <a:ext cx="6546000" cy="26790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The Important Parameters for Tabu Search  for parent Generation: </a:t>
            </a:r>
            <a:endParaRPr/>
          </a:p>
          <a:p>
            <a:pPr indent="-311150" lvl="0" marL="457200" rtl="0" algn="l">
              <a:lnSpc>
                <a:spcPct val="100000"/>
              </a:lnSpc>
              <a:spcBef>
                <a:spcPts val="0"/>
              </a:spcBef>
              <a:spcAft>
                <a:spcPts val="0"/>
              </a:spcAft>
              <a:buSzPts val="1300"/>
              <a:buAutoNum type="arabicPeriod"/>
            </a:pPr>
            <a:r>
              <a:rPr lang="en"/>
              <a:t>Tabu List Length : 2</a:t>
            </a:r>
            <a:endParaRPr/>
          </a:p>
          <a:p>
            <a:pPr indent="-311150" lvl="0" marL="457200" rtl="0" algn="l">
              <a:lnSpc>
                <a:spcPct val="100000"/>
              </a:lnSpc>
              <a:spcBef>
                <a:spcPts val="0"/>
              </a:spcBef>
              <a:spcAft>
                <a:spcPts val="0"/>
              </a:spcAft>
              <a:buSzPts val="1300"/>
              <a:buAutoNum type="arabicPeriod"/>
            </a:pPr>
            <a:r>
              <a:rPr lang="en"/>
              <a:t>Iterations : 5</a:t>
            </a:r>
            <a:endParaRPr/>
          </a:p>
          <a:p>
            <a:pPr indent="-311150" lvl="0" marL="457200" rtl="0" algn="l">
              <a:lnSpc>
                <a:spcPct val="100000"/>
              </a:lnSpc>
              <a:spcBef>
                <a:spcPts val="0"/>
              </a:spcBef>
              <a:spcAft>
                <a:spcPts val="0"/>
              </a:spcAft>
              <a:buSzPts val="1300"/>
              <a:buAutoNum type="arabicPeriod"/>
            </a:pPr>
            <a:r>
              <a:rPr lang="en"/>
              <a:t>Populations to be generated : 20</a:t>
            </a:r>
            <a:endParaRPr/>
          </a:p>
          <a:p>
            <a:pPr indent="-311150" lvl="0" marL="457200" rtl="0" algn="l">
              <a:lnSpc>
                <a:spcPct val="100000"/>
              </a:lnSpc>
              <a:spcBef>
                <a:spcPts val="0"/>
              </a:spcBef>
              <a:spcAft>
                <a:spcPts val="0"/>
              </a:spcAft>
              <a:buSzPts val="1300"/>
              <a:buAutoNum type="arabicPeriod"/>
            </a:pPr>
            <a:r>
              <a:rPr lang="en"/>
              <a:t>Aspiration Criteria : Better than Previous Flow time</a:t>
            </a:r>
            <a:endParaRPr/>
          </a:p>
          <a:p>
            <a:pPr indent="0" lvl="0" marL="9144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1200"/>
              </a:spcAft>
              <a:buNone/>
            </a:pPr>
            <a:r>
              <a:t/>
            </a:r>
            <a:endParaRPr/>
          </a:p>
        </p:txBody>
      </p:sp>
      <p:pic>
        <p:nvPicPr>
          <p:cNvPr id="329" name="Google Shape;329;p39"/>
          <p:cNvPicPr preferRelativeResize="0"/>
          <p:nvPr/>
        </p:nvPicPr>
        <p:blipFill>
          <a:blip r:embed="rId3">
            <a:alphaModFix/>
          </a:blip>
          <a:stretch>
            <a:fillRect/>
          </a:stretch>
        </p:blipFill>
        <p:spPr>
          <a:xfrm>
            <a:off x="3052875" y="1665850"/>
            <a:ext cx="2091725" cy="2086800"/>
          </a:xfrm>
          <a:prstGeom prst="rect">
            <a:avLst/>
          </a:prstGeom>
          <a:noFill/>
          <a:ln>
            <a:noFill/>
          </a:ln>
        </p:spPr>
      </p:pic>
      <p:sp>
        <p:nvSpPr>
          <p:cNvPr id="330" name="Google Shape;330;p39"/>
          <p:cNvSpPr txBox="1"/>
          <p:nvPr/>
        </p:nvSpPr>
        <p:spPr>
          <a:xfrm>
            <a:off x="1206725" y="3855050"/>
            <a:ext cx="6546000" cy="7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Now after  generating the best set of parents using tabu search , We used this set of parents to Genetic Algorithm for getting </a:t>
            </a:r>
            <a:r>
              <a:rPr lang="en" sz="1300">
                <a:solidFill>
                  <a:schemeClr val="lt1"/>
                </a:solidFill>
                <a:latin typeface="Lato"/>
                <a:ea typeface="Lato"/>
                <a:cs typeface="Lato"/>
                <a:sym typeface="Lato"/>
              </a:rPr>
              <a:t>the best solution </a:t>
            </a:r>
            <a:endParaRPr sz="1300">
              <a:solidFill>
                <a:schemeClr val="lt1"/>
              </a:solidFill>
              <a:latin typeface="Lato"/>
              <a:ea typeface="Lato"/>
              <a:cs typeface="Lato"/>
              <a:sym typeface="Lato"/>
            </a:endParaRPr>
          </a:p>
        </p:txBody>
      </p:sp>
      <p:sp>
        <p:nvSpPr>
          <p:cNvPr id="331" name="Google Shape;331;p39"/>
          <p:cNvSpPr txBox="1"/>
          <p:nvPr/>
        </p:nvSpPr>
        <p:spPr>
          <a:xfrm>
            <a:off x="4457300" y="3752650"/>
            <a:ext cx="4709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0"/>
          <p:cNvSpPr txBox="1"/>
          <p:nvPr>
            <p:ph idx="1" type="body"/>
          </p:nvPr>
        </p:nvSpPr>
        <p:spPr>
          <a:xfrm>
            <a:off x="1206725" y="617525"/>
            <a:ext cx="7332600" cy="4751100"/>
          </a:xfrm>
          <a:prstGeom prst="rect">
            <a:avLst/>
          </a:prstGeom>
        </p:spPr>
        <p:txBody>
          <a:bodyPr anchorCtr="0" anchor="t" bIns="91425" lIns="91425" spcFirstLastPara="1" rIns="91425" wrap="square" tIns="91425">
            <a:normAutofit fontScale="77500" lnSpcReduction="20000"/>
          </a:bodyPr>
          <a:lstStyle/>
          <a:p>
            <a:pPr indent="-341788" lvl="0" marL="457200" rtl="0" algn="l">
              <a:spcBef>
                <a:spcPts val="0"/>
              </a:spcBef>
              <a:spcAft>
                <a:spcPts val="0"/>
              </a:spcAft>
              <a:buSzPct val="100000"/>
              <a:buChar char="●"/>
            </a:pPr>
            <a:r>
              <a:rPr lang="en" sz="2300"/>
              <a:t>Generating Neighbor Solutions:</a:t>
            </a:r>
            <a:endParaRPr sz="2300"/>
          </a:p>
          <a:p>
            <a:pPr indent="0" lvl="0" marL="0" rtl="0" algn="l">
              <a:spcBef>
                <a:spcPts val="1200"/>
              </a:spcBef>
              <a:spcAft>
                <a:spcPts val="0"/>
              </a:spcAft>
              <a:buNone/>
            </a:pPr>
            <a:r>
              <a:rPr lang="en" sz="1700"/>
              <a:t>In each iteration, a neighboring solution is generated by performing a swap operation on the sequence and assignment chromosome. Two random indices are chosen (index1 and index2) within the sequence chromosome, and the operations at these indices are swapped. This swapping of operations changes the order in which the operations are performed.</a:t>
            </a:r>
            <a:endParaRPr sz="1700"/>
          </a:p>
          <a:p>
            <a:pPr indent="-341788" lvl="0" marL="457200" rtl="0" algn="l">
              <a:spcBef>
                <a:spcPts val="1200"/>
              </a:spcBef>
              <a:spcAft>
                <a:spcPts val="0"/>
              </a:spcAft>
              <a:buSzPct val="100000"/>
              <a:buChar char="●"/>
            </a:pPr>
            <a:r>
              <a:rPr lang="en" sz="2300"/>
              <a:t>Evaluating Neighbor Fitness:</a:t>
            </a:r>
            <a:endParaRPr sz="2300"/>
          </a:p>
          <a:p>
            <a:pPr indent="0" lvl="0" marL="0" rtl="0" algn="l">
              <a:spcBef>
                <a:spcPts val="1200"/>
              </a:spcBef>
              <a:spcAft>
                <a:spcPts val="0"/>
              </a:spcAft>
              <a:buNone/>
            </a:pPr>
            <a:r>
              <a:rPr lang="en" sz="1700"/>
              <a:t>After generating a neighbor solution, its fitness is evaluated. Fitness here typically represents some measure of how good the solution is (which is Flow Time ). In this case, it's likely related to the efficiency or optimality of the assignment and sequence of operations.</a:t>
            </a:r>
            <a:endParaRPr sz="1700"/>
          </a:p>
          <a:p>
            <a:pPr indent="-341788" lvl="0" marL="457200" rtl="0" algn="l">
              <a:spcBef>
                <a:spcPts val="1200"/>
              </a:spcBef>
              <a:spcAft>
                <a:spcPts val="0"/>
              </a:spcAft>
              <a:buSzPct val="100000"/>
              <a:buChar char="●"/>
            </a:pPr>
            <a:r>
              <a:rPr lang="en" sz="2300"/>
              <a:t>Accepting or Rejecting Neighbor Solutions:</a:t>
            </a:r>
            <a:endParaRPr sz="2300"/>
          </a:p>
          <a:p>
            <a:pPr indent="0" lvl="0" marL="0" rtl="0" algn="l">
              <a:spcBef>
                <a:spcPts val="1200"/>
              </a:spcBef>
              <a:spcAft>
                <a:spcPts val="0"/>
              </a:spcAft>
              <a:buNone/>
            </a:pPr>
            <a:r>
              <a:rPr lang="en" sz="1700"/>
              <a:t>If the fitness of the neighbor solution is better than the current best solution and the neighbor solution is not in the tabu list, it is accepted as the new current solution. Otherwise, it may still be accepted based on some probability determined by the algorithm, but in this implementation, it seems that only better solutions that are not in the tabu list are accepted.</a:t>
            </a:r>
            <a:endParaRPr sz="17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1"/>
          <p:cNvSpPr txBox="1"/>
          <p:nvPr>
            <p:ph idx="1" type="body"/>
          </p:nvPr>
        </p:nvSpPr>
        <p:spPr>
          <a:xfrm>
            <a:off x="1206725" y="394775"/>
            <a:ext cx="7323900" cy="4144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440"/>
              <a:buNone/>
            </a:pPr>
            <a:r>
              <a:t/>
            </a:r>
            <a:endParaRPr sz="1162"/>
          </a:p>
          <a:p>
            <a:pPr indent="-342900" lvl="0" marL="457200" rtl="0" algn="l">
              <a:lnSpc>
                <a:spcPct val="105000"/>
              </a:lnSpc>
              <a:spcBef>
                <a:spcPts val="1200"/>
              </a:spcBef>
              <a:spcAft>
                <a:spcPts val="0"/>
              </a:spcAft>
              <a:buSzPts val="1800"/>
              <a:buChar char="●"/>
            </a:pPr>
            <a:r>
              <a:rPr lang="en" sz="1800"/>
              <a:t>Managing Tabu List: </a:t>
            </a:r>
            <a:endParaRPr sz="1800"/>
          </a:p>
          <a:p>
            <a:pPr indent="-298450" lvl="0" marL="457200" rtl="0" algn="l">
              <a:lnSpc>
                <a:spcPct val="105000"/>
              </a:lnSpc>
              <a:spcBef>
                <a:spcPts val="0"/>
              </a:spcBef>
              <a:spcAft>
                <a:spcPts val="0"/>
              </a:spcAft>
              <a:buSzPts val="1100"/>
              <a:buAutoNum type="arabicPeriod"/>
            </a:pPr>
            <a:r>
              <a:rPr lang="en" sz="1100"/>
              <a:t>The current sequence chromosome (representing the order of operations) is added to the tabu list to prevent revisiting similar solutions in the future.</a:t>
            </a:r>
            <a:endParaRPr sz="1100"/>
          </a:p>
          <a:p>
            <a:pPr indent="-298450" lvl="0" marL="457200" rtl="0" algn="l">
              <a:lnSpc>
                <a:spcPct val="105000"/>
              </a:lnSpc>
              <a:spcBef>
                <a:spcPts val="0"/>
              </a:spcBef>
              <a:spcAft>
                <a:spcPts val="0"/>
              </a:spcAft>
              <a:buSzPts val="1100"/>
              <a:buAutoNum type="arabicPeriod"/>
            </a:pPr>
            <a:r>
              <a:rPr lang="en" sz="1100"/>
              <a:t>The tabu list has a maximum size specified by tabu_size. When the tabu list exceeds this size, the oldest solutions are removed from the list </a:t>
            </a:r>
            <a:endParaRPr sz="1100"/>
          </a:p>
          <a:p>
            <a:pPr indent="-342900" lvl="0" marL="457200" rtl="0" algn="l">
              <a:lnSpc>
                <a:spcPct val="105000"/>
              </a:lnSpc>
              <a:spcBef>
                <a:spcPts val="0"/>
              </a:spcBef>
              <a:spcAft>
                <a:spcPts val="0"/>
              </a:spcAft>
              <a:buSzPts val="1800"/>
              <a:buChar char="●"/>
            </a:pPr>
            <a:r>
              <a:rPr lang="en" sz="1800"/>
              <a:t>Termination : </a:t>
            </a:r>
            <a:endParaRPr sz="1800"/>
          </a:p>
          <a:p>
            <a:pPr indent="-298450" lvl="0" marL="457200" rtl="0" algn="l">
              <a:lnSpc>
                <a:spcPct val="105000"/>
              </a:lnSpc>
              <a:spcBef>
                <a:spcPts val="0"/>
              </a:spcBef>
              <a:spcAft>
                <a:spcPts val="0"/>
              </a:spcAft>
              <a:buSzPts val="1100"/>
              <a:buAutoNum type="arabicPeriod"/>
            </a:pPr>
            <a:r>
              <a:rPr lang="en" sz="1100"/>
              <a:t>The algorithm terminates after the specified number of iterations (max_iterations) is reached.</a:t>
            </a:r>
            <a:endParaRPr sz="1100"/>
          </a:p>
          <a:p>
            <a:pPr indent="-298450" lvl="0" marL="457200" rtl="0" algn="l">
              <a:lnSpc>
                <a:spcPct val="105000"/>
              </a:lnSpc>
              <a:spcBef>
                <a:spcPts val="0"/>
              </a:spcBef>
              <a:spcAft>
                <a:spcPts val="0"/>
              </a:spcAft>
              <a:buSzPts val="1100"/>
              <a:buAutoNum type="arabicPeriod"/>
            </a:pPr>
            <a:r>
              <a:rPr lang="en" sz="1100"/>
              <a:t>Finally, the best assignment chromosome, best sequence chromosome, and the corresponding fitness value are returned as the output of the Tabu Search algorithm.</a:t>
            </a:r>
            <a:endParaRPr sz="1100"/>
          </a:p>
          <a:p>
            <a:pPr indent="0" lvl="0" marL="0" rtl="0" algn="l">
              <a:lnSpc>
                <a:spcPct val="105000"/>
              </a:lnSpc>
              <a:spcBef>
                <a:spcPts val="1200"/>
              </a:spcBef>
              <a:spcAft>
                <a:spcPts val="0"/>
              </a:spcAft>
              <a:buNone/>
            </a:pPr>
            <a:r>
              <a:rPr lang="en" sz="1100"/>
              <a:t>Best Parent  we got from the tabu search  which </a:t>
            </a:r>
            <a:r>
              <a:rPr lang="en" sz="1100"/>
              <a:t>would</a:t>
            </a:r>
            <a:r>
              <a:rPr lang="en" sz="1100"/>
              <a:t> be given as Input to Genetic </a:t>
            </a:r>
            <a:r>
              <a:rPr lang="en" sz="1100"/>
              <a:t>Algorithm</a:t>
            </a:r>
            <a:endParaRPr sz="1100"/>
          </a:p>
          <a:p>
            <a:pPr indent="0" lvl="0" marL="0" rtl="0" algn="l">
              <a:lnSpc>
                <a:spcPct val="105000"/>
              </a:lnSpc>
              <a:spcBef>
                <a:spcPts val="1200"/>
              </a:spcBef>
              <a:spcAft>
                <a:spcPts val="0"/>
              </a:spcAft>
              <a:buNone/>
            </a:pPr>
            <a:r>
              <a:rPr lang="en" sz="1100"/>
              <a:t>Fitness: 59 </a:t>
            </a:r>
            <a:endParaRPr sz="1100"/>
          </a:p>
          <a:p>
            <a:pPr indent="0" lvl="0" marL="0" rtl="0" algn="l">
              <a:lnSpc>
                <a:spcPct val="105000"/>
              </a:lnSpc>
              <a:spcBef>
                <a:spcPts val="1200"/>
              </a:spcBef>
              <a:spcAft>
                <a:spcPts val="0"/>
              </a:spcAft>
              <a:buNone/>
            </a:pPr>
            <a:r>
              <a:rPr lang="en" sz="1100"/>
              <a:t>Assignment chromosome : [2,4,3,1,5,3,1,4,3,4,6,1]</a:t>
            </a:r>
            <a:endParaRPr sz="1100"/>
          </a:p>
          <a:p>
            <a:pPr indent="0" lvl="0" marL="0" rtl="0" algn="l">
              <a:lnSpc>
                <a:spcPct val="105000"/>
              </a:lnSpc>
              <a:spcBef>
                <a:spcPts val="1200"/>
              </a:spcBef>
              <a:spcAft>
                <a:spcPts val="0"/>
              </a:spcAft>
              <a:buNone/>
            </a:pPr>
            <a:r>
              <a:rPr lang="en" sz="1100"/>
              <a:t>Sequence Chromosome : [1,2,3,4,5,6,7,8,9,10,11,12]</a:t>
            </a:r>
            <a:endParaRPr sz="1100"/>
          </a:p>
          <a:p>
            <a:pPr indent="0" lvl="0" marL="0" rtl="0" algn="l">
              <a:lnSpc>
                <a:spcPct val="105000"/>
              </a:lnSpc>
              <a:spcBef>
                <a:spcPts val="1200"/>
              </a:spcBef>
              <a:spcAft>
                <a:spcPts val="0"/>
              </a:spcAft>
              <a:buNone/>
            </a:pPr>
            <a:r>
              <a:rPr lang="en" sz="1100"/>
              <a:t>Note : we have </a:t>
            </a:r>
            <a:r>
              <a:rPr lang="en" sz="1100"/>
              <a:t>evaluated</a:t>
            </a:r>
            <a:r>
              <a:rPr lang="en" sz="1100"/>
              <a:t> each parent generated by assigning a </a:t>
            </a:r>
            <a:r>
              <a:rPr lang="en" sz="1100"/>
              <a:t>separate</a:t>
            </a:r>
            <a:r>
              <a:rPr lang="en" sz="1100"/>
              <a:t> evaluation function ( which checks the sequence of jobs  and help to maintain sequence  in the order of operations for eg O11 before O12 and O13 and so on for other all the jobs)</a:t>
            </a:r>
            <a:endParaRPr sz="1100"/>
          </a:p>
          <a:p>
            <a:pPr indent="0" lvl="0" marL="0" rtl="0" algn="l">
              <a:lnSpc>
                <a:spcPct val="105000"/>
              </a:lnSpc>
              <a:spcBef>
                <a:spcPts val="1200"/>
              </a:spcBef>
              <a:spcAft>
                <a:spcPts val="0"/>
              </a:spcAft>
              <a:buNone/>
            </a:pPr>
            <a:r>
              <a:t/>
            </a:r>
            <a:endParaRPr sz="920"/>
          </a:p>
          <a:p>
            <a:pPr indent="0" lvl="0" marL="0" rtl="0" algn="l">
              <a:lnSpc>
                <a:spcPct val="105000"/>
              </a:lnSpc>
              <a:spcBef>
                <a:spcPts val="1200"/>
              </a:spcBef>
              <a:spcAft>
                <a:spcPts val="0"/>
              </a:spcAft>
              <a:buSzPts val="440"/>
              <a:buNone/>
            </a:pPr>
            <a:r>
              <a:t/>
            </a:r>
            <a:endParaRPr sz="920"/>
          </a:p>
          <a:p>
            <a:pPr indent="0" lvl="0" marL="0" rtl="0" algn="l">
              <a:lnSpc>
                <a:spcPct val="105000"/>
              </a:lnSpc>
              <a:spcBef>
                <a:spcPts val="1200"/>
              </a:spcBef>
              <a:spcAft>
                <a:spcPts val="0"/>
              </a:spcAft>
              <a:buSzPts val="440"/>
              <a:buNone/>
            </a:pPr>
            <a:r>
              <a:t/>
            </a:r>
            <a:endParaRPr sz="920"/>
          </a:p>
          <a:p>
            <a:pPr indent="0" lvl="0" marL="0" rtl="0" algn="l">
              <a:lnSpc>
                <a:spcPct val="105000"/>
              </a:lnSpc>
              <a:spcBef>
                <a:spcPts val="1200"/>
              </a:spcBef>
              <a:spcAft>
                <a:spcPts val="0"/>
              </a:spcAft>
              <a:buSzPts val="440"/>
              <a:buNone/>
            </a:pPr>
            <a:r>
              <a:t/>
            </a:r>
            <a:endParaRPr sz="920"/>
          </a:p>
          <a:p>
            <a:pPr indent="0" lvl="0" marL="0" rtl="0" algn="l">
              <a:lnSpc>
                <a:spcPct val="105000"/>
              </a:lnSpc>
              <a:spcBef>
                <a:spcPts val="1200"/>
              </a:spcBef>
              <a:spcAft>
                <a:spcPts val="0"/>
              </a:spcAft>
              <a:buSzPts val="440"/>
              <a:buNone/>
            </a:pPr>
            <a:r>
              <a:t/>
            </a:r>
            <a:endParaRPr sz="920"/>
          </a:p>
          <a:p>
            <a:pPr indent="0" lvl="0" marL="0" rtl="0" algn="l">
              <a:lnSpc>
                <a:spcPct val="105000"/>
              </a:lnSpc>
              <a:spcBef>
                <a:spcPts val="1200"/>
              </a:spcBef>
              <a:spcAft>
                <a:spcPts val="0"/>
              </a:spcAft>
              <a:buSzPts val="440"/>
              <a:buNone/>
            </a:pPr>
            <a:r>
              <a:t/>
            </a:r>
            <a:endParaRPr sz="920"/>
          </a:p>
          <a:p>
            <a:pPr indent="0" lvl="0" marL="0" rtl="0" algn="l">
              <a:lnSpc>
                <a:spcPct val="105000"/>
              </a:lnSpc>
              <a:spcBef>
                <a:spcPts val="1200"/>
              </a:spcBef>
              <a:spcAft>
                <a:spcPts val="1200"/>
              </a:spcAft>
              <a:buSzPts val="440"/>
              <a:buNone/>
            </a:pPr>
            <a:r>
              <a:t/>
            </a:r>
            <a:endParaRPr sz="9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318950" y="7182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Job Shop Problems “with alternative routings” ?</a:t>
            </a:r>
            <a:endParaRPr/>
          </a:p>
        </p:txBody>
      </p:sp>
      <p:sp>
        <p:nvSpPr>
          <p:cNvPr id="149" name="Google Shape;149;p15"/>
          <p:cNvSpPr txBox="1"/>
          <p:nvPr>
            <p:ph idx="1" type="body"/>
          </p:nvPr>
        </p:nvSpPr>
        <p:spPr>
          <a:xfrm>
            <a:off x="1140125" y="817375"/>
            <a:ext cx="7279800" cy="4004400"/>
          </a:xfrm>
          <a:prstGeom prst="rect">
            <a:avLst/>
          </a:prstGeom>
        </p:spPr>
        <p:txBody>
          <a:bodyPr anchorCtr="0" anchor="t" bIns="91425" lIns="91425" spcFirstLastPara="1" rIns="91425" wrap="square" tIns="91425">
            <a:normAutofit/>
          </a:bodyPr>
          <a:lstStyle/>
          <a:p>
            <a:pPr indent="-304800" lvl="0" marL="457200" rtl="0" algn="l">
              <a:lnSpc>
                <a:spcPct val="100000"/>
              </a:lnSpc>
              <a:spcBef>
                <a:spcPts val="0"/>
              </a:spcBef>
              <a:spcAft>
                <a:spcPts val="0"/>
              </a:spcAft>
              <a:buSzPts val="1200"/>
              <a:buChar char="●"/>
            </a:pPr>
            <a:r>
              <a:rPr lang="en" sz="1200"/>
              <a:t>In traditional Job Shop,  each job follows fixed </a:t>
            </a:r>
            <a:r>
              <a:rPr lang="en" sz="1200"/>
              <a:t>sequence</a:t>
            </a:r>
            <a:r>
              <a:rPr lang="en" sz="1200"/>
              <a:t> of </a:t>
            </a:r>
            <a:r>
              <a:rPr lang="en" sz="1200"/>
              <a:t>operation</a:t>
            </a:r>
            <a:r>
              <a:rPr lang="en" sz="1200"/>
              <a:t> that “must” follow certain sequence of machines in order to get processed. However, in real </a:t>
            </a:r>
            <a:r>
              <a:rPr lang="en" sz="1200"/>
              <a:t>world</a:t>
            </a:r>
            <a:r>
              <a:rPr lang="en" sz="1200"/>
              <a:t> scenario, each operation within a job may be processed by different machines with </a:t>
            </a:r>
            <a:r>
              <a:rPr lang="en" sz="1200"/>
              <a:t>different</a:t>
            </a:r>
            <a:r>
              <a:rPr lang="en" sz="1200"/>
              <a:t> capability</a:t>
            </a:r>
            <a:endParaRPr sz="12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304800" lvl="0" marL="457200" rtl="0" algn="l">
              <a:lnSpc>
                <a:spcPct val="100000"/>
              </a:lnSpc>
              <a:spcBef>
                <a:spcPts val="0"/>
              </a:spcBef>
              <a:spcAft>
                <a:spcPts val="0"/>
              </a:spcAft>
              <a:buSzPts val="1200"/>
              <a:buChar char="●"/>
            </a:pPr>
            <a:r>
              <a:rPr lang="en" sz="1200"/>
              <a:t>This </a:t>
            </a:r>
            <a:r>
              <a:rPr lang="en" sz="1200"/>
              <a:t>introduces</a:t>
            </a:r>
            <a:r>
              <a:rPr lang="en" sz="1200"/>
              <a:t> flexibility in the problem. Even though alternative operations may incur time penalties, they may be used to offload bottleneck machines with the objective of balancing machine utilization and expediting the flow of workpieces.</a:t>
            </a:r>
            <a:endParaRPr sz="1200"/>
          </a:p>
          <a:p>
            <a:pPr indent="0" lvl="0" marL="0" rtl="0" algn="l">
              <a:spcBef>
                <a:spcPts val="0"/>
              </a:spcBef>
              <a:spcAft>
                <a:spcPts val="1200"/>
              </a:spcAft>
              <a:buNone/>
            </a:pPr>
            <a:r>
              <a:t/>
            </a:r>
            <a:endParaRPr/>
          </a:p>
        </p:txBody>
      </p:sp>
      <p:sp>
        <p:nvSpPr>
          <p:cNvPr id="150" name="Google Shape;150;p15"/>
          <p:cNvSpPr/>
          <p:nvPr/>
        </p:nvSpPr>
        <p:spPr>
          <a:xfrm>
            <a:off x="879925" y="2489475"/>
            <a:ext cx="815400" cy="786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 name="Google Shape;151;p15"/>
          <p:cNvSpPr/>
          <p:nvPr/>
        </p:nvSpPr>
        <p:spPr>
          <a:xfrm>
            <a:off x="2489475" y="1895725"/>
            <a:ext cx="11376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 name="Google Shape;152;p15"/>
          <p:cNvSpPr/>
          <p:nvPr/>
        </p:nvSpPr>
        <p:spPr>
          <a:xfrm>
            <a:off x="4394525" y="1895725"/>
            <a:ext cx="11376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 name="Google Shape;153;p15"/>
          <p:cNvSpPr/>
          <p:nvPr/>
        </p:nvSpPr>
        <p:spPr>
          <a:xfrm>
            <a:off x="6414050" y="1895725"/>
            <a:ext cx="11376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 name="Google Shape;154;p15"/>
          <p:cNvSpPr/>
          <p:nvPr/>
        </p:nvSpPr>
        <p:spPr>
          <a:xfrm>
            <a:off x="2489475" y="3393025"/>
            <a:ext cx="11376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 name="Google Shape;155;p15"/>
          <p:cNvSpPr/>
          <p:nvPr/>
        </p:nvSpPr>
        <p:spPr>
          <a:xfrm>
            <a:off x="4394525" y="3393025"/>
            <a:ext cx="11376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 name="Google Shape;156;p15"/>
          <p:cNvSpPr/>
          <p:nvPr/>
        </p:nvSpPr>
        <p:spPr>
          <a:xfrm>
            <a:off x="6414050" y="3359400"/>
            <a:ext cx="11376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 name="Google Shape;157;p15"/>
          <p:cNvSpPr txBox="1"/>
          <p:nvPr/>
        </p:nvSpPr>
        <p:spPr>
          <a:xfrm>
            <a:off x="937975" y="2690475"/>
            <a:ext cx="699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Job-J1</a:t>
            </a:r>
            <a:endParaRPr sz="1300">
              <a:solidFill>
                <a:schemeClr val="lt1"/>
              </a:solidFill>
              <a:latin typeface="Lato"/>
              <a:ea typeface="Lato"/>
              <a:cs typeface="Lato"/>
              <a:sym typeface="Lato"/>
            </a:endParaRPr>
          </a:p>
        </p:txBody>
      </p:sp>
      <p:sp>
        <p:nvSpPr>
          <p:cNvPr id="158" name="Google Shape;158;p15"/>
          <p:cNvSpPr txBox="1"/>
          <p:nvPr/>
        </p:nvSpPr>
        <p:spPr>
          <a:xfrm>
            <a:off x="2511750" y="1878475"/>
            <a:ext cx="1137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M1- 1 hr</a:t>
            </a:r>
            <a:endParaRPr sz="1300">
              <a:solidFill>
                <a:schemeClr val="lt1"/>
              </a:solidFill>
              <a:latin typeface="Lato"/>
              <a:ea typeface="Lato"/>
              <a:cs typeface="Lato"/>
              <a:sym typeface="Lato"/>
            </a:endParaRPr>
          </a:p>
        </p:txBody>
      </p:sp>
      <p:sp>
        <p:nvSpPr>
          <p:cNvPr id="159" name="Google Shape;159;p15"/>
          <p:cNvSpPr txBox="1"/>
          <p:nvPr/>
        </p:nvSpPr>
        <p:spPr>
          <a:xfrm>
            <a:off x="4394525" y="1878475"/>
            <a:ext cx="1137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M2- 3 hrs</a:t>
            </a:r>
            <a:endParaRPr sz="1300">
              <a:solidFill>
                <a:schemeClr val="lt1"/>
              </a:solidFill>
              <a:latin typeface="Lato"/>
              <a:ea typeface="Lato"/>
              <a:cs typeface="Lato"/>
              <a:sym typeface="Lato"/>
            </a:endParaRPr>
          </a:p>
        </p:txBody>
      </p:sp>
      <p:sp>
        <p:nvSpPr>
          <p:cNvPr id="160" name="Google Shape;160;p15"/>
          <p:cNvSpPr txBox="1"/>
          <p:nvPr/>
        </p:nvSpPr>
        <p:spPr>
          <a:xfrm>
            <a:off x="6414050" y="1878475"/>
            <a:ext cx="1137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M3- 2 hrs</a:t>
            </a:r>
            <a:endParaRPr sz="1300">
              <a:solidFill>
                <a:schemeClr val="lt1"/>
              </a:solidFill>
              <a:latin typeface="Lato"/>
              <a:ea typeface="Lato"/>
              <a:cs typeface="Lato"/>
              <a:sym typeface="Lato"/>
            </a:endParaRPr>
          </a:p>
        </p:txBody>
      </p:sp>
      <p:sp>
        <p:nvSpPr>
          <p:cNvPr id="161" name="Google Shape;161;p15"/>
          <p:cNvSpPr txBox="1"/>
          <p:nvPr/>
        </p:nvSpPr>
        <p:spPr>
          <a:xfrm>
            <a:off x="2489475" y="3393025"/>
            <a:ext cx="1137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M2- 4 hrs</a:t>
            </a:r>
            <a:endParaRPr sz="1300">
              <a:solidFill>
                <a:schemeClr val="lt1"/>
              </a:solidFill>
              <a:latin typeface="Lato"/>
              <a:ea typeface="Lato"/>
              <a:cs typeface="Lato"/>
              <a:sym typeface="Lato"/>
            </a:endParaRPr>
          </a:p>
        </p:txBody>
      </p:sp>
      <p:sp>
        <p:nvSpPr>
          <p:cNvPr id="162" name="Google Shape;162;p15"/>
          <p:cNvSpPr txBox="1"/>
          <p:nvPr/>
        </p:nvSpPr>
        <p:spPr>
          <a:xfrm>
            <a:off x="4394525" y="3342150"/>
            <a:ext cx="1137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M1- 2 hrs</a:t>
            </a:r>
            <a:endParaRPr sz="1300">
              <a:solidFill>
                <a:schemeClr val="lt1"/>
              </a:solidFill>
              <a:latin typeface="Lato"/>
              <a:ea typeface="Lato"/>
              <a:cs typeface="Lato"/>
              <a:sym typeface="Lato"/>
            </a:endParaRPr>
          </a:p>
        </p:txBody>
      </p:sp>
      <p:sp>
        <p:nvSpPr>
          <p:cNvPr id="163" name="Google Shape;163;p15"/>
          <p:cNvSpPr txBox="1"/>
          <p:nvPr/>
        </p:nvSpPr>
        <p:spPr>
          <a:xfrm>
            <a:off x="6414050" y="3342150"/>
            <a:ext cx="1137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M5- 2 hrs</a:t>
            </a:r>
            <a:endParaRPr sz="1300">
              <a:solidFill>
                <a:schemeClr val="lt1"/>
              </a:solidFill>
              <a:latin typeface="Lato"/>
              <a:ea typeface="Lato"/>
              <a:cs typeface="Lato"/>
              <a:sym typeface="Lato"/>
            </a:endParaRPr>
          </a:p>
        </p:txBody>
      </p:sp>
      <p:sp>
        <p:nvSpPr>
          <p:cNvPr id="164" name="Google Shape;164;p15"/>
          <p:cNvSpPr/>
          <p:nvPr/>
        </p:nvSpPr>
        <p:spPr>
          <a:xfrm rot="-1523845">
            <a:off x="1673980" y="2263396"/>
            <a:ext cx="414787" cy="118894"/>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 name="Google Shape;165;p15"/>
          <p:cNvSpPr/>
          <p:nvPr/>
        </p:nvSpPr>
        <p:spPr>
          <a:xfrm rot="1449358">
            <a:off x="1673932" y="3324403"/>
            <a:ext cx="414934" cy="11897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 name="Google Shape;166;p15"/>
          <p:cNvSpPr/>
          <p:nvPr/>
        </p:nvSpPr>
        <p:spPr>
          <a:xfrm>
            <a:off x="3814492" y="2011532"/>
            <a:ext cx="414900" cy="118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 name="Google Shape;167;p15"/>
          <p:cNvSpPr/>
          <p:nvPr/>
        </p:nvSpPr>
        <p:spPr>
          <a:xfrm rot="7463">
            <a:off x="3803509" y="3508668"/>
            <a:ext cx="414601" cy="119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 name="Google Shape;168;p15"/>
          <p:cNvSpPr/>
          <p:nvPr/>
        </p:nvSpPr>
        <p:spPr>
          <a:xfrm rot="-2486">
            <a:off x="5765650" y="2011456"/>
            <a:ext cx="414900" cy="119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 name="Google Shape;169;p15"/>
          <p:cNvSpPr/>
          <p:nvPr/>
        </p:nvSpPr>
        <p:spPr>
          <a:xfrm rot="2486">
            <a:off x="5765687" y="3475210"/>
            <a:ext cx="414900" cy="11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 name="Google Shape;170;p15"/>
          <p:cNvSpPr txBox="1"/>
          <p:nvPr/>
        </p:nvSpPr>
        <p:spPr>
          <a:xfrm>
            <a:off x="622375" y="3375775"/>
            <a:ext cx="1216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(3 operations)</a:t>
            </a:r>
            <a:endParaRPr sz="1300">
              <a:solidFill>
                <a:schemeClr val="lt1"/>
              </a:solidFill>
              <a:latin typeface="Lato"/>
              <a:ea typeface="Lato"/>
              <a:cs typeface="Lato"/>
              <a:sym typeface="Lato"/>
            </a:endParaRPr>
          </a:p>
        </p:txBody>
      </p:sp>
      <p:sp>
        <p:nvSpPr>
          <p:cNvPr id="171" name="Google Shape;171;p15"/>
          <p:cNvSpPr txBox="1"/>
          <p:nvPr/>
        </p:nvSpPr>
        <p:spPr>
          <a:xfrm>
            <a:off x="2708625" y="2642575"/>
            <a:ext cx="699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Lato"/>
                <a:ea typeface="Lato"/>
                <a:cs typeface="Lato"/>
                <a:sym typeface="Lato"/>
              </a:rPr>
              <a:t>(O_11)</a:t>
            </a:r>
            <a:endParaRPr sz="1100">
              <a:solidFill>
                <a:schemeClr val="lt1"/>
              </a:solidFill>
              <a:latin typeface="Lato"/>
              <a:ea typeface="Lato"/>
              <a:cs typeface="Lato"/>
              <a:sym typeface="Lato"/>
            </a:endParaRPr>
          </a:p>
        </p:txBody>
      </p:sp>
      <p:sp>
        <p:nvSpPr>
          <p:cNvPr id="172" name="Google Shape;172;p15"/>
          <p:cNvSpPr txBox="1"/>
          <p:nvPr/>
        </p:nvSpPr>
        <p:spPr>
          <a:xfrm>
            <a:off x="4346150" y="2617138"/>
            <a:ext cx="11376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Lato"/>
                <a:ea typeface="Lato"/>
                <a:cs typeface="Lato"/>
                <a:sym typeface="Lato"/>
              </a:rPr>
              <a:t>(O_12)</a:t>
            </a:r>
            <a:endParaRPr/>
          </a:p>
        </p:txBody>
      </p:sp>
      <p:sp>
        <p:nvSpPr>
          <p:cNvPr id="173" name="Google Shape;173;p15"/>
          <p:cNvSpPr txBox="1"/>
          <p:nvPr/>
        </p:nvSpPr>
        <p:spPr>
          <a:xfrm>
            <a:off x="5482850" y="2617138"/>
            <a:ext cx="30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Lato"/>
                <a:ea typeface="Lato"/>
                <a:cs typeface="Lato"/>
                <a:sym typeface="Lato"/>
              </a:rPr>
              <a:t>(O_13)</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Fusion Algorithm Result: Tabu + Genetic Algo</a:t>
            </a:r>
            <a:endParaRPr/>
          </a:p>
        </p:txBody>
      </p:sp>
      <p:pic>
        <p:nvPicPr>
          <p:cNvPr id="347" name="Google Shape;347;p42"/>
          <p:cNvPicPr preferRelativeResize="0"/>
          <p:nvPr/>
        </p:nvPicPr>
        <p:blipFill>
          <a:blip r:embed="rId3">
            <a:alphaModFix/>
          </a:blip>
          <a:stretch>
            <a:fillRect/>
          </a:stretch>
        </p:blipFill>
        <p:spPr>
          <a:xfrm>
            <a:off x="1693999" y="1931000"/>
            <a:ext cx="6004124" cy="2917525"/>
          </a:xfrm>
          <a:prstGeom prst="rect">
            <a:avLst/>
          </a:prstGeom>
          <a:noFill/>
          <a:ln>
            <a:noFill/>
          </a:ln>
        </p:spPr>
      </p:pic>
      <p:sp>
        <p:nvSpPr>
          <p:cNvPr id="348" name="Google Shape;348;p42"/>
          <p:cNvSpPr txBox="1"/>
          <p:nvPr/>
        </p:nvSpPr>
        <p:spPr>
          <a:xfrm>
            <a:off x="1343750" y="854175"/>
            <a:ext cx="6636900" cy="6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Fusion Algorithm Output  : </a:t>
            </a:r>
            <a:br>
              <a:rPr lang="en" sz="1300">
                <a:solidFill>
                  <a:schemeClr val="lt1"/>
                </a:solidFill>
                <a:latin typeface="Lato"/>
                <a:ea typeface="Lato"/>
                <a:cs typeface="Lato"/>
                <a:sym typeface="Lato"/>
              </a:rPr>
            </a:br>
            <a:r>
              <a:rPr lang="en" sz="1300">
                <a:solidFill>
                  <a:schemeClr val="lt1"/>
                </a:solidFill>
                <a:latin typeface="Lato"/>
                <a:ea typeface="Lato"/>
                <a:cs typeface="Lato"/>
                <a:sym typeface="Lato"/>
              </a:rPr>
              <a:t>Best Flow Time : 47</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BA = [2,4,3,1,5,3,1,4,3,4,6,1]</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BS = [1,2,3,4,5,6,7,8,9,10,11,12]</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3"/>
          <p:cNvSpPr txBox="1"/>
          <p:nvPr>
            <p:ph type="title"/>
          </p:nvPr>
        </p:nvSpPr>
        <p:spPr>
          <a:xfrm>
            <a:off x="1297500" y="6083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Comparison</a:t>
            </a:r>
            <a:r>
              <a:rPr lang="en"/>
              <a:t> of Results</a:t>
            </a:r>
            <a:endParaRPr/>
          </a:p>
        </p:txBody>
      </p:sp>
      <p:graphicFrame>
        <p:nvGraphicFramePr>
          <p:cNvPr id="354" name="Google Shape;354;p43"/>
          <p:cNvGraphicFramePr/>
          <p:nvPr/>
        </p:nvGraphicFramePr>
        <p:xfrm>
          <a:off x="952500" y="1809750"/>
          <a:ext cx="3000000" cy="3000000"/>
        </p:xfrm>
        <a:graphic>
          <a:graphicData uri="http://schemas.openxmlformats.org/drawingml/2006/table">
            <a:tbl>
              <a:tblPr>
                <a:noFill/>
                <a:tableStyleId>{75DE782D-D902-4013-9C29-4311FBEBA00A}</a:tableStyleId>
              </a:tblPr>
              <a:tblGrid>
                <a:gridCol w="2413000"/>
                <a:gridCol w="2413000"/>
                <a:gridCol w="2413000"/>
              </a:tblGrid>
              <a:tr h="381000">
                <a:tc>
                  <a:txBody>
                    <a:bodyPr/>
                    <a:lstStyle/>
                    <a:p>
                      <a:pPr indent="0" lvl="0" marL="0" rtl="0" algn="l">
                        <a:spcBef>
                          <a:spcPts val="0"/>
                        </a:spcBef>
                        <a:spcAft>
                          <a:spcPts val="0"/>
                        </a:spcAft>
                        <a:buNone/>
                      </a:pPr>
                      <a:r>
                        <a:rPr b="1" lang="en" sz="1300">
                          <a:solidFill>
                            <a:schemeClr val="lt1"/>
                          </a:solidFill>
                          <a:highlight>
                            <a:schemeClr val="dk1"/>
                          </a:highlight>
                          <a:latin typeface="Lato"/>
                          <a:ea typeface="Lato"/>
                          <a:cs typeface="Lato"/>
                          <a:sym typeface="Lato"/>
                        </a:rPr>
                        <a:t>Algorithm</a:t>
                      </a:r>
                      <a:endParaRPr b="1" sz="1300">
                        <a:solidFill>
                          <a:schemeClr val="lt1"/>
                        </a:solidFill>
                        <a:highlight>
                          <a:schemeClr val="dk1"/>
                        </a:highlight>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300">
                          <a:solidFill>
                            <a:schemeClr val="lt1"/>
                          </a:solidFill>
                          <a:highlight>
                            <a:schemeClr val="dk1"/>
                          </a:highlight>
                          <a:latin typeface="Lato"/>
                          <a:ea typeface="Lato"/>
                          <a:cs typeface="Lato"/>
                          <a:sym typeface="Lato"/>
                        </a:rPr>
                        <a:t>Total Flow Time</a:t>
                      </a:r>
                      <a:endParaRPr b="1" sz="1300">
                        <a:solidFill>
                          <a:schemeClr val="lt1"/>
                        </a:solidFill>
                        <a:highlight>
                          <a:schemeClr val="dk1"/>
                        </a:highlight>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300">
                          <a:solidFill>
                            <a:schemeClr val="lt1"/>
                          </a:solidFill>
                          <a:highlight>
                            <a:schemeClr val="dk1"/>
                          </a:highlight>
                          <a:latin typeface="Lato"/>
                          <a:ea typeface="Lato"/>
                          <a:cs typeface="Lato"/>
                          <a:sym typeface="Lato"/>
                        </a:rPr>
                        <a:t>Job Flow Time</a:t>
                      </a:r>
                      <a:endParaRPr b="1" sz="1300">
                        <a:solidFill>
                          <a:schemeClr val="lt1"/>
                        </a:solidFill>
                        <a:highlight>
                          <a:schemeClr val="dk1"/>
                        </a:highlight>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sz="1300">
                          <a:solidFill>
                            <a:schemeClr val="lt1"/>
                          </a:solidFill>
                          <a:highlight>
                            <a:schemeClr val="dk1"/>
                          </a:highlight>
                          <a:latin typeface="Lato"/>
                          <a:ea typeface="Lato"/>
                          <a:cs typeface="Lato"/>
                          <a:sym typeface="Lato"/>
                        </a:rPr>
                        <a:t>Mixed Integer Linear </a:t>
                      </a:r>
                      <a:r>
                        <a:rPr lang="en" sz="1300">
                          <a:solidFill>
                            <a:schemeClr val="lt1"/>
                          </a:solidFill>
                          <a:highlight>
                            <a:schemeClr val="dk1"/>
                          </a:highlight>
                          <a:latin typeface="Lato"/>
                          <a:ea typeface="Lato"/>
                          <a:cs typeface="Lato"/>
                          <a:sym typeface="Lato"/>
                        </a:rPr>
                        <a:t>Programming</a:t>
                      </a:r>
                      <a:endParaRPr sz="1300">
                        <a:solidFill>
                          <a:schemeClr val="lt1"/>
                        </a:solidFill>
                        <a:highlight>
                          <a:schemeClr val="dk1"/>
                        </a:highlight>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highlight>
                            <a:schemeClr val="dk1"/>
                          </a:highlight>
                          <a:latin typeface="Lato"/>
                          <a:ea typeface="Lato"/>
                          <a:cs typeface="Lato"/>
                          <a:sym typeface="Lato"/>
                        </a:rPr>
                        <a:t>48</a:t>
                      </a:r>
                      <a:endParaRPr sz="1300">
                        <a:solidFill>
                          <a:schemeClr val="lt1"/>
                        </a:solidFill>
                        <a:highlight>
                          <a:schemeClr val="dk1"/>
                        </a:highlight>
                        <a:latin typeface="Lato"/>
                        <a:ea typeface="Lato"/>
                        <a:cs typeface="Lato"/>
                        <a:sym typeface="Lato"/>
                      </a:endParaRPr>
                    </a:p>
                    <a:p>
                      <a:pPr indent="0" lvl="0" marL="0" rtl="0" algn="l">
                        <a:spcBef>
                          <a:spcPts val="0"/>
                        </a:spcBef>
                        <a:spcAft>
                          <a:spcPts val="0"/>
                        </a:spcAft>
                        <a:buNone/>
                      </a:pPr>
                      <a:r>
                        <a:t/>
                      </a:r>
                      <a:endParaRPr sz="1300">
                        <a:solidFill>
                          <a:schemeClr val="lt1"/>
                        </a:solidFill>
                        <a:highlight>
                          <a:schemeClr val="dk1"/>
                        </a:highlight>
                        <a:latin typeface="Lato"/>
                        <a:ea typeface="Lato"/>
                        <a:cs typeface="Lato"/>
                        <a:sym typeface="Lato"/>
                      </a:endParaRPr>
                    </a:p>
                  </a:txBody>
                  <a:tcPr marT="91425" marB="91425" marR="91425" marL="91425"/>
                </a:tc>
                <a:tc>
                  <a:txBody>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7,11,17,13</a:t>
                      </a:r>
                      <a:endParaRPr sz="1300">
                        <a:solidFill>
                          <a:schemeClr val="lt1"/>
                        </a:solidFill>
                        <a:highlight>
                          <a:schemeClr val="dk1"/>
                        </a:highlight>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sz="1300">
                          <a:solidFill>
                            <a:schemeClr val="lt1"/>
                          </a:solidFill>
                          <a:highlight>
                            <a:schemeClr val="dk1"/>
                          </a:highlight>
                          <a:latin typeface="Lato"/>
                          <a:ea typeface="Lato"/>
                          <a:cs typeface="Lato"/>
                          <a:sym typeface="Lato"/>
                        </a:rPr>
                        <a:t>Genetic Algorithm</a:t>
                      </a:r>
                      <a:endParaRPr sz="1300">
                        <a:solidFill>
                          <a:schemeClr val="lt1"/>
                        </a:solidFill>
                        <a:highlight>
                          <a:schemeClr val="dk1"/>
                        </a:highlight>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highlight>
                            <a:schemeClr val="dk1"/>
                          </a:highlight>
                          <a:latin typeface="Lato"/>
                          <a:ea typeface="Lato"/>
                          <a:cs typeface="Lato"/>
                          <a:sym typeface="Lato"/>
                        </a:rPr>
                        <a:t>56</a:t>
                      </a:r>
                      <a:endParaRPr sz="1300">
                        <a:solidFill>
                          <a:schemeClr val="lt1"/>
                        </a:solidFill>
                        <a:highlight>
                          <a:schemeClr val="dk1"/>
                        </a:highlight>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highlight>
                            <a:schemeClr val="dk1"/>
                          </a:highlight>
                          <a:latin typeface="Lato"/>
                          <a:ea typeface="Lato"/>
                          <a:cs typeface="Lato"/>
                          <a:sym typeface="Lato"/>
                        </a:rPr>
                        <a:t>9, 10, 18, 19</a:t>
                      </a:r>
                      <a:endParaRPr sz="1300">
                        <a:solidFill>
                          <a:schemeClr val="lt1"/>
                        </a:solidFill>
                        <a:highlight>
                          <a:schemeClr val="dk1"/>
                        </a:highlight>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sz="1300">
                          <a:solidFill>
                            <a:schemeClr val="lt1"/>
                          </a:solidFill>
                          <a:highlight>
                            <a:schemeClr val="dk1"/>
                          </a:highlight>
                          <a:latin typeface="Lato"/>
                          <a:ea typeface="Lato"/>
                          <a:cs typeface="Lato"/>
                          <a:sym typeface="Lato"/>
                        </a:rPr>
                        <a:t>Fusion Algorithm  (TS+GA)</a:t>
                      </a:r>
                      <a:endParaRPr sz="1300">
                        <a:solidFill>
                          <a:schemeClr val="lt1"/>
                        </a:solidFill>
                        <a:highlight>
                          <a:schemeClr val="dk1"/>
                        </a:highlight>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highlight>
                            <a:schemeClr val="dk1"/>
                          </a:highlight>
                          <a:latin typeface="Lato"/>
                          <a:ea typeface="Lato"/>
                          <a:cs typeface="Lato"/>
                          <a:sym typeface="Lato"/>
                        </a:rPr>
                        <a:t>49</a:t>
                      </a:r>
                      <a:endParaRPr sz="1300">
                        <a:solidFill>
                          <a:schemeClr val="lt1"/>
                        </a:solidFill>
                        <a:highlight>
                          <a:schemeClr val="dk1"/>
                        </a:highlight>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highlight>
                            <a:schemeClr val="dk1"/>
                          </a:highlight>
                          <a:latin typeface="Lato"/>
                          <a:ea typeface="Lato"/>
                          <a:cs typeface="Lato"/>
                          <a:sym typeface="Lato"/>
                        </a:rPr>
                        <a:t>6, 10, 9, 24</a:t>
                      </a:r>
                      <a:endParaRPr sz="1300">
                        <a:solidFill>
                          <a:schemeClr val="lt1"/>
                        </a:solidFill>
                        <a:highlight>
                          <a:schemeClr val="dk1"/>
                        </a:highlight>
                        <a:latin typeface="Lato"/>
                        <a:ea typeface="Lato"/>
                        <a:cs typeface="Lato"/>
                        <a:sym typeface="Lato"/>
                      </a:endParaRPr>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4"/>
          <p:cNvSpPr txBox="1"/>
          <p:nvPr>
            <p:ph type="ctrTitle"/>
          </p:nvPr>
        </p:nvSpPr>
        <p:spPr>
          <a:xfrm>
            <a:off x="3537150" y="305025"/>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Team Members &amp; Topics assigned</a:t>
            </a:r>
            <a:endParaRPr sz="2800"/>
          </a:p>
        </p:txBody>
      </p:sp>
      <p:sp>
        <p:nvSpPr>
          <p:cNvPr id="360" name="Google Shape;360;p44"/>
          <p:cNvSpPr txBox="1"/>
          <p:nvPr>
            <p:ph idx="1" type="subTitle"/>
          </p:nvPr>
        </p:nvSpPr>
        <p:spPr>
          <a:xfrm>
            <a:off x="3681825" y="1883925"/>
            <a:ext cx="4044000" cy="2712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1.Mohammed Fayiz Parappan (20IM30010 ): Problem Formulation, Mixed Integer Linear Programming </a:t>
            </a:r>
            <a:r>
              <a:rPr lang="en"/>
              <a:t>Constraints</a:t>
            </a:r>
            <a:r>
              <a:rPr lang="en"/>
              <a:t> &amp; solution generation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2.Oindrila Maji (20IM30013): Genetic Algorithm solution generation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Sanil Upasani (20IM30026): Tabu Search Algorithm solution generation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a:t>
            </a:r>
            <a:r>
              <a:rPr lang="en"/>
              <a:t>Ronit Wanare (20IM30027): Tabu Search Algorithm solution generation, Fusion Algorithm Results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5"/>
          <p:cNvSpPr txBox="1"/>
          <p:nvPr>
            <p:ph type="title"/>
          </p:nvPr>
        </p:nvSpPr>
        <p:spPr>
          <a:xfrm>
            <a:off x="2070900" y="13666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700"/>
              <a:t>Thank You</a:t>
            </a:r>
            <a:endParaRPr sz="3700"/>
          </a:p>
        </p:txBody>
      </p:sp>
      <p:sp>
        <p:nvSpPr>
          <p:cNvPr id="366" name="Google Shape;366;p45"/>
          <p:cNvSpPr txBox="1"/>
          <p:nvPr>
            <p:ph idx="1" type="body"/>
          </p:nvPr>
        </p:nvSpPr>
        <p:spPr>
          <a:xfrm>
            <a:off x="2206975" y="21733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Open to Feedback &amp; Questions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6"/>
          <p:cNvSpPr txBox="1"/>
          <p:nvPr>
            <p:ph type="title"/>
          </p:nvPr>
        </p:nvSpPr>
        <p:spPr>
          <a:xfrm>
            <a:off x="1304675" y="9302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Mixed Integer Linear Programming- Formulation, Constraints, Results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955"/>
              <a:t>Job shop scheduling is typically an OR problem and this is best </a:t>
            </a:r>
            <a:r>
              <a:rPr lang="en" sz="1955"/>
              <a:t>choice if our objective is to find best solution. However, OR optimization is heavily time consuming and is generally not applicable in real world job shop which has to optimize operations within 1000s of jobs every day. Hence, we implement MILP to compare performance of meta-heuristic algorithms against it.</a:t>
            </a:r>
            <a:endParaRPr sz="195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17"/>
          <p:cNvPicPr preferRelativeResize="0"/>
          <p:nvPr/>
        </p:nvPicPr>
        <p:blipFill>
          <a:blip r:embed="rId3">
            <a:alphaModFix/>
          </a:blip>
          <a:stretch>
            <a:fillRect/>
          </a:stretch>
        </p:blipFill>
        <p:spPr>
          <a:xfrm>
            <a:off x="1352500" y="879475"/>
            <a:ext cx="6381750" cy="3683300"/>
          </a:xfrm>
          <a:prstGeom prst="rect">
            <a:avLst/>
          </a:prstGeom>
          <a:noFill/>
          <a:ln>
            <a:noFill/>
          </a:ln>
        </p:spPr>
      </p:pic>
      <p:sp>
        <p:nvSpPr>
          <p:cNvPr id="184" name="Google Shape;184;p17"/>
          <p:cNvSpPr txBox="1"/>
          <p:nvPr/>
        </p:nvSpPr>
        <p:spPr>
          <a:xfrm>
            <a:off x="1352500" y="364825"/>
            <a:ext cx="5694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lt1"/>
                </a:solidFill>
                <a:latin typeface="Lato"/>
                <a:ea typeface="Lato"/>
                <a:cs typeface="Lato"/>
                <a:sym typeface="Lato"/>
              </a:rPr>
              <a:t>Dataset chosen to compare between algorithms</a:t>
            </a:r>
            <a:endParaRPr b="1" sz="1900">
              <a:solidFill>
                <a:schemeClr val="lt1"/>
              </a:solidFill>
              <a:latin typeface="Lato"/>
              <a:ea typeface="Lato"/>
              <a:cs typeface="Lato"/>
              <a:sym typeface="Lato"/>
            </a:endParaRPr>
          </a:p>
        </p:txBody>
      </p:sp>
      <p:sp>
        <p:nvSpPr>
          <p:cNvPr id="185" name="Google Shape;185;p17"/>
          <p:cNvSpPr txBox="1"/>
          <p:nvPr/>
        </p:nvSpPr>
        <p:spPr>
          <a:xfrm>
            <a:off x="90175" y="4562775"/>
            <a:ext cx="8906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Citation- </a:t>
            </a:r>
            <a:r>
              <a:rPr lang="en" sz="1300">
                <a:solidFill>
                  <a:schemeClr val="lt1"/>
                </a:solidFill>
              </a:rPr>
              <a:t>Moon, Ilkyeong, Sanghyup Lee, and Hyerim Bae. "Genetic algorithms for job shop scheduling problems with alternative routings." </a:t>
            </a:r>
            <a:r>
              <a:rPr i="1" lang="en" sz="1300">
                <a:solidFill>
                  <a:schemeClr val="lt1"/>
                </a:solidFill>
              </a:rPr>
              <a:t>International Journal of Production Research</a:t>
            </a:r>
            <a:r>
              <a:rPr lang="en" sz="1300">
                <a:solidFill>
                  <a:schemeClr val="lt1"/>
                </a:solidFill>
              </a:rPr>
              <a:t> 46.10 (2008): 2695-2705.</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 </a:t>
            </a:r>
            <a:endParaRPr sz="13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8"/>
          <p:cNvSpPr txBox="1"/>
          <p:nvPr>
            <p:ph type="title"/>
          </p:nvPr>
        </p:nvSpPr>
        <p:spPr>
          <a:xfrm>
            <a:off x="1361875" y="5940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Notations (used in constraints and code)</a:t>
            </a:r>
            <a:endParaRPr/>
          </a:p>
        </p:txBody>
      </p:sp>
      <p:sp>
        <p:nvSpPr>
          <p:cNvPr id="191" name="Google Shape;191;p18"/>
          <p:cNvSpPr txBox="1"/>
          <p:nvPr/>
        </p:nvSpPr>
        <p:spPr>
          <a:xfrm>
            <a:off x="1093375" y="1163100"/>
            <a:ext cx="7575900" cy="39804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lt1"/>
              </a:buClr>
              <a:buSzPts val="1200"/>
              <a:buChar char="●"/>
            </a:pPr>
            <a:r>
              <a:rPr b="1" lang="en" sz="1200">
                <a:solidFill>
                  <a:schemeClr val="lt1"/>
                </a:solidFill>
              </a:rPr>
              <a:t>i</a:t>
            </a:r>
            <a:r>
              <a:rPr lang="en" sz="1200">
                <a:solidFill>
                  <a:schemeClr val="lt1"/>
                </a:solidFill>
              </a:rPr>
              <a:t>: Index for job, ranging from 1 to I.</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j</a:t>
            </a:r>
            <a:r>
              <a:rPr lang="en" sz="1200">
                <a:solidFill>
                  <a:schemeClr val="lt1"/>
                </a:solidFill>
              </a:rPr>
              <a:t>: Index for operation within a job i, ranging from 1 to Ji, where Ji is the number of operations required to complete job i.</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k</a:t>
            </a:r>
            <a:r>
              <a:rPr lang="en" sz="1200">
                <a:solidFill>
                  <a:schemeClr val="lt1"/>
                </a:solidFill>
              </a:rPr>
              <a:t>: Index for machine, ranging from 1 to K.</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p</a:t>
            </a:r>
            <a:r>
              <a:rPr lang="en" sz="1200">
                <a:solidFill>
                  <a:schemeClr val="lt1"/>
                </a:solidFill>
              </a:rPr>
              <a:t>: Index for the order of assignment to machine k, ranging from 1 to Nk, where Nk is the number of operations that belong to the set G(k).</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Ji</a:t>
            </a:r>
            <a:r>
              <a:rPr lang="en" sz="1200">
                <a:solidFill>
                  <a:schemeClr val="lt1"/>
                </a:solidFill>
              </a:rPr>
              <a:t>: Number of operations required to complete job i.</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G(k)</a:t>
            </a:r>
            <a:r>
              <a:rPr lang="en" sz="1200">
                <a:solidFill>
                  <a:schemeClr val="lt1"/>
                </a:solidFill>
              </a:rPr>
              <a:t>: Set of operations that can be assigned to machine k.</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Nk</a:t>
            </a:r>
            <a:r>
              <a:rPr lang="en" sz="1200">
                <a:solidFill>
                  <a:schemeClr val="lt1"/>
                </a:solidFill>
              </a:rPr>
              <a:t>: Number of operations that belong to set G(k).</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Oij</a:t>
            </a:r>
            <a:r>
              <a:rPr lang="en" sz="1200">
                <a:solidFill>
                  <a:schemeClr val="lt1"/>
                </a:solidFill>
              </a:rPr>
              <a:t>: Operation number j of job i.</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Sij</a:t>
            </a:r>
            <a:r>
              <a:rPr lang="en" sz="1200">
                <a:solidFill>
                  <a:schemeClr val="lt1"/>
                </a:solidFill>
              </a:rPr>
              <a:t>: Starting time of operation Oij.</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Fij</a:t>
            </a:r>
            <a:r>
              <a:rPr lang="en" sz="1200">
                <a:solidFill>
                  <a:schemeClr val="lt1"/>
                </a:solidFill>
              </a:rPr>
              <a:t>: Finishing time of operation Oij.</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Rkp</a:t>
            </a:r>
            <a:r>
              <a:rPr lang="en" sz="1200">
                <a:solidFill>
                  <a:schemeClr val="lt1"/>
                </a:solidFill>
              </a:rPr>
              <a:t>: Release time of machine k after processing its pth operation in G(k).</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tijk</a:t>
            </a:r>
            <a:r>
              <a:rPr lang="en" sz="1200">
                <a:solidFill>
                  <a:schemeClr val="lt1"/>
                </a:solidFill>
              </a:rPr>
              <a:t>: Machining time of operation Oij on machine k.</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ri</a:t>
            </a:r>
            <a:r>
              <a:rPr lang="en" sz="1200">
                <a:solidFill>
                  <a:schemeClr val="lt1"/>
                </a:solidFill>
              </a:rPr>
              <a:t>: Time at which job i becomes ready for processing.</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H</a:t>
            </a:r>
            <a:r>
              <a:rPr lang="en" sz="1200">
                <a:solidFill>
                  <a:schemeClr val="lt1"/>
                </a:solidFill>
              </a:rPr>
              <a:t>: A very large positive number.</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Xijkp</a:t>
            </a:r>
            <a:r>
              <a:rPr lang="en" sz="1200">
                <a:solidFill>
                  <a:schemeClr val="lt1"/>
                </a:solidFill>
              </a:rPr>
              <a:t>: Binary variable where Xijkp = 1 if operation Oij has been assigned to machine k on the pth order, and 0 otherwise.</a:t>
            </a:r>
            <a:endParaRPr sz="12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ph type="title"/>
          </p:nvPr>
        </p:nvSpPr>
        <p:spPr>
          <a:xfrm>
            <a:off x="1276000" y="1216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 Functions &amp; Constraints</a:t>
            </a:r>
            <a:endParaRPr/>
          </a:p>
        </p:txBody>
      </p:sp>
      <p:sp>
        <p:nvSpPr>
          <p:cNvPr id="197" name="Google Shape;197;p19"/>
          <p:cNvSpPr txBox="1"/>
          <p:nvPr>
            <p:ph idx="1" type="body"/>
          </p:nvPr>
        </p:nvSpPr>
        <p:spPr>
          <a:xfrm>
            <a:off x="1089800" y="813675"/>
            <a:ext cx="7038900" cy="4178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Objective</a:t>
            </a:r>
            <a:r>
              <a:rPr lang="en"/>
              <a:t> Function- (Minimize Sum </a:t>
            </a:r>
            <a:r>
              <a:rPr lang="en"/>
              <a:t>total of Flow Time of all jobs)</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en"/>
              <a:t>Constraint 1- Starting time of the (j+1)th operation of a job must be greater than or equal to the finishing time of the jth operation of the same job.</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Constraint 2- Starting time of the first operation of each job must be greater than or equal to its ready time.</a:t>
            </a:r>
            <a:endParaRPr/>
          </a:p>
          <a:p>
            <a:pPr indent="0" lvl="0" marL="0" rtl="0" algn="l">
              <a:spcBef>
                <a:spcPts val="1200"/>
              </a:spcBef>
              <a:spcAft>
                <a:spcPts val="1200"/>
              </a:spcAft>
              <a:buNone/>
            </a:pPr>
            <a:r>
              <a:t/>
            </a:r>
            <a:endParaRPr/>
          </a:p>
        </p:txBody>
      </p:sp>
      <p:pic>
        <p:nvPicPr>
          <p:cNvPr id="198" name="Google Shape;198;p19"/>
          <p:cNvPicPr preferRelativeResize="0"/>
          <p:nvPr/>
        </p:nvPicPr>
        <p:blipFill>
          <a:blip r:embed="rId3">
            <a:alphaModFix/>
          </a:blip>
          <a:stretch>
            <a:fillRect/>
          </a:stretch>
        </p:blipFill>
        <p:spPr>
          <a:xfrm>
            <a:off x="3568475" y="1348700"/>
            <a:ext cx="1767000" cy="740825"/>
          </a:xfrm>
          <a:prstGeom prst="rect">
            <a:avLst/>
          </a:prstGeom>
          <a:noFill/>
          <a:ln>
            <a:noFill/>
          </a:ln>
        </p:spPr>
      </p:pic>
      <p:pic>
        <p:nvPicPr>
          <p:cNvPr id="199" name="Google Shape;199;p19"/>
          <p:cNvPicPr preferRelativeResize="0"/>
          <p:nvPr/>
        </p:nvPicPr>
        <p:blipFill>
          <a:blip r:embed="rId4">
            <a:alphaModFix/>
          </a:blip>
          <a:stretch>
            <a:fillRect/>
          </a:stretch>
        </p:blipFill>
        <p:spPr>
          <a:xfrm>
            <a:off x="2843512" y="3040775"/>
            <a:ext cx="3903875" cy="662575"/>
          </a:xfrm>
          <a:prstGeom prst="rect">
            <a:avLst/>
          </a:prstGeom>
          <a:noFill/>
          <a:ln>
            <a:noFill/>
          </a:ln>
        </p:spPr>
      </p:pic>
      <p:pic>
        <p:nvPicPr>
          <p:cNvPr id="200" name="Google Shape;200;p19"/>
          <p:cNvPicPr preferRelativeResize="0"/>
          <p:nvPr/>
        </p:nvPicPr>
        <p:blipFill>
          <a:blip r:embed="rId5">
            <a:alphaModFix/>
          </a:blip>
          <a:stretch>
            <a:fillRect/>
          </a:stretch>
        </p:blipFill>
        <p:spPr>
          <a:xfrm>
            <a:off x="3355087" y="4301125"/>
            <a:ext cx="2433825" cy="54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txBox="1"/>
          <p:nvPr>
            <p:ph type="title"/>
          </p:nvPr>
        </p:nvSpPr>
        <p:spPr>
          <a:xfrm>
            <a:off x="1297500" y="2290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Constraints (Contd.)</a:t>
            </a:r>
            <a:endParaRPr/>
          </a:p>
        </p:txBody>
      </p:sp>
      <p:sp>
        <p:nvSpPr>
          <p:cNvPr id="206" name="Google Shape;206;p20"/>
          <p:cNvSpPr txBox="1"/>
          <p:nvPr>
            <p:ph idx="1" type="body"/>
          </p:nvPr>
        </p:nvSpPr>
        <p:spPr>
          <a:xfrm>
            <a:off x="1297500" y="859650"/>
            <a:ext cx="7038900" cy="342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Constraint 3- </a:t>
            </a:r>
            <a:r>
              <a:rPr lang="en"/>
              <a:t>Starting time of the last operation of each job, added with the processing time of the final operation, should equal the finishing time of each job.</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Constraint 4- Relationship between the release time of machine k and the operation assigned to the machine.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Constraint 5- Starting time of an operation assigned to machine k in the (p+1)th order must be greater than or equal to the release time of the machine after the completion of its pth operation.</a:t>
            </a:r>
            <a:endParaRPr/>
          </a:p>
        </p:txBody>
      </p:sp>
      <p:pic>
        <p:nvPicPr>
          <p:cNvPr id="207" name="Google Shape;207;p20"/>
          <p:cNvPicPr preferRelativeResize="0"/>
          <p:nvPr/>
        </p:nvPicPr>
        <p:blipFill>
          <a:blip r:embed="rId3">
            <a:alphaModFix/>
          </a:blip>
          <a:stretch>
            <a:fillRect/>
          </a:stretch>
        </p:blipFill>
        <p:spPr>
          <a:xfrm>
            <a:off x="2989563" y="1540100"/>
            <a:ext cx="3654774" cy="574975"/>
          </a:xfrm>
          <a:prstGeom prst="rect">
            <a:avLst/>
          </a:prstGeom>
          <a:noFill/>
          <a:ln>
            <a:noFill/>
          </a:ln>
        </p:spPr>
      </p:pic>
      <p:pic>
        <p:nvPicPr>
          <p:cNvPr id="208" name="Google Shape;208;p20"/>
          <p:cNvPicPr preferRelativeResize="0"/>
          <p:nvPr/>
        </p:nvPicPr>
        <p:blipFill>
          <a:blip r:embed="rId4">
            <a:alphaModFix/>
          </a:blip>
          <a:stretch>
            <a:fillRect/>
          </a:stretch>
        </p:blipFill>
        <p:spPr>
          <a:xfrm>
            <a:off x="2556700" y="2701125"/>
            <a:ext cx="4772001" cy="686425"/>
          </a:xfrm>
          <a:prstGeom prst="rect">
            <a:avLst/>
          </a:prstGeom>
          <a:noFill/>
          <a:ln>
            <a:noFill/>
          </a:ln>
        </p:spPr>
      </p:pic>
      <p:pic>
        <p:nvPicPr>
          <p:cNvPr id="209" name="Google Shape;209;p20"/>
          <p:cNvPicPr preferRelativeResize="0"/>
          <p:nvPr/>
        </p:nvPicPr>
        <p:blipFill>
          <a:blip r:embed="rId5">
            <a:alphaModFix/>
          </a:blip>
          <a:stretch>
            <a:fillRect/>
          </a:stretch>
        </p:blipFill>
        <p:spPr>
          <a:xfrm>
            <a:off x="2084976" y="4245146"/>
            <a:ext cx="5243722" cy="686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1"/>
          <p:cNvSpPr txBox="1"/>
          <p:nvPr>
            <p:ph type="title"/>
          </p:nvPr>
        </p:nvSpPr>
        <p:spPr>
          <a:xfrm>
            <a:off x="1304675" y="3006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Constraints (Contd.)</a:t>
            </a:r>
            <a:endParaRPr/>
          </a:p>
        </p:txBody>
      </p:sp>
      <p:sp>
        <p:nvSpPr>
          <p:cNvPr id="215" name="Google Shape;215;p21"/>
          <p:cNvSpPr txBox="1"/>
          <p:nvPr>
            <p:ph idx="1" type="body"/>
          </p:nvPr>
        </p:nvSpPr>
        <p:spPr>
          <a:xfrm>
            <a:off x="1233050" y="1037600"/>
            <a:ext cx="7038900" cy="374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Constraint 6-  Release time of machine k after the completion of its (p+1)th operation must be greater than or equal to that after its pth operation.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Constraint 7-The (p+1)th operation that belongs to G(k)can be assigned only after the pth operation.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Constraint 8-The (j+1)th operation of a job can only be assigned after the pth operation has been assigned to a machine.</a:t>
            </a:r>
            <a:endParaRPr/>
          </a:p>
        </p:txBody>
      </p:sp>
      <p:pic>
        <p:nvPicPr>
          <p:cNvPr id="216" name="Google Shape;216;p21"/>
          <p:cNvPicPr preferRelativeResize="0"/>
          <p:nvPr/>
        </p:nvPicPr>
        <p:blipFill>
          <a:blip r:embed="rId3">
            <a:alphaModFix/>
          </a:blip>
          <a:stretch>
            <a:fillRect/>
          </a:stretch>
        </p:blipFill>
        <p:spPr>
          <a:xfrm>
            <a:off x="1594925" y="1730700"/>
            <a:ext cx="6677025" cy="504825"/>
          </a:xfrm>
          <a:prstGeom prst="rect">
            <a:avLst/>
          </a:prstGeom>
          <a:noFill/>
          <a:ln>
            <a:noFill/>
          </a:ln>
        </p:spPr>
      </p:pic>
      <p:pic>
        <p:nvPicPr>
          <p:cNvPr id="217" name="Google Shape;217;p21"/>
          <p:cNvPicPr preferRelativeResize="0"/>
          <p:nvPr/>
        </p:nvPicPr>
        <p:blipFill>
          <a:blip r:embed="rId4">
            <a:alphaModFix/>
          </a:blip>
          <a:stretch>
            <a:fillRect/>
          </a:stretch>
        </p:blipFill>
        <p:spPr>
          <a:xfrm>
            <a:off x="2177150" y="2863125"/>
            <a:ext cx="4652150" cy="682125"/>
          </a:xfrm>
          <a:prstGeom prst="rect">
            <a:avLst/>
          </a:prstGeom>
          <a:noFill/>
          <a:ln>
            <a:noFill/>
          </a:ln>
        </p:spPr>
      </p:pic>
      <p:pic>
        <p:nvPicPr>
          <p:cNvPr id="218" name="Google Shape;218;p21"/>
          <p:cNvPicPr preferRelativeResize="0"/>
          <p:nvPr/>
        </p:nvPicPr>
        <p:blipFill>
          <a:blip r:embed="rId5">
            <a:alphaModFix/>
          </a:blip>
          <a:stretch>
            <a:fillRect/>
          </a:stretch>
        </p:blipFill>
        <p:spPr>
          <a:xfrm>
            <a:off x="2839283" y="4340000"/>
            <a:ext cx="3764142" cy="682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