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 Thin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Roboto Medium"/>
      <p:regular r:id="rId27"/>
      <p:bold r:id="rId28"/>
      <p:italic r:id="rId29"/>
      <p:boldItalic r:id="rId30"/>
    </p:embeddedFont>
    <p:embeddedFont>
      <p:font typeface="Roboto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1ADC36-29EE-4452-AFAC-9A98AD3CE6F0}">
  <a:tblStyle styleId="{671ADC36-29EE-4452-AFAC-9A98AD3CE6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.fntdata"/><Relationship Id="rId22" Type="http://schemas.openxmlformats.org/officeDocument/2006/relationships/font" Target="fonts/RobotoThin-boldItalic.fntdata"/><Relationship Id="rId21" Type="http://schemas.openxmlformats.org/officeDocument/2006/relationships/font" Target="fonts/RobotoThin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edium-bold.fntdata"/><Relationship Id="rId27" Type="http://schemas.openxmlformats.org/officeDocument/2006/relationships/font" Target="fonts/Roboto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Light-regular.fntdata"/><Relationship Id="rId30" Type="http://schemas.openxmlformats.org/officeDocument/2006/relationships/font" Target="fonts/RobotoMedium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Light-italic.fntdata"/><Relationship Id="rId10" Type="http://schemas.openxmlformats.org/officeDocument/2006/relationships/slide" Target="slides/slide4.xml"/><Relationship Id="rId32" Type="http://schemas.openxmlformats.org/officeDocument/2006/relationships/font" Target="fonts/RobotoLigh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oboto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Thin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03d625a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03d625a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603d625a7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603d625a7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603d625a7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603d625a7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603d625a7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603d625a7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03d625a7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03d625a7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808e75a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808e75a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03d625a7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03d625a7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03d625a7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03d625a7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0402e3945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60402e3945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03d625a7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603d625a7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9808e75a7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9808e75a7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808e75a7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9808e75a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cnbc.com/2022/06/28/why-companies-like-stripe-meta-and-alphabet-are-behind-carbon-removal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protocol.com/bulletins/carbon-capture-venture-capital-investment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5" y="777250"/>
            <a:ext cx="90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E2E2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53825" y="1833075"/>
            <a:ext cx="6680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Carbon Chambers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700"/>
              <a:t>Capturing Carbon, Saving Ecosystem!</a:t>
            </a:r>
            <a:endParaRPr b="1" i="1" sz="2700"/>
          </a:p>
        </p:txBody>
      </p:sp>
      <p:sp>
        <p:nvSpPr>
          <p:cNvPr id="56" name="Google Shape;56;p13"/>
          <p:cNvSpPr txBox="1"/>
          <p:nvPr/>
        </p:nvSpPr>
        <p:spPr>
          <a:xfrm>
            <a:off x="2512725" y="3429025"/>
            <a:ext cx="3995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222222"/>
                </a:solidFill>
              </a:rPr>
              <a:t>Team Members:</a:t>
            </a:r>
            <a:endParaRPr b="1" sz="1300"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222222"/>
                </a:solidFill>
              </a:rPr>
              <a:t>20IM30010 Mohammed Fayiz Parappan</a:t>
            </a:r>
            <a:endParaRPr b="1" sz="1300"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222222"/>
                </a:solidFill>
              </a:rPr>
              <a:t>20IM30036 Biswa Ranjan Barik</a:t>
            </a:r>
            <a:endParaRPr b="1" sz="1300"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222222"/>
                </a:solidFill>
              </a:rPr>
              <a:t>20IM30020 Sneha Kumari</a:t>
            </a:r>
            <a:endParaRPr b="1" sz="1300"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222222"/>
                </a:solidFill>
              </a:rPr>
              <a:t>20IM30007 Janumpally Varun Aditya</a:t>
            </a:r>
            <a:endParaRPr b="1" sz="1300"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222222"/>
                </a:solidFill>
              </a:rPr>
              <a:t>20IM30013 Oindrila Maji</a:t>
            </a:r>
            <a:endParaRPr b="1" sz="1300">
              <a:solidFill>
                <a:srgbClr val="22222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935375" y="430900"/>
            <a:ext cx="5517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</a:rPr>
              <a:t>Product Development Lab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</a:rPr>
              <a:t>Group-4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</a:rPr>
              <a:t>Presentation-4</a:t>
            </a:r>
            <a:endParaRPr b="1"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/>
          <p:nvPr/>
        </p:nvSpPr>
        <p:spPr>
          <a:xfrm>
            <a:off x="-50" y="0"/>
            <a:ext cx="9144000" cy="366000"/>
          </a:xfrm>
          <a:prstGeom prst="rect">
            <a:avLst/>
          </a:prstGeom>
          <a:solidFill>
            <a:srgbClr val="77DD7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1"/>
                </a:solidFill>
              </a:rPr>
              <a:t>Reflection on the Result &amp; Recommendations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325" name="Google Shape;325;p22"/>
          <p:cNvSpPr/>
          <p:nvPr/>
        </p:nvSpPr>
        <p:spPr>
          <a:xfrm>
            <a:off x="-50" y="4777350"/>
            <a:ext cx="9144000" cy="366000"/>
          </a:xfrm>
          <a:prstGeom prst="rect">
            <a:avLst/>
          </a:prstGeom>
          <a:solidFill>
            <a:srgbClr val="77DD7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2"/>
          <p:cNvSpPr txBox="1"/>
          <p:nvPr/>
        </p:nvSpPr>
        <p:spPr>
          <a:xfrm>
            <a:off x="1294500" y="4777350"/>
            <a:ext cx="85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27" name="Google Shape;327;p22"/>
          <p:cNvSpPr txBox="1"/>
          <p:nvPr/>
        </p:nvSpPr>
        <p:spPr>
          <a:xfrm>
            <a:off x="322300" y="434800"/>
            <a:ext cx="8366700" cy="4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GB" sz="1700">
                <a:solidFill>
                  <a:schemeClr val="dk1"/>
                </a:solidFill>
              </a:rPr>
              <a:t>Results indicate there is an addressable market interested in this carbon capture technology, but costs will need to be low and  education on vehicle integration will be critical for adoption.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GB" sz="1700">
                <a:solidFill>
                  <a:schemeClr val="dk1"/>
                </a:solidFill>
              </a:rPr>
              <a:t>Partnering with automobile makers to offer as a pre-install option on new vehicle models would likely drive broader consumer acceptance and willingness to pay a premium.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GB" sz="1700">
                <a:solidFill>
                  <a:schemeClr val="dk1"/>
                </a:solidFill>
              </a:rPr>
              <a:t>Marketing messaging should focus on ease of maintenance, fuel efficiency impacts, and overall effectiveness at reducing emissions.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GB" sz="1700">
                <a:solidFill>
                  <a:schemeClr val="dk1"/>
                </a:solidFill>
              </a:rPr>
              <a:t>More R&amp;D is needed to bring down production costs and optimize integration with vehicles to overcome barriers identified in the concept test.  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3"/>
          <p:cNvSpPr/>
          <p:nvPr/>
        </p:nvSpPr>
        <p:spPr>
          <a:xfrm>
            <a:off x="75" y="0"/>
            <a:ext cx="9144000" cy="366000"/>
          </a:xfrm>
          <a:prstGeom prst="rect">
            <a:avLst/>
          </a:prstGeom>
          <a:solidFill>
            <a:srgbClr val="77DD7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300">
                <a:solidFill>
                  <a:schemeClr val="dk1"/>
                </a:solidFill>
              </a:rPr>
              <a:t>Reflection on the Result &amp; Recommendations</a:t>
            </a:r>
            <a:endParaRPr b="1" sz="2300"/>
          </a:p>
        </p:txBody>
      </p:sp>
      <p:sp>
        <p:nvSpPr>
          <p:cNvPr id="333" name="Google Shape;333;p23"/>
          <p:cNvSpPr/>
          <p:nvPr/>
        </p:nvSpPr>
        <p:spPr>
          <a:xfrm>
            <a:off x="-50" y="4777350"/>
            <a:ext cx="9144000" cy="366000"/>
          </a:xfrm>
          <a:prstGeom prst="rect">
            <a:avLst/>
          </a:prstGeom>
          <a:solidFill>
            <a:srgbClr val="77DD7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3"/>
          <p:cNvSpPr txBox="1"/>
          <p:nvPr/>
        </p:nvSpPr>
        <p:spPr>
          <a:xfrm>
            <a:off x="1294500" y="4777350"/>
            <a:ext cx="85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35" name="Google Shape;335;p23"/>
          <p:cNvSpPr txBox="1"/>
          <p:nvPr/>
        </p:nvSpPr>
        <p:spPr>
          <a:xfrm>
            <a:off x="322300" y="434800"/>
            <a:ext cx="8366700" cy="4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GB" sz="1700">
                <a:solidFill>
                  <a:schemeClr val="dk1"/>
                </a:solidFill>
              </a:rPr>
              <a:t>CO2 discharge centers should be set up in every petrol pump which will let users dump CO2 and fill fuel simultaneously.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GB" sz="1700">
                <a:solidFill>
                  <a:schemeClr val="dk1"/>
                </a:solidFill>
              </a:rPr>
              <a:t>Benefit of each partner- Manufacturers, retailers, automobile companies, users, CO2 discharge centers should be emphasized and advertised to get more attention.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GB" sz="1700">
                <a:solidFill>
                  <a:schemeClr val="dk1"/>
                </a:solidFill>
              </a:rPr>
              <a:t>Safety trials with proposed CCS position below load should be tested in different conditions.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/>
          <p:nvPr/>
        </p:nvSpPr>
        <p:spPr>
          <a:xfrm>
            <a:off x="1294500" y="4777350"/>
            <a:ext cx="85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41" name="Google Shape;341;p24"/>
          <p:cNvSpPr txBox="1"/>
          <p:nvPr/>
        </p:nvSpPr>
        <p:spPr>
          <a:xfrm>
            <a:off x="2607150" y="1934550"/>
            <a:ext cx="39297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0">
                <a:solidFill>
                  <a:schemeClr val="dk1"/>
                </a:solidFill>
              </a:rPr>
              <a:t>Thank You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342" name="Google Shape;342;p24"/>
          <p:cNvSpPr txBox="1"/>
          <p:nvPr/>
        </p:nvSpPr>
        <p:spPr>
          <a:xfrm>
            <a:off x="278175" y="2392200"/>
            <a:ext cx="2761500" cy="15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3" name="Google Shape;343;p24"/>
          <p:cNvSpPr txBox="1"/>
          <p:nvPr/>
        </p:nvSpPr>
        <p:spPr>
          <a:xfrm>
            <a:off x="1036800" y="1663925"/>
            <a:ext cx="17145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75" y="0"/>
            <a:ext cx="9144000" cy="366000"/>
          </a:xfrm>
          <a:prstGeom prst="rect">
            <a:avLst/>
          </a:prstGeom>
          <a:solidFill>
            <a:srgbClr val="77DD7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/>
              <a:t>Purpose of Concept Testing</a:t>
            </a:r>
            <a:endParaRPr b="1" sz="2300"/>
          </a:p>
        </p:txBody>
      </p:sp>
      <p:sp>
        <p:nvSpPr>
          <p:cNvPr id="63" name="Google Shape;63;p14"/>
          <p:cNvSpPr/>
          <p:nvPr/>
        </p:nvSpPr>
        <p:spPr>
          <a:xfrm>
            <a:off x="-50" y="4777350"/>
            <a:ext cx="9144000" cy="366000"/>
          </a:xfrm>
          <a:prstGeom prst="rect">
            <a:avLst/>
          </a:prstGeom>
          <a:solidFill>
            <a:srgbClr val="77DD7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Concept testing  ensures compliance, efficiency, eco-friendliness, performance, and technical feasibility for  mobile carbon capture </a:t>
            </a:r>
            <a:endParaRPr b="1" sz="1100"/>
          </a:p>
        </p:txBody>
      </p:sp>
      <p:sp>
        <p:nvSpPr>
          <p:cNvPr id="64" name="Google Shape;64;p14"/>
          <p:cNvSpPr txBox="1"/>
          <p:nvPr/>
        </p:nvSpPr>
        <p:spPr>
          <a:xfrm>
            <a:off x="1294500" y="4777350"/>
            <a:ext cx="85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65" name="Google Shape;65;p14"/>
          <p:cNvCxnSpPr/>
          <p:nvPr/>
        </p:nvCxnSpPr>
        <p:spPr>
          <a:xfrm>
            <a:off x="4602350" y="389425"/>
            <a:ext cx="0" cy="409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/>
          <p:nvPr/>
        </p:nvCxnSpPr>
        <p:spPr>
          <a:xfrm rot="10800000">
            <a:off x="2736050" y="799100"/>
            <a:ext cx="1866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4602350" y="799100"/>
            <a:ext cx="2018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/>
          <p:nvPr/>
        </p:nvSpPr>
        <p:spPr>
          <a:xfrm>
            <a:off x="551275" y="571500"/>
            <a:ext cx="2184900" cy="485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Internal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(Product Specific)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620450" y="556400"/>
            <a:ext cx="2184900" cy="485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External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(Customer Specific)</a:t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70" name="Google Shape;70;p14"/>
          <p:cNvGrpSpPr/>
          <p:nvPr/>
        </p:nvGrpSpPr>
        <p:grpSpPr>
          <a:xfrm>
            <a:off x="660319" y="1375970"/>
            <a:ext cx="3041842" cy="3111378"/>
            <a:chOff x="2820225" y="891450"/>
            <a:chExt cx="3175200" cy="3175200"/>
          </a:xfrm>
        </p:grpSpPr>
        <p:sp>
          <p:nvSpPr>
            <p:cNvPr id="71" name="Google Shape;71;p14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fmla="val 5399801" name="adj1"/>
                <a:gd fmla="val 3012680" name="adj2"/>
                <a:gd fmla="val 6939" name="adj3"/>
              </a:avLst>
            </a:prstGeom>
            <a:solidFill>
              <a:srgbClr val="77DD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/>
            </a:p>
          </p:txBody>
        </p:sp>
        <p:sp>
          <p:nvSpPr>
            <p:cNvPr id="72" name="Google Shape;72;p14"/>
            <p:cNvSpPr/>
            <p:nvPr/>
          </p:nvSpPr>
          <p:spPr>
            <a:xfrm rot="10800000">
              <a:off x="3175023" y="1179900"/>
              <a:ext cx="450600" cy="450600"/>
            </a:xfrm>
            <a:prstGeom prst="rtTriangle">
              <a:avLst/>
            </a:prstGeom>
            <a:solidFill>
              <a:srgbClr val="77DD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/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1597099" y="1262382"/>
            <a:ext cx="1276343" cy="896315"/>
            <a:chOff x="3798075" y="775532"/>
            <a:chExt cx="1332300" cy="914700"/>
          </a:xfrm>
        </p:grpSpPr>
        <p:sp>
          <p:nvSpPr>
            <p:cNvPr id="74" name="Google Shape;74;p14"/>
            <p:cNvSpPr/>
            <p:nvPr/>
          </p:nvSpPr>
          <p:spPr>
            <a:xfrm>
              <a:off x="3798075" y="1060532"/>
              <a:ext cx="1332300" cy="629700"/>
            </a:xfrm>
            <a:prstGeom prst="rect">
              <a:avLst/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Confirm technology suits mobile CCUs</a:t>
              </a:r>
              <a:endParaRPr b="1" sz="900">
                <a:solidFill>
                  <a:srgbClr val="FFFFFF"/>
                </a:solidFill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798075" y="775532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Technical Feasibility</a:t>
              </a:r>
              <a:endParaRPr b="1" sz="900">
                <a:solidFill>
                  <a:srgbClr val="FFFFFF"/>
                </a:solidFill>
              </a:endParaRPr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247756" y="2532279"/>
            <a:ext cx="1276343" cy="896315"/>
            <a:chOff x="2389575" y="2071477"/>
            <a:chExt cx="1332300" cy="914700"/>
          </a:xfrm>
        </p:grpSpPr>
        <p:sp>
          <p:nvSpPr>
            <p:cNvPr id="77" name="Google Shape;77;p14"/>
            <p:cNvSpPr/>
            <p:nvPr/>
          </p:nvSpPr>
          <p:spPr>
            <a:xfrm>
              <a:off x="2389575" y="2356477"/>
              <a:ext cx="1332300" cy="629700"/>
            </a:xfrm>
            <a:prstGeom prst="rect">
              <a:avLst/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Test CCU under real-world driving conditions</a:t>
              </a:r>
              <a:endParaRPr b="1" sz="900">
                <a:solidFill>
                  <a:srgbClr val="FFFFFF"/>
                </a:solidFill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2389575" y="2071477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Performance Validation</a:t>
              </a:r>
              <a:endParaRPr b="1" sz="900">
                <a:solidFill>
                  <a:srgbClr val="FFFFFF"/>
                </a:solidFill>
              </a:endParaRPr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2490913" y="3802180"/>
            <a:ext cx="1276343" cy="896070"/>
            <a:chOff x="4731075" y="3367427"/>
            <a:chExt cx="1332300" cy="914450"/>
          </a:xfrm>
        </p:grpSpPr>
        <p:sp>
          <p:nvSpPr>
            <p:cNvPr id="80" name="Google Shape;80;p14"/>
            <p:cNvSpPr/>
            <p:nvPr/>
          </p:nvSpPr>
          <p:spPr>
            <a:xfrm>
              <a:off x="4731075" y="3652177"/>
              <a:ext cx="1332300" cy="629700"/>
            </a:xfrm>
            <a:prstGeom prst="rect">
              <a:avLst/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Ensure CCU complies with emissions standards</a:t>
              </a:r>
              <a:endParaRPr b="1" sz="900">
                <a:solidFill>
                  <a:srgbClr val="FFFFFF"/>
                </a:solidFill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731075" y="3367427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Refinement of Regulation</a:t>
              </a:r>
              <a:endParaRPr b="1" sz="900">
                <a:solidFill>
                  <a:srgbClr val="FFFFFF"/>
                </a:solidFill>
              </a:endParaRPr>
            </a:p>
          </p:txBody>
        </p:sp>
      </p:grpSp>
      <p:grpSp>
        <p:nvGrpSpPr>
          <p:cNvPr id="82" name="Google Shape;82;p14"/>
          <p:cNvGrpSpPr/>
          <p:nvPr/>
        </p:nvGrpSpPr>
        <p:grpSpPr>
          <a:xfrm>
            <a:off x="577883" y="3801935"/>
            <a:ext cx="1276343" cy="896315"/>
            <a:chOff x="2734175" y="3367177"/>
            <a:chExt cx="1332300" cy="914700"/>
          </a:xfrm>
        </p:grpSpPr>
        <p:sp>
          <p:nvSpPr>
            <p:cNvPr id="83" name="Google Shape;83;p14"/>
            <p:cNvSpPr/>
            <p:nvPr/>
          </p:nvSpPr>
          <p:spPr>
            <a:xfrm>
              <a:off x="2734175" y="3652177"/>
              <a:ext cx="1332300" cy="629700"/>
            </a:xfrm>
            <a:prstGeom prst="rect">
              <a:avLst/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Optimize power use for heavy vehicles</a:t>
              </a:r>
              <a:endParaRPr b="1" sz="900">
                <a:solidFill>
                  <a:srgbClr val="FFFFFF"/>
                </a:solidFill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2734175" y="3367177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Energy Efficiency</a:t>
              </a:r>
              <a:endParaRPr b="1" sz="900">
                <a:solidFill>
                  <a:srgbClr val="FFFFFF"/>
                </a:solidFill>
              </a:endParaRPr>
            </a:p>
          </p:txBody>
        </p:sp>
      </p:grpSp>
      <p:grpSp>
        <p:nvGrpSpPr>
          <p:cNvPr id="85" name="Google Shape;85;p14"/>
          <p:cNvGrpSpPr/>
          <p:nvPr/>
        </p:nvGrpSpPr>
        <p:grpSpPr>
          <a:xfrm>
            <a:off x="2946442" y="2532279"/>
            <a:ext cx="1276343" cy="896315"/>
            <a:chOff x="5206575" y="2071477"/>
            <a:chExt cx="1332300" cy="914700"/>
          </a:xfrm>
        </p:grpSpPr>
        <p:sp>
          <p:nvSpPr>
            <p:cNvPr id="86" name="Google Shape;86;p14"/>
            <p:cNvSpPr/>
            <p:nvPr/>
          </p:nvSpPr>
          <p:spPr>
            <a:xfrm>
              <a:off x="5206575" y="2356477"/>
              <a:ext cx="1332300" cy="629700"/>
            </a:xfrm>
            <a:prstGeom prst="rect">
              <a:avLst/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Assess carbon capture impact on surroundings</a:t>
              </a:r>
              <a:endParaRPr b="1" sz="900">
                <a:solidFill>
                  <a:srgbClr val="FFFFFF"/>
                </a:solidFill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206575" y="2071477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Environmental</a:t>
              </a:r>
              <a:r>
                <a:rPr b="1" lang="en-GB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Evaluation</a:t>
              </a:r>
              <a:endParaRPr b="1" sz="900">
                <a:solidFill>
                  <a:srgbClr val="FFFFFF"/>
                </a:solidFill>
              </a:endParaRPr>
            </a:p>
          </p:txBody>
        </p:sp>
      </p:grpSp>
      <p:cxnSp>
        <p:nvCxnSpPr>
          <p:cNvPr id="88" name="Google Shape;88;p14"/>
          <p:cNvCxnSpPr/>
          <p:nvPr/>
        </p:nvCxnSpPr>
        <p:spPr>
          <a:xfrm>
            <a:off x="4587175" y="1330125"/>
            <a:ext cx="7500" cy="317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9" name="Google Shape;89;p14"/>
          <p:cNvGrpSpPr/>
          <p:nvPr/>
        </p:nvGrpSpPr>
        <p:grpSpPr>
          <a:xfrm>
            <a:off x="4959159" y="1475631"/>
            <a:ext cx="4028185" cy="2874042"/>
            <a:chOff x="2253298" y="2428317"/>
            <a:chExt cx="948701" cy="935378"/>
          </a:xfrm>
        </p:grpSpPr>
        <p:sp>
          <p:nvSpPr>
            <p:cNvPr id="90" name="Google Shape;90;p14"/>
            <p:cNvSpPr/>
            <p:nvPr/>
          </p:nvSpPr>
          <p:spPr>
            <a:xfrm>
              <a:off x="2418065" y="2799334"/>
              <a:ext cx="619167" cy="193359"/>
            </a:xfrm>
            <a:custGeom>
              <a:rect b="b" l="l" r="r" t="t"/>
              <a:pathLst>
                <a:path extrusionOk="0" h="36397" w="116549">
                  <a:moveTo>
                    <a:pt x="18199" y="1"/>
                  </a:moveTo>
                  <a:cubicBezTo>
                    <a:pt x="8148" y="1"/>
                    <a:pt x="1" y="8148"/>
                    <a:pt x="1" y="18198"/>
                  </a:cubicBezTo>
                  <a:cubicBezTo>
                    <a:pt x="1" y="28249"/>
                    <a:pt x="8148" y="36396"/>
                    <a:pt x="18199" y="36396"/>
                  </a:cubicBezTo>
                  <a:lnTo>
                    <a:pt x="98350" y="36396"/>
                  </a:lnTo>
                  <a:cubicBezTo>
                    <a:pt x="108401" y="36396"/>
                    <a:pt x="116548" y="28249"/>
                    <a:pt x="116548" y="18198"/>
                  </a:cubicBezTo>
                  <a:cubicBezTo>
                    <a:pt x="116548" y="8148"/>
                    <a:pt x="108401" y="1"/>
                    <a:pt x="98350" y="1"/>
                  </a:cubicBezTo>
                  <a:close/>
                </a:path>
              </a:pathLst>
            </a:custGeom>
            <a:solidFill>
              <a:srgbClr val="77DD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dk1"/>
                  </a:solidFill>
                </a:rPr>
                <a:t>CUSTOMER &amp; MARKET</a:t>
              </a:r>
              <a:endParaRPr b="1" sz="1100">
                <a:solidFill>
                  <a:schemeClr val="dk1"/>
                </a:solidFill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2373234" y="2761962"/>
              <a:ext cx="248482" cy="268106"/>
            </a:xfrm>
            <a:custGeom>
              <a:rect b="b" l="l" r="r" t="t"/>
              <a:pathLst>
                <a:path extrusionOk="0" h="50467" w="46773">
                  <a:moveTo>
                    <a:pt x="25232" y="1"/>
                  </a:moveTo>
                  <a:cubicBezTo>
                    <a:pt x="11319" y="1"/>
                    <a:pt x="0" y="11322"/>
                    <a:pt x="0" y="25233"/>
                  </a:cubicBezTo>
                  <a:cubicBezTo>
                    <a:pt x="0" y="39146"/>
                    <a:pt x="11319" y="50466"/>
                    <a:pt x="25232" y="50466"/>
                  </a:cubicBezTo>
                  <a:lnTo>
                    <a:pt x="46773" y="50466"/>
                  </a:lnTo>
                  <a:lnTo>
                    <a:pt x="46773" y="49007"/>
                  </a:lnTo>
                  <a:lnTo>
                    <a:pt x="25232" y="49007"/>
                  </a:lnTo>
                  <a:cubicBezTo>
                    <a:pt x="12124" y="49007"/>
                    <a:pt x="1456" y="38344"/>
                    <a:pt x="1456" y="25233"/>
                  </a:cubicBezTo>
                  <a:cubicBezTo>
                    <a:pt x="1456" y="12123"/>
                    <a:pt x="12124" y="1457"/>
                    <a:pt x="25232" y="1457"/>
                  </a:cubicBezTo>
                  <a:lnTo>
                    <a:pt x="46773" y="1457"/>
                  </a:lnTo>
                  <a:lnTo>
                    <a:pt x="46773" y="1"/>
                  </a:lnTo>
                  <a:close/>
                </a:path>
              </a:pathLst>
            </a:custGeom>
            <a:solidFill>
              <a:srgbClr val="96979B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2726356" y="3024889"/>
              <a:ext cx="2582" cy="99328"/>
            </a:xfrm>
            <a:custGeom>
              <a:rect b="b" l="l" r="r" t="t"/>
              <a:pathLst>
                <a:path extrusionOk="0" h="18697" w="486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9FA0A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2785174" y="3024884"/>
              <a:ext cx="287220" cy="99333"/>
            </a:xfrm>
            <a:custGeom>
              <a:rect b="b" l="l" r="r" t="t"/>
              <a:pathLst>
                <a:path extrusionOk="0" h="18698" w="54065"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lnTo>
                    <a:pt x="0" y="5286"/>
                  </a:lnTo>
                  <a:cubicBezTo>
                    <a:pt x="0" y="8843"/>
                    <a:pt x="2895" y="11736"/>
                    <a:pt x="6451" y="11736"/>
                  </a:cubicBezTo>
                  <a:lnTo>
                    <a:pt x="46862" y="11736"/>
                  </a:lnTo>
                  <a:cubicBezTo>
                    <a:pt x="50567" y="11736"/>
                    <a:pt x="53580" y="14751"/>
                    <a:pt x="53580" y="18456"/>
                  </a:cubicBezTo>
                  <a:cubicBezTo>
                    <a:pt x="53580" y="18589"/>
                    <a:pt x="53689" y="18698"/>
                    <a:pt x="53822" y="18698"/>
                  </a:cubicBezTo>
                  <a:cubicBezTo>
                    <a:pt x="53957" y="18698"/>
                    <a:pt x="54064" y="18589"/>
                    <a:pt x="54063" y="18456"/>
                  </a:cubicBezTo>
                  <a:cubicBezTo>
                    <a:pt x="54063" y="14484"/>
                    <a:pt x="50831" y="11250"/>
                    <a:pt x="46858" y="11250"/>
                  </a:cubicBezTo>
                  <a:lnTo>
                    <a:pt x="6449" y="11250"/>
                  </a:lnTo>
                  <a:cubicBezTo>
                    <a:pt x="3160" y="11250"/>
                    <a:pt x="484" y="8576"/>
                    <a:pt x="484" y="5286"/>
                  </a:cubicBezTo>
                  <a:lnTo>
                    <a:pt x="484" y="242"/>
                  </a:ln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rgbClr val="9FA0A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2382903" y="3024884"/>
              <a:ext cx="287215" cy="99333"/>
            </a:xfrm>
            <a:custGeom>
              <a:rect b="b" l="l" r="r" t="t"/>
              <a:pathLst>
                <a:path extrusionOk="0" h="18698" w="54064">
                  <a:moveTo>
                    <a:pt x="53821" y="0"/>
                  </a:moveTo>
                  <a:cubicBezTo>
                    <a:pt x="53686" y="0"/>
                    <a:pt x="53579" y="109"/>
                    <a:pt x="53579" y="242"/>
                  </a:cubicBezTo>
                  <a:lnTo>
                    <a:pt x="53579" y="5286"/>
                  </a:lnTo>
                  <a:cubicBezTo>
                    <a:pt x="53579" y="8576"/>
                    <a:pt x="50903" y="11250"/>
                    <a:pt x="47614" y="11250"/>
                  </a:cubicBezTo>
                  <a:lnTo>
                    <a:pt x="7205" y="11250"/>
                  </a:lnTo>
                  <a:cubicBezTo>
                    <a:pt x="3232" y="11250"/>
                    <a:pt x="0" y="14484"/>
                    <a:pt x="0" y="18456"/>
                  </a:cubicBezTo>
                  <a:cubicBezTo>
                    <a:pt x="0" y="18589"/>
                    <a:pt x="109" y="18698"/>
                    <a:pt x="242" y="18698"/>
                  </a:cubicBezTo>
                  <a:cubicBezTo>
                    <a:pt x="376" y="18698"/>
                    <a:pt x="485" y="18589"/>
                    <a:pt x="485" y="18456"/>
                  </a:cubicBezTo>
                  <a:cubicBezTo>
                    <a:pt x="485" y="14751"/>
                    <a:pt x="3499" y="11736"/>
                    <a:pt x="7202" y="11736"/>
                  </a:cubicBezTo>
                  <a:lnTo>
                    <a:pt x="47612" y="11736"/>
                  </a:lnTo>
                  <a:cubicBezTo>
                    <a:pt x="51169" y="11736"/>
                    <a:pt x="54063" y="8843"/>
                    <a:pt x="54063" y="5286"/>
                  </a:cubicBezTo>
                  <a:lnTo>
                    <a:pt x="54063" y="242"/>
                  </a:lnTo>
                  <a:cubicBezTo>
                    <a:pt x="54063" y="109"/>
                    <a:pt x="53955" y="0"/>
                    <a:pt x="53821" y="0"/>
                  </a:cubicBezTo>
                  <a:close/>
                </a:path>
              </a:pathLst>
            </a:custGeom>
            <a:solidFill>
              <a:srgbClr val="9FA0A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2596756" y="3151259"/>
              <a:ext cx="261784" cy="212436"/>
            </a:xfrm>
            <a:custGeom>
              <a:rect b="b" l="l" r="r" t="t"/>
              <a:pathLst>
                <a:path extrusionOk="0" h="39988" w="49277">
                  <a:moveTo>
                    <a:pt x="7996" y="0"/>
                  </a:moveTo>
                  <a:cubicBezTo>
                    <a:pt x="3580" y="0"/>
                    <a:pt x="0" y="3579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8"/>
                    <a:pt x="7996" y="39988"/>
                  </a:cubicBezTo>
                  <a:lnTo>
                    <a:pt x="41280" y="39988"/>
                  </a:lnTo>
                  <a:cubicBezTo>
                    <a:pt x="45697" y="39988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7" y="3579"/>
                    <a:pt x="45697" y="0"/>
                    <a:pt x="41280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dk1"/>
                  </a:solidFill>
                </a:rPr>
                <a:t>Investor Confidence</a:t>
              </a:r>
              <a:endParaRPr b="1" sz="1100">
                <a:solidFill>
                  <a:schemeClr val="dk1"/>
                </a:solidFill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2940204" y="3151259"/>
              <a:ext cx="261795" cy="212436"/>
            </a:xfrm>
            <a:custGeom>
              <a:rect b="b" l="l" r="r" t="t"/>
              <a:pathLst>
                <a:path extrusionOk="0" h="39988" w="49279">
                  <a:moveTo>
                    <a:pt x="7995" y="0"/>
                  </a:moveTo>
                  <a:cubicBezTo>
                    <a:pt x="3580" y="0"/>
                    <a:pt x="0" y="3579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8"/>
                    <a:pt x="7995" y="39988"/>
                  </a:cubicBezTo>
                  <a:lnTo>
                    <a:pt x="41282" y="39988"/>
                  </a:lnTo>
                  <a:cubicBezTo>
                    <a:pt x="45698" y="39988"/>
                    <a:pt x="49278" y="36409"/>
                    <a:pt x="49278" y="31993"/>
                  </a:cubicBezTo>
                  <a:lnTo>
                    <a:pt x="49278" y="7995"/>
                  </a:lnTo>
                  <a:cubicBezTo>
                    <a:pt x="49278" y="3579"/>
                    <a:pt x="45698" y="0"/>
                    <a:pt x="41282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dk1"/>
                  </a:solidFill>
                </a:rPr>
                <a:t>User Experience Improvement</a:t>
              </a:r>
              <a:endParaRPr b="1" sz="1100">
                <a:solidFill>
                  <a:schemeClr val="dk1"/>
                </a:solidFill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2253298" y="3151259"/>
              <a:ext cx="261795" cy="212436"/>
            </a:xfrm>
            <a:custGeom>
              <a:rect b="b" l="l" r="r" t="t"/>
              <a:pathLst>
                <a:path extrusionOk="0" h="39988" w="49279">
                  <a:moveTo>
                    <a:pt x="7997" y="0"/>
                  </a:moveTo>
                  <a:cubicBezTo>
                    <a:pt x="3580" y="0"/>
                    <a:pt x="0" y="3579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8"/>
                    <a:pt x="7997" y="39988"/>
                  </a:cubicBezTo>
                  <a:lnTo>
                    <a:pt x="41282" y="39988"/>
                  </a:lnTo>
                  <a:cubicBezTo>
                    <a:pt x="45697" y="39988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8" y="3579"/>
                    <a:pt x="45697" y="0"/>
                    <a:pt x="41282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dk1"/>
                  </a:solidFill>
                </a:rPr>
                <a:t>Risk Mitigation</a:t>
              </a:r>
              <a:endParaRPr b="1" sz="1100">
                <a:solidFill>
                  <a:schemeClr val="dk1"/>
                </a:solidFill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2718685" y="3113966"/>
              <a:ext cx="17919" cy="17924"/>
            </a:xfrm>
            <a:custGeom>
              <a:rect b="b" l="l" r="r" t="t"/>
              <a:pathLst>
                <a:path extrusionOk="0" h="3374" w="3373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062128" y="3113966"/>
              <a:ext cx="17924" cy="17924"/>
            </a:xfrm>
            <a:custGeom>
              <a:rect b="b" l="l" r="r" t="t"/>
              <a:pathLst>
                <a:path extrusionOk="0" h="3374" w="3374">
                  <a:moveTo>
                    <a:pt x="1687" y="0"/>
                  </a:moveTo>
                  <a:cubicBezTo>
                    <a:pt x="755" y="0"/>
                    <a:pt x="0" y="755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3"/>
                    <a:pt x="3373" y="2619"/>
                    <a:pt x="3373" y="1687"/>
                  </a:cubicBezTo>
                  <a:cubicBezTo>
                    <a:pt x="3373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375226" y="3113966"/>
              <a:ext cx="17924" cy="17924"/>
            </a:xfrm>
            <a:custGeom>
              <a:rect b="b" l="l" r="r" t="t"/>
              <a:pathLst>
                <a:path extrusionOk="0" h="3374" w="3374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3"/>
                    <a:pt x="3374" y="2619"/>
                    <a:pt x="3374" y="1687"/>
                  </a:cubicBezTo>
                  <a:cubicBezTo>
                    <a:pt x="3374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2718685" y="3017224"/>
              <a:ext cx="17919" cy="17919"/>
            </a:xfrm>
            <a:custGeom>
              <a:rect b="b" l="l" r="r" t="t"/>
              <a:pathLst>
                <a:path extrusionOk="0" h="3373" w="3373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2777509" y="3017224"/>
              <a:ext cx="17914" cy="17919"/>
            </a:xfrm>
            <a:custGeom>
              <a:rect b="b" l="l" r="r" t="t"/>
              <a:pathLst>
                <a:path extrusionOk="0" h="3373" w="3372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8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659856" y="3017224"/>
              <a:ext cx="17914" cy="17919"/>
            </a:xfrm>
            <a:custGeom>
              <a:rect b="b" l="l" r="r" t="t"/>
              <a:pathLst>
                <a:path extrusionOk="0" h="3373" w="3372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8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726356" y="2667807"/>
              <a:ext cx="2582" cy="99322"/>
            </a:xfrm>
            <a:custGeom>
              <a:rect b="b" l="l" r="r" t="t"/>
              <a:pathLst>
                <a:path extrusionOk="0" h="18696" w="486">
                  <a:moveTo>
                    <a:pt x="243" y="0"/>
                  </a:moveTo>
                  <a:cubicBezTo>
                    <a:pt x="108" y="0"/>
                    <a:pt x="1" y="109"/>
                    <a:pt x="1" y="243"/>
                  </a:cubicBezTo>
                  <a:lnTo>
                    <a:pt x="1" y="18453"/>
                  </a:lnTo>
                  <a:cubicBezTo>
                    <a:pt x="1" y="18588"/>
                    <a:pt x="108" y="18695"/>
                    <a:pt x="243" y="18695"/>
                  </a:cubicBezTo>
                  <a:cubicBezTo>
                    <a:pt x="377" y="18695"/>
                    <a:pt x="485" y="18588"/>
                    <a:pt x="485" y="18453"/>
                  </a:cubicBezTo>
                  <a:lnTo>
                    <a:pt x="485" y="243"/>
                  </a:lnTo>
                  <a:cubicBezTo>
                    <a:pt x="485" y="109"/>
                    <a:pt x="377" y="0"/>
                    <a:pt x="243" y="0"/>
                  </a:cubicBezTo>
                  <a:close/>
                </a:path>
              </a:pathLst>
            </a:custGeom>
            <a:solidFill>
              <a:srgbClr val="9FA0A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785174" y="2667796"/>
              <a:ext cx="287210" cy="99333"/>
            </a:xfrm>
            <a:custGeom>
              <a:rect b="b" l="l" r="r" t="t"/>
              <a:pathLst>
                <a:path extrusionOk="0" h="18698" w="54063">
                  <a:moveTo>
                    <a:pt x="53821" y="1"/>
                  </a:moveTo>
                  <a:cubicBezTo>
                    <a:pt x="53687" y="1"/>
                    <a:pt x="53579" y="108"/>
                    <a:pt x="53579" y="243"/>
                  </a:cubicBezTo>
                  <a:cubicBezTo>
                    <a:pt x="53579" y="3946"/>
                    <a:pt x="50564" y="6961"/>
                    <a:pt x="46861" y="6961"/>
                  </a:cubicBezTo>
                  <a:lnTo>
                    <a:pt x="6451" y="6961"/>
                  </a:lnTo>
                  <a:cubicBezTo>
                    <a:pt x="2895" y="6961"/>
                    <a:pt x="0" y="9857"/>
                    <a:pt x="0" y="13412"/>
                  </a:cubicBezTo>
                  <a:lnTo>
                    <a:pt x="0" y="18455"/>
                  </a:lnTo>
                  <a:cubicBezTo>
                    <a:pt x="0" y="18590"/>
                    <a:pt x="109" y="18697"/>
                    <a:pt x="242" y="18697"/>
                  </a:cubicBezTo>
                  <a:cubicBezTo>
                    <a:pt x="379" y="18697"/>
                    <a:pt x="487" y="18590"/>
                    <a:pt x="486" y="18455"/>
                  </a:cubicBezTo>
                  <a:lnTo>
                    <a:pt x="486" y="13412"/>
                  </a:lnTo>
                  <a:cubicBezTo>
                    <a:pt x="486" y="10122"/>
                    <a:pt x="3162" y="7447"/>
                    <a:pt x="6451" y="7447"/>
                  </a:cubicBezTo>
                  <a:lnTo>
                    <a:pt x="46858" y="7447"/>
                  </a:lnTo>
                  <a:cubicBezTo>
                    <a:pt x="50831" y="7447"/>
                    <a:pt x="54063" y="4215"/>
                    <a:pt x="54063" y="243"/>
                  </a:cubicBezTo>
                  <a:cubicBezTo>
                    <a:pt x="54063" y="108"/>
                    <a:pt x="53954" y="1"/>
                    <a:pt x="53821" y="1"/>
                  </a:cubicBezTo>
                  <a:close/>
                </a:path>
              </a:pathLst>
            </a:custGeom>
            <a:solidFill>
              <a:srgbClr val="9FA0A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2382892" y="2667796"/>
              <a:ext cx="287226" cy="99333"/>
            </a:xfrm>
            <a:custGeom>
              <a:rect b="b" l="l" r="r" t="t"/>
              <a:pathLst>
                <a:path extrusionOk="0" h="18698" w="54066">
                  <a:moveTo>
                    <a:pt x="243" y="1"/>
                  </a:moveTo>
                  <a:cubicBezTo>
                    <a:pt x="108" y="1"/>
                    <a:pt x="1" y="108"/>
                    <a:pt x="1" y="243"/>
                  </a:cubicBezTo>
                  <a:cubicBezTo>
                    <a:pt x="1" y="4216"/>
                    <a:pt x="3233" y="7447"/>
                    <a:pt x="7204" y="7447"/>
                  </a:cubicBezTo>
                  <a:lnTo>
                    <a:pt x="47616" y="7447"/>
                  </a:lnTo>
                  <a:cubicBezTo>
                    <a:pt x="50905" y="7447"/>
                    <a:pt x="53581" y="10122"/>
                    <a:pt x="53581" y="13412"/>
                  </a:cubicBezTo>
                  <a:lnTo>
                    <a:pt x="53581" y="18455"/>
                  </a:lnTo>
                  <a:cubicBezTo>
                    <a:pt x="53581" y="18590"/>
                    <a:pt x="53688" y="18697"/>
                    <a:pt x="53823" y="18697"/>
                  </a:cubicBezTo>
                  <a:cubicBezTo>
                    <a:pt x="53957" y="18697"/>
                    <a:pt x="54065" y="18590"/>
                    <a:pt x="54062" y="18455"/>
                  </a:cubicBezTo>
                  <a:lnTo>
                    <a:pt x="54062" y="13412"/>
                  </a:lnTo>
                  <a:cubicBezTo>
                    <a:pt x="54062" y="9854"/>
                    <a:pt x="51169" y="6961"/>
                    <a:pt x="47611" y="6961"/>
                  </a:cubicBezTo>
                  <a:lnTo>
                    <a:pt x="7203" y="6961"/>
                  </a:lnTo>
                  <a:cubicBezTo>
                    <a:pt x="3498" y="6961"/>
                    <a:pt x="485" y="3946"/>
                    <a:pt x="485" y="243"/>
                  </a:cubicBezTo>
                  <a:cubicBezTo>
                    <a:pt x="485" y="108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9FA0A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2596756" y="2428317"/>
              <a:ext cx="261784" cy="212447"/>
            </a:xfrm>
            <a:custGeom>
              <a:rect b="b" l="l" r="r" t="t"/>
              <a:pathLst>
                <a:path extrusionOk="0" h="39990" w="49277">
                  <a:moveTo>
                    <a:pt x="7996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6" y="39989"/>
                  </a:cubicBezTo>
                  <a:lnTo>
                    <a:pt x="41280" y="39989"/>
                  </a:lnTo>
                  <a:cubicBezTo>
                    <a:pt x="45697" y="39989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7" y="3580"/>
                    <a:pt x="45697" y="1"/>
                    <a:pt x="41280" y="1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lt1"/>
                  </a:solidFill>
                </a:rPr>
                <a:t>Target Audience</a:t>
              </a:r>
              <a:endParaRPr b="1" sz="1100">
                <a:solidFill>
                  <a:schemeClr val="lt1"/>
                </a:solidFill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2940204" y="2428317"/>
              <a:ext cx="261795" cy="212447"/>
            </a:xfrm>
            <a:custGeom>
              <a:rect b="b" l="l" r="r" t="t"/>
              <a:pathLst>
                <a:path extrusionOk="0" h="39990" w="49279">
                  <a:moveTo>
                    <a:pt x="7995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5" y="39989"/>
                  </a:cubicBezTo>
                  <a:lnTo>
                    <a:pt x="41282" y="39989"/>
                  </a:lnTo>
                  <a:cubicBezTo>
                    <a:pt x="45698" y="39989"/>
                    <a:pt x="49278" y="36409"/>
                    <a:pt x="49278" y="31993"/>
                  </a:cubicBezTo>
                  <a:lnTo>
                    <a:pt x="49278" y="7995"/>
                  </a:lnTo>
                  <a:cubicBezTo>
                    <a:pt x="49278" y="3580"/>
                    <a:pt x="45698" y="1"/>
                    <a:pt x="41282" y="1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lt1"/>
                  </a:solidFill>
                </a:rPr>
                <a:t>Competitive</a:t>
              </a:r>
              <a:r>
                <a:rPr b="1" lang="en-GB" sz="1100">
                  <a:solidFill>
                    <a:schemeClr val="lt1"/>
                  </a:solidFill>
                </a:rPr>
                <a:t> Landscape</a:t>
              </a:r>
              <a:endParaRPr b="1" sz="1100">
                <a:solidFill>
                  <a:schemeClr val="lt1"/>
                </a:solidFill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2253298" y="2428317"/>
              <a:ext cx="261795" cy="212447"/>
            </a:xfrm>
            <a:custGeom>
              <a:rect b="b" l="l" r="r" t="t"/>
              <a:pathLst>
                <a:path extrusionOk="0" h="39990" w="49279">
                  <a:moveTo>
                    <a:pt x="7997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7" y="39989"/>
                  </a:cubicBezTo>
                  <a:lnTo>
                    <a:pt x="41282" y="39989"/>
                  </a:lnTo>
                  <a:cubicBezTo>
                    <a:pt x="45697" y="39989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8" y="3580"/>
                    <a:pt x="45697" y="1"/>
                    <a:pt x="41282" y="1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lt1"/>
                  </a:solidFill>
                </a:rPr>
                <a:t>Market Validation</a:t>
              </a:r>
              <a:endParaRPr b="1" sz="1100">
                <a:solidFill>
                  <a:schemeClr val="lt1"/>
                </a:solidFill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718685" y="2660136"/>
              <a:ext cx="17919" cy="17919"/>
            </a:xfrm>
            <a:custGeom>
              <a:rect b="b" l="l" r="r" t="t"/>
              <a:pathLst>
                <a:path extrusionOk="0" h="3373" w="3373">
                  <a:moveTo>
                    <a:pt x="1687" y="0"/>
                  </a:moveTo>
                  <a:cubicBezTo>
                    <a:pt x="755" y="0"/>
                    <a:pt x="1" y="754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7"/>
                    <a:pt x="3372" y="1687"/>
                  </a:cubicBezTo>
                  <a:cubicBezTo>
                    <a:pt x="3372" y="754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3062128" y="2660136"/>
              <a:ext cx="17924" cy="17919"/>
            </a:xfrm>
            <a:custGeom>
              <a:rect b="b" l="l" r="r" t="t"/>
              <a:pathLst>
                <a:path extrusionOk="0" h="3373" w="3374">
                  <a:moveTo>
                    <a:pt x="1687" y="0"/>
                  </a:moveTo>
                  <a:cubicBezTo>
                    <a:pt x="755" y="0"/>
                    <a:pt x="0" y="754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0"/>
                    <a:pt x="3373" y="2617"/>
                    <a:pt x="3373" y="1687"/>
                  </a:cubicBezTo>
                  <a:cubicBezTo>
                    <a:pt x="3373" y="754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375226" y="2660136"/>
              <a:ext cx="17924" cy="17919"/>
            </a:xfrm>
            <a:custGeom>
              <a:rect b="b" l="l" r="r" t="t"/>
              <a:pathLst>
                <a:path extrusionOk="0" h="3373" w="3374">
                  <a:moveTo>
                    <a:pt x="1687" y="0"/>
                  </a:moveTo>
                  <a:cubicBezTo>
                    <a:pt x="755" y="0"/>
                    <a:pt x="1" y="754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0"/>
                    <a:pt x="3374" y="2617"/>
                    <a:pt x="3374" y="1687"/>
                  </a:cubicBezTo>
                  <a:cubicBezTo>
                    <a:pt x="3374" y="754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718685" y="2756878"/>
              <a:ext cx="17919" cy="17919"/>
            </a:xfrm>
            <a:custGeom>
              <a:rect b="b" l="l" r="r" t="t"/>
              <a:pathLst>
                <a:path extrusionOk="0" h="3373" w="3373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6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2777509" y="2756878"/>
              <a:ext cx="17914" cy="17919"/>
            </a:xfrm>
            <a:custGeom>
              <a:rect b="b" l="l" r="r" t="t"/>
              <a:pathLst>
                <a:path extrusionOk="0" h="3373" w="3372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6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2659856" y="2756878"/>
              <a:ext cx="17914" cy="17919"/>
            </a:xfrm>
            <a:custGeom>
              <a:rect b="b" l="l" r="r" t="t"/>
              <a:pathLst>
                <a:path extrusionOk="0" h="3373" w="3372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6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2833559" y="2761962"/>
              <a:ext cx="248503" cy="268106"/>
            </a:xfrm>
            <a:custGeom>
              <a:rect b="b" l="l" r="r" t="t"/>
              <a:pathLst>
                <a:path extrusionOk="0" h="50467" w="46777">
                  <a:moveTo>
                    <a:pt x="1" y="1"/>
                  </a:moveTo>
                  <a:lnTo>
                    <a:pt x="1" y="1458"/>
                  </a:lnTo>
                  <a:lnTo>
                    <a:pt x="21544" y="1458"/>
                  </a:lnTo>
                  <a:cubicBezTo>
                    <a:pt x="34653" y="1458"/>
                    <a:pt x="45320" y="12123"/>
                    <a:pt x="45320" y="25233"/>
                  </a:cubicBezTo>
                  <a:cubicBezTo>
                    <a:pt x="45320" y="38344"/>
                    <a:pt x="34653" y="49009"/>
                    <a:pt x="21544" y="49009"/>
                  </a:cubicBezTo>
                  <a:lnTo>
                    <a:pt x="1" y="49009"/>
                  </a:lnTo>
                  <a:lnTo>
                    <a:pt x="1" y="50466"/>
                  </a:lnTo>
                  <a:lnTo>
                    <a:pt x="21544" y="50466"/>
                  </a:lnTo>
                  <a:cubicBezTo>
                    <a:pt x="35457" y="50466"/>
                    <a:pt x="46776" y="39146"/>
                    <a:pt x="46776" y="25233"/>
                  </a:cubicBezTo>
                  <a:cubicBezTo>
                    <a:pt x="46776" y="11322"/>
                    <a:pt x="35457" y="1"/>
                    <a:pt x="21544" y="1"/>
                  </a:cubicBezTo>
                  <a:close/>
                </a:path>
              </a:pathLst>
            </a:custGeom>
            <a:solidFill>
              <a:srgbClr val="96979B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</a:endParaRPr>
            </a:p>
          </p:txBody>
        </p:sp>
      </p:grpSp>
      <p:sp>
        <p:nvSpPr>
          <p:cNvPr id="117" name="Google Shape;117;p14"/>
          <p:cNvSpPr txBox="1"/>
          <p:nvPr/>
        </p:nvSpPr>
        <p:spPr>
          <a:xfrm>
            <a:off x="3525100" y="1603225"/>
            <a:ext cx="1077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75" y="0"/>
            <a:ext cx="9144000" cy="366000"/>
          </a:xfrm>
          <a:prstGeom prst="rect">
            <a:avLst/>
          </a:prstGeom>
          <a:solidFill>
            <a:srgbClr val="77DD7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/>
              <a:t>Choosing a survey population of potential customers</a:t>
            </a:r>
            <a:endParaRPr b="1" sz="2300"/>
          </a:p>
        </p:txBody>
      </p:sp>
      <p:sp>
        <p:nvSpPr>
          <p:cNvPr id="123" name="Google Shape;123;p15"/>
          <p:cNvSpPr/>
          <p:nvPr/>
        </p:nvSpPr>
        <p:spPr>
          <a:xfrm>
            <a:off x="-50" y="4777350"/>
            <a:ext cx="9144000" cy="366000"/>
          </a:xfrm>
          <a:prstGeom prst="rect">
            <a:avLst/>
          </a:prstGeom>
          <a:solidFill>
            <a:srgbClr val="77DD7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1294500" y="4777350"/>
            <a:ext cx="85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5" name="Google Shape;125;p15"/>
          <p:cNvSpPr txBox="1"/>
          <p:nvPr/>
        </p:nvSpPr>
        <p:spPr>
          <a:xfrm>
            <a:off x="156775" y="450125"/>
            <a:ext cx="5037300" cy="2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Potential Customers for survey population: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endParaRPr sz="120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65775" y="783925"/>
            <a:ext cx="3626100" cy="3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-GB" sz="1200">
                <a:solidFill>
                  <a:schemeClr val="dk2"/>
                </a:solidFill>
              </a:rPr>
              <a:t>Fleet Operators-  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</a:rPr>
              <a:t> </a:t>
            </a:r>
            <a:r>
              <a:rPr lang="en-GB" sz="1200">
                <a:solidFill>
                  <a:schemeClr val="dk2"/>
                </a:solidFill>
              </a:rPr>
              <a:t>commercial trucking companies, logistics providers,   and     transportation firms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-GB" sz="1200">
                <a:solidFill>
                  <a:schemeClr val="dk2"/>
                </a:solidFill>
              </a:rPr>
              <a:t>Environmental and Sustainability Managers-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Individuals responsible for sustainability and environmental initiatives within organizations, including those in industries with significant carbon emissions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 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-GB" sz="1200">
                <a:solidFill>
                  <a:schemeClr val="dk2"/>
                </a:solidFill>
              </a:rPr>
              <a:t>Government Agencies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-GB" sz="1200">
                <a:solidFill>
                  <a:schemeClr val="dk2"/>
                </a:solidFill>
              </a:rPr>
              <a:t>Petrol Based Car Owners 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-GB" sz="1200">
                <a:solidFill>
                  <a:schemeClr val="dk2"/>
                </a:solidFill>
              </a:rPr>
              <a:t>Truck Manufacturers : </a:t>
            </a:r>
            <a:r>
              <a:rPr lang="en-GB" sz="1200">
                <a:solidFill>
                  <a:schemeClr val="dk2"/>
                </a:solidFill>
              </a:rPr>
              <a:t>Especially start ups. Tier 2 companies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-GB" sz="1200">
                <a:solidFill>
                  <a:schemeClr val="dk2"/>
                </a:solidFill>
              </a:rPr>
              <a:t>Research and Development Teams 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-GB" sz="1200">
                <a:solidFill>
                  <a:schemeClr val="dk2"/>
                </a:solidFill>
              </a:rPr>
              <a:t>Investors and Venture Capitalists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27" name="Google Shape;127;p15"/>
          <p:cNvCxnSpPr/>
          <p:nvPr/>
        </p:nvCxnSpPr>
        <p:spPr>
          <a:xfrm>
            <a:off x="3585775" y="1041775"/>
            <a:ext cx="30300" cy="3626400"/>
          </a:xfrm>
          <a:prstGeom prst="straightConnector1">
            <a:avLst/>
          </a:prstGeom>
          <a:noFill/>
          <a:ln cap="flat" cmpd="sng" w="28575">
            <a:solidFill>
              <a:srgbClr val="236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5"/>
          <p:cNvSpPr/>
          <p:nvPr/>
        </p:nvSpPr>
        <p:spPr>
          <a:xfrm>
            <a:off x="3707125" y="872600"/>
            <a:ext cx="2797200" cy="758700"/>
          </a:xfrm>
          <a:prstGeom prst="rect">
            <a:avLst/>
          </a:prstGeom>
          <a:solidFill>
            <a:srgbClr val="236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3798800" y="859975"/>
            <a:ext cx="23208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lt1"/>
                </a:solidFill>
              </a:rPr>
              <a:t>BlackBuck - Trucking Network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3691875" y="1068950"/>
            <a:ext cx="26703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-GB" sz="1000">
                <a:solidFill>
                  <a:schemeClr val="lt1"/>
                </a:solidFill>
              </a:rPr>
              <a:t>Chanakya </a:t>
            </a:r>
            <a:r>
              <a:rPr lang="en-GB" sz="1000">
                <a:solidFill>
                  <a:schemeClr val="lt1"/>
                </a:solidFill>
              </a:rPr>
              <a:t>Hridaya - Co-founder - KGP Alum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-GB" sz="1000">
                <a:solidFill>
                  <a:schemeClr val="lt1"/>
                </a:solidFill>
              </a:rPr>
              <a:t>Manish Singh - Chief Product Officer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3691875" y="1838375"/>
            <a:ext cx="2812500" cy="758700"/>
          </a:xfrm>
          <a:prstGeom prst="rect">
            <a:avLst/>
          </a:prstGeom>
          <a:solidFill>
            <a:srgbClr val="236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3798800" y="1913288"/>
            <a:ext cx="26703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lt1"/>
                </a:solidFill>
              </a:rPr>
              <a:t>XPO Logistics - Transportation  Services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3691875" y="2119925"/>
            <a:ext cx="26703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-GB" sz="1000">
                <a:solidFill>
                  <a:schemeClr val="lt1"/>
                </a:solidFill>
              </a:rPr>
              <a:t>Rich Leonard - Director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-GB" sz="1000">
                <a:solidFill>
                  <a:schemeClr val="lt1"/>
                </a:solidFill>
              </a:rPr>
              <a:t>Sonja Lawson- General Manager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3691875" y="2729225"/>
            <a:ext cx="2812500" cy="758700"/>
          </a:xfrm>
          <a:prstGeom prst="rect">
            <a:avLst/>
          </a:prstGeom>
          <a:solidFill>
            <a:srgbClr val="236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 txBox="1"/>
          <p:nvPr/>
        </p:nvSpPr>
        <p:spPr>
          <a:xfrm>
            <a:off x="3798800" y="2804138"/>
            <a:ext cx="26703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lt1"/>
                </a:solidFill>
              </a:rPr>
              <a:t>Marten Transport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3691875" y="3010775"/>
            <a:ext cx="26703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-GB" sz="1000">
                <a:solidFill>
                  <a:schemeClr val="lt1"/>
                </a:solidFill>
              </a:rPr>
              <a:t>Charles Green - Fleet Manager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-GB" sz="1000">
                <a:solidFill>
                  <a:schemeClr val="lt1"/>
                </a:solidFill>
              </a:rPr>
              <a:t>Joseph Reed - Operations Manager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3691875" y="3674025"/>
            <a:ext cx="2812500" cy="758700"/>
          </a:xfrm>
          <a:prstGeom prst="rect">
            <a:avLst/>
          </a:prstGeom>
          <a:solidFill>
            <a:srgbClr val="236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3798800" y="3748938"/>
            <a:ext cx="26703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lt1"/>
                </a:solidFill>
              </a:rPr>
              <a:t>J. B. Hunt Transport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3691875" y="3955575"/>
            <a:ext cx="26703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-GB" sz="1000">
                <a:solidFill>
                  <a:schemeClr val="lt1"/>
                </a:solidFill>
              </a:rPr>
              <a:t>Eric Ervin - Vice President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-GB" sz="1000">
                <a:solidFill>
                  <a:schemeClr val="lt1"/>
                </a:solidFill>
              </a:rPr>
              <a:t>Brandon Taylor - Sr. Vice President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6741675" y="844600"/>
            <a:ext cx="2139300" cy="3808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6741675" y="783925"/>
            <a:ext cx="242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5467200" y="419200"/>
            <a:ext cx="17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Our Respondents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6794775" y="1290025"/>
            <a:ext cx="2033100" cy="3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Ananya Sudhir : </a:t>
            </a:r>
            <a:r>
              <a:rPr lang="en-GB" sz="1100">
                <a:solidFill>
                  <a:schemeClr val="dk1"/>
                </a:solidFill>
              </a:rPr>
              <a:t>Environmental Compliance Manager, Knight-Swift Transportation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    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          Use Case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b="1" lang="en-GB" sz="1000">
                <a:solidFill>
                  <a:schemeClr val="dk1"/>
                </a:solidFill>
              </a:rPr>
              <a:t>Harsh Jain - </a:t>
            </a:r>
            <a:r>
              <a:rPr lang="en-GB" sz="1000">
                <a:solidFill>
                  <a:schemeClr val="dk1"/>
                </a:solidFill>
              </a:rPr>
              <a:t>Founder, ,Carbon Strong, Carbon Utilization in Construction Tech -IIT</a:t>
            </a:r>
            <a:r>
              <a:rPr lang="en-GB" sz="1000">
                <a:solidFill>
                  <a:schemeClr val="dk2"/>
                </a:solidFill>
              </a:rPr>
              <a:t> R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b="1" lang="en-GB" sz="1000">
                <a:solidFill>
                  <a:schemeClr val="dk1"/>
                </a:solidFill>
              </a:rPr>
              <a:t>Tushar Kanshal: </a:t>
            </a:r>
            <a:r>
              <a:rPr lang="en-GB" sz="1100">
                <a:solidFill>
                  <a:schemeClr val="dk1"/>
                </a:solidFill>
              </a:rPr>
              <a:t>Founder, Kansaltancy VC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7265175" y="2357075"/>
            <a:ext cx="1092300" cy="271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5" name="Google Shape;145;p15"/>
          <p:cNvSpPr txBox="1"/>
          <p:nvPr/>
        </p:nvSpPr>
        <p:spPr>
          <a:xfrm>
            <a:off x="6983100" y="1041775"/>
            <a:ext cx="17976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Environmental Impact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7264800" y="3467750"/>
            <a:ext cx="1234200" cy="271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Funding Scope</a:t>
            </a:r>
            <a:endParaRPr b="1" sz="1100"/>
          </a:p>
        </p:txBody>
      </p:sp>
      <p:sp>
        <p:nvSpPr>
          <p:cNvPr id="147" name="Google Shape;147;p15"/>
          <p:cNvSpPr/>
          <p:nvPr/>
        </p:nvSpPr>
        <p:spPr>
          <a:xfrm>
            <a:off x="6999600" y="1041850"/>
            <a:ext cx="1668900" cy="271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75" y="0"/>
            <a:ext cx="9144000" cy="366000"/>
          </a:xfrm>
          <a:prstGeom prst="rect">
            <a:avLst/>
          </a:prstGeom>
          <a:solidFill>
            <a:srgbClr val="77DD7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/>
              <a:t>Concept Communication</a:t>
            </a:r>
            <a:endParaRPr b="1" sz="2300"/>
          </a:p>
        </p:txBody>
      </p:sp>
      <p:sp>
        <p:nvSpPr>
          <p:cNvPr id="153" name="Google Shape;153;p16"/>
          <p:cNvSpPr/>
          <p:nvPr/>
        </p:nvSpPr>
        <p:spPr>
          <a:xfrm>
            <a:off x="-50" y="4777350"/>
            <a:ext cx="9144000" cy="366000"/>
          </a:xfrm>
          <a:prstGeom prst="rect">
            <a:avLst/>
          </a:prstGeom>
          <a:solidFill>
            <a:srgbClr val="77DD7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1294500" y="4777350"/>
            <a:ext cx="85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5" name="Google Shape;155;p16"/>
          <p:cNvSpPr txBox="1"/>
          <p:nvPr/>
        </p:nvSpPr>
        <p:spPr>
          <a:xfrm>
            <a:off x="583850" y="709450"/>
            <a:ext cx="722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pSp>
        <p:nvGrpSpPr>
          <p:cNvPr id="156" name="Google Shape;156;p16"/>
          <p:cNvGrpSpPr/>
          <p:nvPr/>
        </p:nvGrpSpPr>
        <p:grpSpPr>
          <a:xfrm>
            <a:off x="4370129" y="903175"/>
            <a:ext cx="3540271" cy="1889129"/>
            <a:chOff x="4526679" y="1697524"/>
            <a:chExt cx="3540271" cy="1889129"/>
          </a:xfrm>
        </p:grpSpPr>
        <p:sp>
          <p:nvSpPr>
            <p:cNvPr id="157" name="Google Shape;157;p16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4526679" y="1697524"/>
              <a:ext cx="3540271" cy="1889129"/>
              <a:chOff x="4526679" y="1697524"/>
              <a:chExt cx="3540271" cy="1889129"/>
            </a:xfrm>
          </p:grpSpPr>
          <p:grpSp>
            <p:nvGrpSpPr>
              <p:cNvPr id="159" name="Google Shape;159;p16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60" name="Google Shape;160;p16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61" name="Google Shape;161;p16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2" name="Google Shape;162;p16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3" name="Google Shape;163;p16"/>
              <p:cNvSpPr txBox="1"/>
              <p:nvPr/>
            </p:nvSpPr>
            <p:spPr>
              <a:xfrm>
                <a:off x="4728550" y="1697524"/>
                <a:ext cx="3338400" cy="9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>
                    <a:solidFill>
                      <a:schemeClr val="dk1"/>
                    </a:solidFill>
                  </a:rPr>
                  <a:t>They were informed that the captured carbon would be converted to a solid state for easier storage and periodic removal.</a:t>
                </a:r>
                <a:endParaRPr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64" name="Google Shape;164;p16"/>
          <p:cNvGrpSpPr/>
          <p:nvPr/>
        </p:nvGrpSpPr>
        <p:grpSpPr>
          <a:xfrm>
            <a:off x="6279260" y="1908247"/>
            <a:ext cx="2721140" cy="1735653"/>
            <a:chOff x="6435810" y="2702596"/>
            <a:chExt cx="2721140" cy="1735653"/>
          </a:xfrm>
        </p:grpSpPr>
        <p:sp>
          <p:nvSpPr>
            <p:cNvPr id="165" name="Google Shape;165;p16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16"/>
            <p:cNvGrpSpPr/>
            <p:nvPr/>
          </p:nvGrpSpPr>
          <p:grpSpPr>
            <a:xfrm>
              <a:off x="6435810" y="2702596"/>
              <a:ext cx="2493365" cy="1735653"/>
              <a:chOff x="6435810" y="2702596"/>
              <a:chExt cx="2493365" cy="1735653"/>
            </a:xfrm>
          </p:grpSpPr>
          <p:grpSp>
            <p:nvGrpSpPr>
              <p:cNvPr id="167" name="Google Shape;167;p16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68" name="Google Shape;168;p16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69" name="Google Shape;169;p16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0" name="Google Shape;170;p16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1" name="Google Shape;171;p16"/>
              <p:cNvSpPr txBox="1"/>
              <p:nvPr/>
            </p:nvSpPr>
            <p:spPr>
              <a:xfrm>
                <a:off x="6676775" y="3494449"/>
                <a:ext cx="22524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They were also informed regarding the benefits they would get and the ones they would return to the environment.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72" name="Google Shape;172;p16"/>
          <p:cNvGrpSpPr/>
          <p:nvPr/>
        </p:nvGrpSpPr>
        <p:grpSpPr>
          <a:xfrm>
            <a:off x="339441" y="903163"/>
            <a:ext cx="3112609" cy="1889152"/>
            <a:chOff x="495991" y="1697511"/>
            <a:chExt cx="3112609" cy="1889152"/>
          </a:xfrm>
        </p:grpSpPr>
        <p:sp>
          <p:nvSpPr>
            <p:cNvPr id="173" name="Google Shape;173;p16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p16"/>
            <p:cNvGrpSpPr/>
            <p:nvPr/>
          </p:nvGrpSpPr>
          <p:grpSpPr>
            <a:xfrm>
              <a:off x="495991" y="1697511"/>
              <a:ext cx="3112609" cy="1889152"/>
              <a:chOff x="495991" y="1697511"/>
              <a:chExt cx="3112609" cy="1889152"/>
            </a:xfrm>
          </p:grpSpPr>
          <p:sp>
            <p:nvSpPr>
              <p:cNvPr id="175" name="Google Shape;175;p16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76" name="Google Shape;176;p16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77" name="Google Shape;177;p16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78" name="Google Shape;178;p16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9" name="Google Shape;179;p16"/>
              <p:cNvSpPr txBox="1"/>
              <p:nvPr/>
            </p:nvSpPr>
            <p:spPr>
              <a:xfrm>
                <a:off x="802700" y="1697511"/>
                <a:ext cx="2805900" cy="8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>
                    <a:solidFill>
                      <a:schemeClr val="dk1"/>
                    </a:solidFill>
                  </a:rPr>
                  <a:t>Participants were first given a detailed description of how the carbon capture technology would work if installed on their  vehicle. 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0" name="Google Shape;180;p16"/>
          <p:cNvGrpSpPr/>
          <p:nvPr/>
        </p:nvGrpSpPr>
        <p:grpSpPr>
          <a:xfrm>
            <a:off x="2369045" y="1908247"/>
            <a:ext cx="2774355" cy="1760903"/>
            <a:chOff x="2525595" y="2702596"/>
            <a:chExt cx="2774355" cy="1760903"/>
          </a:xfrm>
        </p:grpSpPr>
        <p:sp>
          <p:nvSpPr>
            <p:cNvPr id="181" name="Google Shape;181;p16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" name="Google Shape;182;p16"/>
            <p:cNvGrpSpPr/>
            <p:nvPr/>
          </p:nvGrpSpPr>
          <p:grpSpPr>
            <a:xfrm>
              <a:off x="2525595" y="2702596"/>
              <a:ext cx="2774355" cy="1760903"/>
              <a:chOff x="2525595" y="2702596"/>
              <a:chExt cx="2774355" cy="1760903"/>
            </a:xfrm>
          </p:grpSpPr>
          <p:sp>
            <p:nvSpPr>
              <p:cNvPr id="183" name="Google Shape;183;p16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84" name="Google Shape;184;p16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85" name="Google Shape;185;p16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86" name="Google Shape;186;p16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7" name="Google Shape;187;p16"/>
              <p:cNvSpPr txBox="1"/>
              <p:nvPr/>
            </p:nvSpPr>
            <p:spPr>
              <a:xfrm>
                <a:off x="2743350" y="3519699"/>
                <a:ext cx="2556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>
                    <a:solidFill>
                      <a:schemeClr val="dk1"/>
                    </a:solidFill>
                  </a:rPr>
                  <a:t>This included an explanation of how a capture device would filter out CO2 before emissions leave the tailpipe. 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/>
          <p:nvPr/>
        </p:nvSpPr>
        <p:spPr>
          <a:xfrm>
            <a:off x="75" y="0"/>
            <a:ext cx="9144000" cy="366000"/>
          </a:xfrm>
          <a:prstGeom prst="rect">
            <a:avLst/>
          </a:prstGeom>
          <a:solidFill>
            <a:srgbClr val="77DD7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1"/>
                </a:solidFill>
              </a:rPr>
              <a:t>Product details </a:t>
            </a:r>
            <a:endParaRPr b="1" sz="2300"/>
          </a:p>
        </p:txBody>
      </p:sp>
      <p:sp>
        <p:nvSpPr>
          <p:cNvPr id="193" name="Google Shape;193;p17"/>
          <p:cNvSpPr/>
          <p:nvPr/>
        </p:nvSpPr>
        <p:spPr>
          <a:xfrm>
            <a:off x="-50" y="4777350"/>
            <a:ext cx="9144000" cy="366000"/>
          </a:xfrm>
          <a:prstGeom prst="rect">
            <a:avLst/>
          </a:prstGeom>
          <a:solidFill>
            <a:srgbClr val="77DD7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2"/>
              </a:solidFill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1294500" y="4777350"/>
            <a:ext cx="85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5" name="Google Shape;195;p17"/>
          <p:cNvSpPr/>
          <p:nvPr/>
        </p:nvSpPr>
        <p:spPr>
          <a:xfrm>
            <a:off x="3297500" y="1165742"/>
            <a:ext cx="2540100" cy="25401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17"/>
          <p:cNvGrpSpPr/>
          <p:nvPr/>
        </p:nvGrpSpPr>
        <p:grpSpPr>
          <a:xfrm>
            <a:off x="1005195" y="1315125"/>
            <a:ext cx="2607274" cy="669600"/>
            <a:chOff x="1005195" y="1315125"/>
            <a:chExt cx="2607274" cy="669600"/>
          </a:xfrm>
        </p:grpSpPr>
        <p:cxnSp>
          <p:nvCxnSpPr>
            <p:cNvPr id="197" name="Google Shape;197;p17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65F0AD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98" name="Google Shape;198;p17"/>
            <p:cNvSpPr txBox="1"/>
            <p:nvPr/>
          </p:nvSpPr>
          <p:spPr>
            <a:xfrm>
              <a:off x="1005195" y="1315125"/>
              <a:ext cx="21708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Roboto"/>
                  <a:ea typeface="Roboto"/>
                  <a:cs typeface="Roboto"/>
                  <a:sym typeface="Roboto"/>
                </a:rPr>
                <a:t>Organic Rankine System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Roboto"/>
                  <a:ea typeface="Roboto"/>
                  <a:cs typeface="Roboto"/>
                  <a:sym typeface="Roboto"/>
                </a:rPr>
                <a:t>(Heat Exchanger)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17"/>
          <p:cNvGrpSpPr/>
          <p:nvPr/>
        </p:nvGrpSpPr>
        <p:grpSpPr>
          <a:xfrm>
            <a:off x="5517319" y="1315125"/>
            <a:ext cx="2863706" cy="1489500"/>
            <a:chOff x="5517319" y="1315125"/>
            <a:chExt cx="2863706" cy="1489500"/>
          </a:xfrm>
        </p:grpSpPr>
        <p:cxnSp>
          <p:nvCxnSpPr>
            <p:cNvPr id="200" name="Google Shape;200;p17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08563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01" name="Google Shape;201;p17"/>
            <p:cNvSpPr txBox="1"/>
            <p:nvPr/>
          </p:nvSpPr>
          <p:spPr>
            <a:xfrm>
              <a:off x="5962125" y="1315125"/>
              <a:ext cx="2418900" cy="148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Roboto"/>
                  <a:ea typeface="Roboto"/>
                  <a:cs typeface="Roboto"/>
                  <a:sym typeface="Roboto"/>
                </a:rPr>
                <a:t>Separation Process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GB" sz="11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- </a:t>
              </a:r>
              <a:r>
                <a:rPr b="1" i="1" lang="en-GB" sz="11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Desorption using heat from 5% hot exhaust gases making it more efficient design</a:t>
              </a:r>
              <a:endParaRPr b="1" i="1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GB" sz="11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- Releasing sorbent for another cycle of Carbon Capture</a:t>
              </a:r>
              <a:endParaRPr b="1" i="1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2" name="Google Shape;202;p17"/>
          <p:cNvGrpSpPr/>
          <p:nvPr/>
        </p:nvGrpSpPr>
        <p:grpSpPr>
          <a:xfrm>
            <a:off x="3368075" y="3535140"/>
            <a:ext cx="2469600" cy="1143785"/>
            <a:chOff x="3368075" y="3535140"/>
            <a:chExt cx="2469600" cy="1143785"/>
          </a:xfrm>
        </p:grpSpPr>
        <p:cxnSp>
          <p:nvCxnSpPr>
            <p:cNvPr id="203" name="Google Shape;203;p17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0E945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04" name="Google Shape;204;p17"/>
            <p:cNvSpPr txBox="1"/>
            <p:nvPr/>
          </p:nvSpPr>
          <p:spPr>
            <a:xfrm>
              <a:off x="3368075" y="4009325"/>
              <a:ext cx="24696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Roboto"/>
                  <a:ea typeface="Roboto"/>
                  <a:cs typeface="Roboto"/>
                  <a:sym typeface="Roboto"/>
                </a:rPr>
                <a:t>CO2 Storage in tanks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GB" sz="1200">
                  <a:solidFill>
                    <a:srgbClr val="236900"/>
                  </a:solidFill>
                  <a:latin typeface="Roboto"/>
                  <a:ea typeface="Roboto"/>
                  <a:cs typeface="Roboto"/>
                  <a:sym typeface="Roboto"/>
                </a:rPr>
                <a:t>Storage material -&gt; Al-soc-MOF-1</a:t>
              </a:r>
              <a:endParaRPr b="1" i="1" sz="1200">
                <a:solidFill>
                  <a:srgbClr val="2369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5" name="Google Shape;205;p17"/>
          <p:cNvSpPr txBox="1"/>
          <p:nvPr/>
        </p:nvSpPr>
        <p:spPr>
          <a:xfrm>
            <a:off x="3845784" y="2056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6" name="Google Shape;206;p17"/>
          <p:cNvSpPr/>
          <p:nvPr/>
        </p:nvSpPr>
        <p:spPr>
          <a:xfrm rot="1800047">
            <a:off x="3219843" y="1086434"/>
            <a:ext cx="2690936" cy="2690936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08563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 flipH="1" rot="-1800047">
            <a:off x="3221956" y="1086434"/>
            <a:ext cx="2690936" cy="2690936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65F0AD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 rot="-8100000">
            <a:off x="4382715" y="1027393"/>
            <a:ext cx="363170" cy="363170"/>
          </a:xfrm>
          <a:prstGeom prst="rtTriangle">
            <a:avLst/>
          </a:prstGeom>
          <a:solidFill>
            <a:srgbClr val="65F0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 flipH="1" rot="-9000757">
            <a:off x="3220953" y="1084808"/>
            <a:ext cx="2690226" cy="2690226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0E945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 rot="-1027861">
            <a:off x="5485874" y="2849832"/>
            <a:ext cx="312672" cy="312672"/>
          </a:xfrm>
          <a:prstGeom prst="rtTriangle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 rot="6359841">
            <a:off x="3315801" y="2847762"/>
            <a:ext cx="363580" cy="363580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2276602" y="850250"/>
            <a:ext cx="1569300" cy="390900"/>
          </a:xfrm>
          <a:prstGeom prst="chevron">
            <a:avLst>
              <a:gd fmla="val 50000" name="adj"/>
            </a:avLst>
          </a:prstGeom>
          <a:solidFill>
            <a:srgbClr val="93C47D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Hot exhaust gases</a:t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0" y="850375"/>
            <a:ext cx="1433100" cy="390900"/>
          </a:xfrm>
          <a:prstGeom prst="homePlate">
            <a:avLst>
              <a:gd fmla="val 50000" name="adj"/>
            </a:avLst>
          </a:prstGeom>
          <a:solidFill>
            <a:srgbClr val="38761D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Fuel+Air</a:t>
            </a:r>
            <a:endParaRPr b="1"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1190052" y="850250"/>
            <a:ext cx="1335900" cy="3909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Combustion</a:t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1777550" y="1816750"/>
            <a:ext cx="14952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100">
                <a:solidFill>
                  <a:srgbClr val="666666"/>
                </a:solidFill>
              </a:rPr>
              <a:t>Heat</a:t>
            </a:r>
            <a:endParaRPr b="1" i="1" sz="11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100">
                <a:solidFill>
                  <a:srgbClr val="666666"/>
                </a:solidFill>
              </a:rPr>
              <a:t>|</a:t>
            </a:r>
            <a:endParaRPr b="1" i="1" sz="11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100">
                <a:solidFill>
                  <a:srgbClr val="666666"/>
                </a:solidFill>
              </a:rPr>
              <a:t>Mechanical </a:t>
            </a:r>
            <a:endParaRPr b="1" i="1" sz="11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100">
                <a:solidFill>
                  <a:srgbClr val="666666"/>
                </a:solidFill>
              </a:rPr>
              <a:t>|</a:t>
            </a:r>
            <a:endParaRPr b="1" i="1" sz="11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100">
                <a:solidFill>
                  <a:srgbClr val="666666"/>
                </a:solidFill>
              </a:rPr>
              <a:t>Electrical energy</a:t>
            </a:r>
            <a:endParaRPr b="1" i="1" sz="1100">
              <a:solidFill>
                <a:srgbClr val="666666"/>
              </a:solidFill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3612500" y="431075"/>
            <a:ext cx="22251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FF00"/>
                </a:solidFill>
              </a:rPr>
              <a:t>CARBON CAPTURE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200">
                <a:solidFill>
                  <a:srgbClr val="236900"/>
                </a:solidFill>
              </a:rPr>
              <a:t>Adsorption using KAUST-7</a:t>
            </a:r>
            <a:endParaRPr b="1" i="1" sz="1200">
              <a:solidFill>
                <a:srgbClr val="236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17" name="Google Shape;217;p17"/>
          <p:cNvSpPr txBox="1"/>
          <p:nvPr/>
        </p:nvSpPr>
        <p:spPr>
          <a:xfrm rot="-3328964">
            <a:off x="5117402" y="3156693"/>
            <a:ext cx="1417795" cy="5540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FF00"/>
                </a:solidFill>
              </a:rPr>
              <a:t>CO2 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FF00"/>
                </a:solidFill>
              </a:rPr>
              <a:t>Compression</a:t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id="218" name="Google Shape;2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4" y="3201625"/>
            <a:ext cx="3365258" cy="14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7600" y="438413"/>
            <a:ext cx="1146562" cy="8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3487" y="1894038"/>
            <a:ext cx="1162225" cy="10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7"/>
          <p:cNvSpPr/>
          <p:nvPr/>
        </p:nvSpPr>
        <p:spPr>
          <a:xfrm>
            <a:off x="6541875" y="2881625"/>
            <a:ext cx="2540052" cy="1818720"/>
          </a:xfrm>
          <a:prstGeom prst="cloud">
            <a:avLst/>
          </a:prstGeom>
          <a:solidFill>
            <a:srgbClr val="A5FF7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92% CO2 Capture😎 efficient!!</a:t>
            </a:r>
            <a:endParaRPr b="1"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>
            <a:off x="75" y="0"/>
            <a:ext cx="9144000" cy="366000"/>
          </a:xfrm>
          <a:prstGeom prst="rect">
            <a:avLst/>
          </a:prstGeom>
          <a:solidFill>
            <a:srgbClr val="77DD7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1"/>
                </a:solidFill>
              </a:rPr>
              <a:t>Product images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0" y="4777500"/>
            <a:ext cx="9144000" cy="366000"/>
          </a:xfrm>
          <a:prstGeom prst="rect">
            <a:avLst/>
          </a:prstGeom>
          <a:solidFill>
            <a:srgbClr val="77DD7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28" name="Google Shape;2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25" y="518225"/>
            <a:ext cx="3763651" cy="376365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8"/>
          <p:cNvSpPr txBox="1"/>
          <p:nvPr/>
        </p:nvSpPr>
        <p:spPr>
          <a:xfrm>
            <a:off x="4938000" y="664425"/>
            <a:ext cx="3834300" cy="3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-GB" sz="1700"/>
              <a:t>The cylinders in our proposed model are attached below the load which is different to existing CCS designs (attaching beside load). 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-GB" sz="1700"/>
              <a:t>This helps in easier and feasible recycling of CO2 capture which is released via the pipes connected to output knob of three cylinders similar to fuel refilling.</a:t>
            </a:r>
            <a:endParaRPr sz="1700"/>
          </a:p>
        </p:txBody>
      </p:sp>
      <p:sp>
        <p:nvSpPr>
          <p:cNvPr id="230" name="Google Shape;230;p18"/>
          <p:cNvSpPr txBox="1"/>
          <p:nvPr/>
        </p:nvSpPr>
        <p:spPr>
          <a:xfrm>
            <a:off x="461700" y="4405900"/>
            <a:ext cx="4391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200">
                <a:solidFill>
                  <a:schemeClr val="dk2"/>
                </a:solidFill>
              </a:rPr>
              <a:t>Initial sketch was perfected using DALLE-3 AI Technique</a:t>
            </a:r>
            <a:endParaRPr b="1" i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/>
          <p:nvPr/>
        </p:nvSpPr>
        <p:spPr>
          <a:xfrm>
            <a:off x="75" y="0"/>
            <a:ext cx="9144000" cy="366000"/>
          </a:xfrm>
          <a:prstGeom prst="rect">
            <a:avLst/>
          </a:prstGeom>
          <a:solidFill>
            <a:srgbClr val="77DD7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/>
              <a:t>Measuring the customer response</a:t>
            </a:r>
            <a:endParaRPr b="1" sz="2300"/>
          </a:p>
        </p:txBody>
      </p:sp>
      <p:sp>
        <p:nvSpPr>
          <p:cNvPr id="236" name="Google Shape;236;p19"/>
          <p:cNvSpPr/>
          <p:nvPr/>
        </p:nvSpPr>
        <p:spPr>
          <a:xfrm>
            <a:off x="-50" y="4777350"/>
            <a:ext cx="9144000" cy="366000"/>
          </a:xfrm>
          <a:prstGeom prst="rect">
            <a:avLst/>
          </a:prstGeom>
          <a:solidFill>
            <a:srgbClr val="77DD7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600"/>
          </a:p>
        </p:txBody>
      </p:sp>
      <p:sp>
        <p:nvSpPr>
          <p:cNvPr id="237" name="Google Shape;237;p19"/>
          <p:cNvSpPr txBox="1"/>
          <p:nvPr/>
        </p:nvSpPr>
        <p:spPr>
          <a:xfrm>
            <a:off x="460000" y="4018725"/>
            <a:ext cx="85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238" name="Google Shape;238;p19"/>
          <p:cNvGrpSpPr/>
          <p:nvPr/>
        </p:nvGrpSpPr>
        <p:grpSpPr>
          <a:xfrm>
            <a:off x="1288600" y="2489014"/>
            <a:ext cx="6566700" cy="670500"/>
            <a:chOff x="1431325" y="2473842"/>
            <a:chExt cx="6566700" cy="670500"/>
          </a:xfrm>
        </p:grpSpPr>
        <p:sp>
          <p:nvSpPr>
            <p:cNvPr id="239" name="Google Shape;239;p19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 txBox="1"/>
            <p:nvPr/>
          </p:nvSpPr>
          <p:spPr>
            <a:xfrm>
              <a:off x="53501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Stable companies </a:t>
              </a: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interested</a:t>
              </a: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to put the money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" name="Google Shape;241;p19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❖"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Financial Constraint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4882542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40</a:t>
              </a:r>
              <a:r>
                <a:rPr lang="en-GB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%</a:t>
              </a: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246" name="Google Shape;246;p19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247" name="Google Shape;247;p19"/>
          <p:cNvGrpSpPr/>
          <p:nvPr/>
        </p:nvGrpSpPr>
        <p:grpSpPr>
          <a:xfrm>
            <a:off x="1288600" y="1807739"/>
            <a:ext cx="6566700" cy="670500"/>
            <a:chOff x="1431325" y="2473842"/>
            <a:chExt cx="6566700" cy="670500"/>
          </a:xfrm>
        </p:grpSpPr>
        <p:sp>
          <p:nvSpPr>
            <p:cNvPr id="248" name="Google Shape;248;p19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 txBox="1"/>
            <p:nvPr/>
          </p:nvSpPr>
          <p:spPr>
            <a:xfrm>
              <a:off x="53501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 terms of immediate installation, fewer acceptance rate.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" name="Google Shape;250;p19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❖"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Customer Need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" name="Google Shape;251;p19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5478209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50</a:t>
              </a:r>
              <a:r>
                <a:rPr lang="en-GB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%</a:t>
              </a: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255" name="Google Shape;255;p19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256" name="Google Shape;256;p19"/>
          <p:cNvGrpSpPr/>
          <p:nvPr/>
        </p:nvGrpSpPr>
        <p:grpSpPr>
          <a:xfrm>
            <a:off x="1288600" y="1126464"/>
            <a:ext cx="6566700" cy="670500"/>
            <a:chOff x="1431325" y="2473842"/>
            <a:chExt cx="6566700" cy="670500"/>
          </a:xfrm>
        </p:grpSpPr>
        <p:sp>
          <p:nvSpPr>
            <p:cNvPr id="257" name="Google Shape;257;p19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9"/>
            <p:cNvSpPr txBox="1"/>
            <p:nvPr/>
          </p:nvSpPr>
          <p:spPr>
            <a:xfrm>
              <a:off x="53501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Roboto"/>
                <a:buChar char="●"/>
              </a:pPr>
              <a:r>
                <a:rPr lang="en-GB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Satisfied but </a:t>
              </a:r>
              <a:r>
                <a:rPr lang="en-GB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could be improved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❖"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Product</a:t>
              </a: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Design &amp; characteristics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19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9068097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70</a:t>
              </a:r>
              <a:r>
                <a:rPr lang="en-GB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%</a:t>
              </a: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264" name="Google Shape;264;p19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265" name="Google Shape;265;p19"/>
          <p:cNvGrpSpPr/>
          <p:nvPr/>
        </p:nvGrpSpPr>
        <p:grpSpPr>
          <a:xfrm>
            <a:off x="1288600" y="445189"/>
            <a:ext cx="6566700" cy="670500"/>
            <a:chOff x="1431325" y="2473842"/>
            <a:chExt cx="6566700" cy="670500"/>
          </a:xfrm>
        </p:grpSpPr>
        <p:sp>
          <p:nvSpPr>
            <p:cNvPr id="266" name="Google Shape;266;p19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9"/>
            <p:cNvSpPr txBox="1"/>
            <p:nvPr/>
          </p:nvSpPr>
          <p:spPr>
            <a:xfrm>
              <a:off x="53501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Roboto"/>
                <a:buChar char="●"/>
              </a:pPr>
              <a:r>
                <a:rPr lang="en-GB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Startups, MnCs showed huge interest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" name="Google Shape;268;p19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❖"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Interest for this Zero Carbon Concept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3744202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80</a:t>
              </a:r>
              <a:r>
                <a:rPr lang="en-GB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%</a:t>
              </a: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273" name="Google Shape;273;p19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274" name="Google Shape;274;p19"/>
          <p:cNvSpPr txBox="1"/>
          <p:nvPr/>
        </p:nvSpPr>
        <p:spPr>
          <a:xfrm>
            <a:off x="1288600" y="3250600"/>
            <a:ext cx="6566700" cy="15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Some Major Concerns and Possible Solutions:</a:t>
            </a:r>
            <a:endParaRPr sz="18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-GB">
                <a:solidFill>
                  <a:schemeClr val="dk2"/>
                </a:solidFill>
              </a:rPr>
              <a:t>3 </a:t>
            </a:r>
            <a:r>
              <a:rPr lang="en-GB">
                <a:solidFill>
                  <a:schemeClr val="dk2"/>
                </a:solidFill>
              </a:rPr>
              <a:t>respondents</a:t>
            </a:r>
            <a:r>
              <a:rPr lang="en-GB">
                <a:solidFill>
                  <a:schemeClr val="dk2"/>
                </a:solidFill>
              </a:rPr>
              <a:t> told that the size of storage tank can be small ( Possible solution- shorter offloading distance, points to keep in mind- it may lead to more offloading station, design- cost trade off)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-GB">
                <a:solidFill>
                  <a:schemeClr val="dk2"/>
                </a:solidFill>
              </a:rPr>
              <a:t>Query about lead times and repairment policy - (got suggestions of backup cylinder and backup sensor, alarm of cylinder filling out)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5" name="Google Shape;275;p19"/>
          <p:cNvSpPr txBox="1"/>
          <p:nvPr/>
        </p:nvSpPr>
        <p:spPr>
          <a:xfrm rot="-5400000">
            <a:off x="-1860075" y="2356125"/>
            <a:ext cx="415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800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https://www.cnbc.com/2022/06/28/why-companies-like-stripe-meta-and-alphabet-are-behind-carbon-removal.html</a:t>
            </a:r>
            <a:endParaRPr b="1" i="1"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/>
          <p:nvPr/>
        </p:nvSpPr>
        <p:spPr>
          <a:xfrm>
            <a:off x="75" y="0"/>
            <a:ext cx="9144000" cy="366000"/>
          </a:xfrm>
          <a:prstGeom prst="rect">
            <a:avLst/>
          </a:prstGeom>
          <a:solidFill>
            <a:srgbClr val="77DD7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/>
              <a:t>Measuring the purchase intention</a:t>
            </a:r>
            <a:endParaRPr b="1" sz="2300"/>
          </a:p>
        </p:txBody>
      </p:sp>
      <p:sp>
        <p:nvSpPr>
          <p:cNvPr id="281" name="Google Shape;281;p20"/>
          <p:cNvSpPr/>
          <p:nvPr/>
        </p:nvSpPr>
        <p:spPr>
          <a:xfrm>
            <a:off x="-50" y="4777350"/>
            <a:ext cx="9144000" cy="366000"/>
          </a:xfrm>
          <a:prstGeom prst="rect">
            <a:avLst/>
          </a:prstGeom>
          <a:solidFill>
            <a:srgbClr val="77DD7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20125" y="4454250"/>
            <a:ext cx="8508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900">
                <a:solidFill>
                  <a:schemeClr val="dk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https://www.protocol.com/bulletins/carbon-capture-venture-capital-investment</a:t>
            </a:r>
            <a:endParaRPr b="1" i="1" sz="900">
              <a:solidFill>
                <a:schemeClr val="dk2"/>
              </a:solidFill>
            </a:endParaRPr>
          </a:p>
        </p:txBody>
      </p:sp>
      <p:graphicFrame>
        <p:nvGraphicFramePr>
          <p:cNvPr id="283" name="Google Shape;283;p20"/>
          <p:cNvGraphicFramePr/>
          <p:nvPr/>
        </p:nvGraphicFramePr>
        <p:xfrm>
          <a:off x="952513" y="47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{671ADC36-29EE-4452-AFAC-9A98AD3CE6F0}</a:tableStyleId>
              </a:tblPr>
              <a:tblGrid>
                <a:gridCol w="2268850"/>
                <a:gridCol w="2268850"/>
                <a:gridCol w="2268850"/>
              </a:tblGrid>
              <a:tr h="34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Startup types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Purchase Interest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Remarks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Early stage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Low investment capability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Medium Scale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EV affordability is low, hence interested in low cost alternatives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Established firms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Heavy investment and marketing already done on EV. No interest in alternatives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84" name="Google Shape;2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5400" y="869900"/>
            <a:ext cx="144914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5401" y="2363155"/>
            <a:ext cx="1577746" cy="3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0100" y="3233006"/>
            <a:ext cx="7131424" cy="1253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31138" y="1447450"/>
            <a:ext cx="2049348" cy="5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0"/>
          <p:cNvSpPr txBox="1"/>
          <p:nvPr/>
        </p:nvSpPr>
        <p:spPr>
          <a:xfrm>
            <a:off x="5848450" y="4486750"/>
            <a:ext cx="352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900">
                <a:solidFill>
                  <a:schemeClr val="dk2"/>
                </a:solidFill>
              </a:rPr>
              <a:t>https://www.ventureradar.com/startup/Carbon%20capture</a:t>
            </a:r>
            <a:endParaRPr b="1" i="1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/>
          <p:nvPr/>
        </p:nvSpPr>
        <p:spPr>
          <a:xfrm>
            <a:off x="75" y="0"/>
            <a:ext cx="9144000" cy="366000"/>
          </a:xfrm>
          <a:prstGeom prst="rect">
            <a:avLst/>
          </a:prstGeom>
          <a:solidFill>
            <a:srgbClr val="77DD7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/>
              <a:t>Suggestions from</a:t>
            </a:r>
            <a:r>
              <a:rPr b="1" lang="en-GB" sz="2300"/>
              <a:t> Respondants</a:t>
            </a:r>
            <a:endParaRPr b="1" sz="2300"/>
          </a:p>
        </p:txBody>
      </p:sp>
      <p:sp>
        <p:nvSpPr>
          <p:cNvPr id="294" name="Google Shape;294;p21"/>
          <p:cNvSpPr/>
          <p:nvPr/>
        </p:nvSpPr>
        <p:spPr>
          <a:xfrm>
            <a:off x="-50" y="4777350"/>
            <a:ext cx="9144000" cy="366000"/>
          </a:xfrm>
          <a:prstGeom prst="rect">
            <a:avLst/>
          </a:prstGeom>
          <a:solidFill>
            <a:srgbClr val="77DD7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1"/>
          <p:cNvSpPr txBox="1"/>
          <p:nvPr/>
        </p:nvSpPr>
        <p:spPr>
          <a:xfrm>
            <a:off x="1294500" y="4777350"/>
            <a:ext cx="85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296" name="Google Shape;296;p21"/>
          <p:cNvGrpSpPr/>
          <p:nvPr/>
        </p:nvGrpSpPr>
        <p:grpSpPr>
          <a:xfrm>
            <a:off x="261021" y="3262342"/>
            <a:ext cx="8615828" cy="1332946"/>
            <a:chOff x="1593000" y="2322568"/>
            <a:chExt cx="5957975" cy="643500"/>
          </a:xfrm>
        </p:grpSpPr>
        <p:sp>
          <p:nvSpPr>
            <p:cNvPr id="297" name="Google Shape;297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236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236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1150" lvl="0" marL="45720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Roboto"/>
                <a:buChar char="●"/>
              </a:pPr>
              <a:r>
                <a:rPr lang="en-GB" sz="1300">
                  <a:solidFill>
                    <a:schemeClr val="dk1"/>
                  </a:solidFill>
                </a:rPr>
                <a:t>Safety issues during CO2 transfer from uploading station to industries (could be hazardous process).</a:t>
              </a:r>
              <a:endParaRPr sz="1300">
                <a:solidFill>
                  <a:schemeClr val="dk1"/>
                </a:solidFill>
              </a:endParaRPr>
            </a:p>
            <a:p>
              <a:pPr indent="-311150" lvl="0" marL="45720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Roboto"/>
                <a:buChar char="●"/>
              </a:pPr>
              <a:r>
                <a:rPr lang="en-GB" sz="1300">
                  <a:solidFill>
                    <a:schemeClr val="dk1"/>
                  </a:solidFill>
                </a:rPr>
                <a:t>Networking with various industries needs to be done.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3" name="Google Shape;303;p21"/>
          <p:cNvGrpSpPr/>
          <p:nvPr/>
        </p:nvGrpSpPr>
        <p:grpSpPr>
          <a:xfrm>
            <a:off x="261021" y="1905296"/>
            <a:ext cx="8615828" cy="1332946"/>
            <a:chOff x="1593000" y="2322568"/>
            <a:chExt cx="5957975" cy="643500"/>
          </a:xfrm>
        </p:grpSpPr>
        <p:sp>
          <p:nvSpPr>
            <p:cNvPr id="304" name="Google Shape;304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236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236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1150" lvl="0" marL="4572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Roboto"/>
                <a:buChar char="●"/>
              </a:pPr>
              <a:r>
                <a:rPr lang="en-GB" sz="1300">
                  <a:solidFill>
                    <a:schemeClr val="dk1"/>
                  </a:solidFill>
                </a:rPr>
                <a:t>Since initial customer acquisition would be less, it’s necessary to work on </a:t>
              </a:r>
              <a:r>
                <a:rPr b="1" lang="en-GB" sz="1300">
                  <a:solidFill>
                    <a:schemeClr val="dk1"/>
                  </a:solidFill>
                </a:rPr>
                <a:t>Marketing</a:t>
              </a:r>
              <a:r>
                <a:rPr lang="en-GB" sz="1300">
                  <a:solidFill>
                    <a:schemeClr val="dk1"/>
                  </a:solidFill>
                </a:rPr>
                <a:t> and creating awareness before large fundings.</a:t>
              </a:r>
              <a:endParaRPr sz="1300">
                <a:solidFill>
                  <a:schemeClr val="dk1"/>
                </a:solidFill>
              </a:endParaRPr>
            </a:p>
            <a:p>
              <a:pPr indent="-311150" lvl="0" marL="4572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Roboto"/>
                <a:buChar char="●"/>
              </a:pPr>
              <a:r>
                <a:rPr lang="en-GB" sz="1300">
                  <a:solidFill>
                    <a:schemeClr val="dk1"/>
                  </a:solidFill>
                </a:rPr>
                <a:t>Also suggested to make </a:t>
              </a:r>
              <a:r>
                <a:rPr b="1" lang="en-GB" sz="1300">
                  <a:solidFill>
                    <a:schemeClr val="dk1"/>
                  </a:solidFill>
                </a:rPr>
                <a:t>Pricing Model</a:t>
              </a:r>
              <a:r>
                <a:rPr lang="en-GB" sz="1300">
                  <a:solidFill>
                    <a:schemeClr val="dk1"/>
                  </a:solidFill>
                </a:rPr>
                <a:t> robust - Value based pricing</a:t>
              </a:r>
              <a:endParaRPr sz="1300">
                <a:solidFill>
                  <a:schemeClr val="dk1"/>
                </a:solidFill>
              </a:endParaRPr>
            </a:p>
          </p:txBody>
        </p:sp>
      </p:grpSp>
      <p:sp>
        <p:nvSpPr>
          <p:cNvPr id="310" name="Google Shape;310;p21"/>
          <p:cNvSpPr/>
          <p:nvPr/>
        </p:nvSpPr>
        <p:spPr>
          <a:xfrm>
            <a:off x="1345054" y="2065587"/>
            <a:ext cx="28065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Venture Capital -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Kansaltancy - Funding Scope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21"/>
          <p:cNvSpPr/>
          <p:nvPr/>
        </p:nvSpPr>
        <p:spPr>
          <a:xfrm>
            <a:off x="1345054" y="3422634"/>
            <a:ext cx="28065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Industry specialized people -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Carbon Use in industries</a:t>
            </a:r>
            <a:endParaRPr sz="12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312" name="Google Shape;312;p21"/>
          <p:cNvGrpSpPr/>
          <p:nvPr/>
        </p:nvGrpSpPr>
        <p:grpSpPr>
          <a:xfrm>
            <a:off x="261021" y="548230"/>
            <a:ext cx="8615828" cy="1332946"/>
            <a:chOff x="1593000" y="2322568"/>
            <a:chExt cx="5957975" cy="643500"/>
          </a:xfrm>
        </p:grpSpPr>
        <p:sp>
          <p:nvSpPr>
            <p:cNvPr id="313" name="Google Shape;313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236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236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rgbClr val="236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Startup companies - </a:t>
              </a:r>
              <a:r>
                <a:rPr lang="en-GB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Blackbuck, XPO, Marten, J.B.Hunt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1150" lvl="0" marL="45720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Roboto"/>
                <a:buChar char="●"/>
              </a:pPr>
              <a:r>
                <a:rPr lang="en-GB" sz="1300">
                  <a:solidFill>
                    <a:schemeClr val="dk1"/>
                  </a:solidFill>
                </a:rPr>
                <a:t>Showed huge positive response. (Since, they cant afford EV directly due to higher initial investment). </a:t>
              </a:r>
              <a:endParaRPr sz="1300">
                <a:solidFill>
                  <a:schemeClr val="dk1"/>
                </a:solidFill>
              </a:endParaRPr>
            </a:p>
            <a:p>
              <a:pPr indent="-311150" lvl="0" marL="45720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Roboto"/>
                <a:buChar char="●"/>
              </a:pPr>
              <a:r>
                <a:rPr lang="en-GB" sz="1300">
                  <a:solidFill>
                    <a:schemeClr val="dk1"/>
                  </a:solidFill>
                </a:rPr>
                <a:t>Want to reduce carbon footprint( as sustainability is trending in current start up culture).</a:t>
              </a:r>
              <a:endParaRPr sz="1300">
                <a:solidFill>
                  <a:schemeClr val="dk1"/>
                </a:solidFill>
              </a:endParaRPr>
            </a:p>
            <a:p>
              <a:pPr indent="-311150" lvl="0" marL="45720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Roboto"/>
                <a:buChar char="●"/>
              </a:pPr>
              <a:r>
                <a:rPr lang="en-GB" sz="1300">
                  <a:solidFill>
                    <a:schemeClr val="dk1"/>
                  </a:solidFill>
                </a:rPr>
                <a:t>Bit </a:t>
              </a:r>
              <a:r>
                <a:rPr b="1" lang="en-GB" sz="1300">
                  <a:solidFill>
                    <a:schemeClr val="dk1"/>
                  </a:solidFill>
                </a:rPr>
                <a:t>cost sensitive</a:t>
              </a:r>
              <a:r>
                <a:rPr lang="en-GB" sz="1300">
                  <a:solidFill>
                    <a:schemeClr val="dk1"/>
                  </a:solidFill>
                </a:rPr>
                <a:t>, so want better pricing model.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