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61" r:id="rId4"/>
    <p:sldId id="260" r:id="rId5"/>
    <p:sldId id="262" r:id="rId6"/>
    <p:sldId id="263" r:id="rId7"/>
    <p:sldId id="266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80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BC0-D8E6-4B77-94AB-130910942539}" type="datetimeFigureOut">
              <a:rPr lang="ru-RU" smtClean="0"/>
              <a:t>01.08.2019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1093-1716-47D8-B30B-B9089CE6D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47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BC0-D8E6-4B77-94AB-130910942539}" type="datetimeFigureOut">
              <a:rPr lang="ru-RU" smtClean="0"/>
              <a:t>01.08.2019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1093-1716-47D8-B30B-B9089CE6D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86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BC0-D8E6-4B77-94AB-130910942539}" type="datetimeFigureOut">
              <a:rPr lang="ru-RU" smtClean="0"/>
              <a:t>01.08.2019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1093-1716-47D8-B30B-B9089CE6D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17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BC0-D8E6-4B77-94AB-130910942539}" type="datetimeFigureOut">
              <a:rPr lang="ru-RU" smtClean="0"/>
              <a:t>01.08.2019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1093-1716-47D8-B30B-B9089CE6D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29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BC0-D8E6-4B77-94AB-130910942539}" type="datetimeFigureOut">
              <a:rPr lang="ru-RU" smtClean="0"/>
              <a:t>01.08.2019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1093-1716-47D8-B30B-B9089CE6D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68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BC0-D8E6-4B77-94AB-130910942539}" type="datetimeFigureOut">
              <a:rPr lang="ru-RU" smtClean="0"/>
              <a:t>01.08.2019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1093-1716-47D8-B30B-B9089CE6D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00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BC0-D8E6-4B77-94AB-130910942539}" type="datetimeFigureOut">
              <a:rPr lang="ru-RU" smtClean="0"/>
              <a:t>01.08.2019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1093-1716-47D8-B30B-B9089CE6D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02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BC0-D8E6-4B77-94AB-130910942539}" type="datetimeFigureOut">
              <a:rPr lang="ru-RU" smtClean="0"/>
              <a:t>01.08.2019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1093-1716-47D8-B30B-B9089CE6D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87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BC0-D8E6-4B77-94AB-130910942539}" type="datetimeFigureOut">
              <a:rPr lang="ru-RU" smtClean="0"/>
              <a:t>01.08.2019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1093-1716-47D8-B30B-B9089CE6D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61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BC0-D8E6-4B77-94AB-130910942539}" type="datetimeFigureOut">
              <a:rPr lang="ru-RU" smtClean="0"/>
              <a:t>01.08.2019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1093-1716-47D8-B30B-B9089CE6D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17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BC0-D8E6-4B77-94AB-130910942539}" type="datetimeFigureOut">
              <a:rPr lang="ru-RU" smtClean="0"/>
              <a:t>01.08.2019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1093-1716-47D8-B30B-B9089CE6D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95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AFBC0-D8E6-4B77-94AB-130910942539}" type="datetimeFigureOut">
              <a:rPr lang="ru-RU" smtClean="0"/>
              <a:t>01.08.2019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B1093-1716-47D8-B30B-B9089CE6D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29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faa.org/members.php?id=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68940"/>
            <a:ext cx="9139518" cy="1021976"/>
          </a:xfrm>
        </p:spPr>
        <p:txBody>
          <a:bodyPr>
            <a:normAutofit/>
          </a:bodyPr>
          <a:lstStyle/>
          <a:p>
            <a:r>
              <a:rPr lang="en-US" dirty="0" smtClean="0"/>
              <a:t>SQL Injection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290916"/>
            <a:ext cx="9144000" cy="4249268"/>
          </a:xfrm>
        </p:spPr>
        <p:txBody>
          <a:bodyPr/>
          <a:lstStyle/>
          <a:p>
            <a:r>
              <a:rPr lang="ru-RU" dirty="0" smtClean="0"/>
              <a:t>Один из самых распространенных методов атаки, применяемых для взлома сайтов. Суть атаки заключается во внедрении произвольного кода в </a:t>
            </a:r>
            <a:r>
              <a:rPr lang="en-US" dirty="0" smtClean="0"/>
              <a:t>SQL </a:t>
            </a:r>
            <a:r>
              <a:rPr lang="ru-RU" dirty="0" smtClean="0"/>
              <a:t>запросы. Уязвимость к такому виду атак возникает, когда отсутствует проверка пользовательского ввода или недостаточно фильтруются передаваемые данные.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6706" b="3356"/>
          <a:stretch/>
        </p:blipFill>
        <p:spPr>
          <a:xfrm>
            <a:off x="3913093" y="3076576"/>
            <a:ext cx="4443133" cy="348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65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18913"/>
            <a:ext cx="10515600" cy="804769"/>
          </a:xfrm>
        </p:spPr>
        <p:txBody>
          <a:bodyPr/>
          <a:lstStyle/>
          <a:p>
            <a:pPr algn="ctr"/>
            <a:r>
              <a:rPr lang="ru-RU" dirty="0" smtClean="0"/>
              <a:t>Использование </a:t>
            </a:r>
            <a:r>
              <a:rPr lang="en-US" dirty="0" smtClean="0"/>
              <a:t>SELECT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23682"/>
            <a:ext cx="10515600" cy="49532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Предположим что у нас имеется форма с поисковым запросом по сайту, пытаемся объединить 2 запроса в этой форме, например </a:t>
            </a:r>
          </a:p>
          <a:p>
            <a:pPr marL="0" indent="0">
              <a:buNone/>
            </a:pPr>
            <a:r>
              <a:rPr lang="en-US" dirty="0" smtClean="0"/>
              <a:t>1’ </a:t>
            </a:r>
            <a:r>
              <a:rPr lang="en-US" dirty="0" smtClean="0">
                <a:solidFill>
                  <a:schemeClr val="accent1"/>
                </a:solidFill>
              </a:rPr>
              <a:t>UNION SELECT</a:t>
            </a:r>
            <a:r>
              <a:rPr lang="en-US" dirty="0" smtClean="0"/>
              <a:t> 1,2,3</a:t>
            </a:r>
            <a:r>
              <a:rPr lang="ru-RU" dirty="0" smtClean="0"/>
              <a:t> -- </a:t>
            </a:r>
          </a:p>
          <a:p>
            <a:pPr marL="0" indent="0">
              <a:buNone/>
            </a:pPr>
            <a:r>
              <a:rPr lang="ru-RU" dirty="0" smtClean="0"/>
              <a:t>Тогда нам выведется результат поиска 1  и выполнится наш запрос, для того, чтобы не выводить ненужные нам данные поиска, можно указать несуществующие данные, например -1 или 999999</a:t>
            </a:r>
          </a:p>
          <a:p>
            <a:pPr marL="0" indent="0">
              <a:buNone/>
            </a:pPr>
            <a:r>
              <a:rPr lang="ru-RU" dirty="0" smtClean="0"/>
              <a:t>Тогда запрос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dirty="0" smtClean="0"/>
              <a:t>-</a:t>
            </a:r>
            <a:r>
              <a:rPr lang="en-US" dirty="0" smtClean="0"/>
              <a:t>1’ </a:t>
            </a:r>
            <a:r>
              <a:rPr lang="en-US" dirty="0" smtClean="0">
                <a:solidFill>
                  <a:schemeClr val="accent1"/>
                </a:solidFill>
              </a:rPr>
              <a:t>UNION SELECT</a:t>
            </a:r>
            <a:r>
              <a:rPr lang="en-US" dirty="0" smtClean="0"/>
              <a:t> 1,2,3</a:t>
            </a:r>
            <a:r>
              <a:rPr lang="ru-RU" dirty="0" smtClean="0"/>
              <a:t> -- </a:t>
            </a:r>
          </a:p>
          <a:p>
            <a:pPr marL="0" indent="0">
              <a:buNone/>
            </a:pPr>
            <a:r>
              <a:rPr lang="ru-RU" dirty="0" smtClean="0"/>
              <a:t>Вернет нам только интересующие нас данные</a:t>
            </a:r>
          </a:p>
          <a:p>
            <a:pPr marL="0" indent="0">
              <a:buNone/>
            </a:pPr>
            <a:r>
              <a:rPr lang="ru-RU" dirty="0" smtClean="0"/>
              <a:t>Если поиск идет через запрос со строкой, тогда в конце необходимо указывать комментарий, в числовой запрос без него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653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8557"/>
          </a:xfrm>
        </p:spPr>
        <p:txBody>
          <a:bodyPr/>
          <a:lstStyle/>
          <a:p>
            <a:pPr algn="ctr"/>
            <a:r>
              <a:rPr lang="en-US" dirty="0" err="1" smtClean="0"/>
              <a:t>BlindSQL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71601"/>
            <a:ext cx="5616388" cy="40610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</a:t>
            </a:r>
            <a:r>
              <a:rPr lang="ru-RU" dirty="0" err="1" smtClean="0"/>
              <a:t>лепые</a:t>
            </a:r>
            <a:r>
              <a:rPr lang="ru-RU" dirty="0" smtClean="0"/>
              <a:t> инъекции используются, когда мы не можем увидеть результат взаимодействия с базой, </a:t>
            </a:r>
            <a:r>
              <a:rPr lang="ru-RU" dirty="0" err="1" smtClean="0"/>
              <a:t>т.е</a:t>
            </a:r>
            <a:r>
              <a:rPr lang="ru-RU" dirty="0" smtClean="0"/>
              <a:t> данные не отображаются на странице,</a:t>
            </a:r>
            <a:r>
              <a:rPr lang="en-US" dirty="0" smtClean="0"/>
              <a:t> </a:t>
            </a:r>
            <a:r>
              <a:rPr lang="ru-RU" dirty="0" smtClean="0"/>
              <a:t>но мы можем определить результат манипулируя значениями </a:t>
            </a:r>
            <a:r>
              <a:rPr lang="en-US" dirty="0" smtClean="0"/>
              <a:t>true </a:t>
            </a:r>
            <a:r>
              <a:rPr lang="ru-RU" dirty="0" smtClean="0"/>
              <a:t>или </a:t>
            </a:r>
            <a:r>
              <a:rPr lang="en-US" dirty="0" smtClean="0"/>
              <a:t>false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603" y="1371601"/>
            <a:ext cx="4339197" cy="433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37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5110"/>
          </a:xfrm>
        </p:spPr>
        <p:txBody>
          <a:bodyPr/>
          <a:lstStyle/>
          <a:p>
            <a:r>
              <a:rPr lang="ru-RU" dirty="0" smtClean="0"/>
              <a:t>Обнаружение </a:t>
            </a:r>
            <a:r>
              <a:rPr lang="en-US" dirty="0" smtClean="0"/>
              <a:t>Blind 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Так как при слепой инъекции используются результаты </a:t>
            </a:r>
            <a:r>
              <a:rPr lang="en-US" dirty="0" smtClean="0"/>
              <a:t>true </a:t>
            </a:r>
            <a:r>
              <a:rPr lang="ru-RU" dirty="0" smtClean="0"/>
              <a:t>или </a:t>
            </a:r>
            <a:r>
              <a:rPr lang="en-US" dirty="0" smtClean="0"/>
              <a:t>false </a:t>
            </a:r>
            <a:r>
              <a:rPr lang="ru-RU" dirty="0" smtClean="0"/>
              <a:t>значений, для обнаружения такого типа уязвимости смотрим на результат, который получим при значении </a:t>
            </a:r>
            <a:r>
              <a:rPr lang="en-US" dirty="0" smtClean="0"/>
              <a:t>true </a:t>
            </a:r>
            <a:r>
              <a:rPr lang="ru-RU" dirty="0" smtClean="0"/>
              <a:t>или </a:t>
            </a:r>
            <a:r>
              <a:rPr lang="en-US" dirty="0" smtClean="0"/>
              <a:t>false</a:t>
            </a:r>
          </a:p>
          <a:p>
            <a:pPr marL="0" indent="0">
              <a:buNone/>
            </a:pPr>
            <a:r>
              <a:rPr lang="en-US" dirty="0" smtClean="0"/>
              <a:t>www.asfaa.org/members.php?id=1</a:t>
            </a:r>
          </a:p>
          <a:p>
            <a:pPr marL="0" indent="0">
              <a:buNone/>
            </a:pPr>
            <a:r>
              <a:rPr lang="ru-RU" dirty="0" smtClean="0"/>
              <a:t>В результате перехода по различным значениям поля </a:t>
            </a:r>
            <a:r>
              <a:rPr lang="en-US" dirty="0" smtClean="0"/>
              <a:t>id</a:t>
            </a:r>
            <a:r>
              <a:rPr lang="ru-RU" dirty="0" smtClean="0"/>
              <a:t>, получаем различные данные,  посмотрим что </a:t>
            </a:r>
            <a:r>
              <a:rPr lang="ru-RU" dirty="0" err="1" smtClean="0"/>
              <a:t>выведится</a:t>
            </a:r>
            <a:r>
              <a:rPr lang="ru-RU" dirty="0" smtClean="0"/>
              <a:t>, если </a:t>
            </a:r>
            <a:r>
              <a:rPr lang="ru-RU" dirty="0" err="1" smtClean="0"/>
              <a:t>результом</a:t>
            </a:r>
            <a:r>
              <a:rPr lang="ru-RU" dirty="0" smtClean="0"/>
              <a:t> запроса будет значение </a:t>
            </a:r>
            <a:r>
              <a:rPr lang="en-US" dirty="0" smtClean="0"/>
              <a:t>false</a:t>
            </a:r>
            <a:r>
              <a:rPr lang="ru-RU" dirty="0" smtClean="0"/>
              <a:t>, для этого добавим в адрес </a:t>
            </a:r>
            <a:r>
              <a:rPr lang="en-US" dirty="0" smtClean="0"/>
              <a:t>false </a:t>
            </a:r>
            <a:r>
              <a:rPr lang="ru-RU" dirty="0" smtClean="0"/>
              <a:t>и </a:t>
            </a:r>
            <a:r>
              <a:rPr lang="en-US" dirty="0" smtClean="0"/>
              <a:t>true </a:t>
            </a:r>
            <a:r>
              <a:rPr lang="ru-RU" dirty="0" smtClean="0"/>
              <a:t>значение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www.asfaa.org/members.php?id=1</a:t>
            </a:r>
            <a:r>
              <a:rPr lang="en-US" dirty="0" smtClean="0"/>
              <a:t> and 1=0, </a:t>
            </a:r>
            <a:r>
              <a:rPr lang="ru-RU" dirty="0" smtClean="0"/>
              <a:t>результатом сравнения 1 и 0 будет </a:t>
            </a:r>
            <a:r>
              <a:rPr lang="en-US" dirty="0" smtClean="0"/>
              <a:t>false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www.asfaa.org/members.php?id=1</a:t>
            </a:r>
            <a:r>
              <a:rPr lang="en-US" dirty="0" smtClean="0"/>
              <a:t> and 1=</a:t>
            </a:r>
            <a:r>
              <a:rPr lang="ru-RU" dirty="0" smtClean="0"/>
              <a:t>1</a:t>
            </a:r>
            <a:r>
              <a:rPr lang="en-US" dirty="0" smtClean="0"/>
              <a:t>, </a:t>
            </a:r>
            <a:r>
              <a:rPr lang="ru-RU" dirty="0" smtClean="0"/>
              <a:t>результатом сравнения 1 и 1 будет </a:t>
            </a:r>
            <a:r>
              <a:rPr lang="en-US" dirty="0" smtClean="0"/>
              <a:t>true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290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497541"/>
            <a:ext cx="5468471" cy="32541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False </a:t>
            </a:r>
            <a:r>
              <a:rPr lang="ru-RU" dirty="0" smtClean="0"/>
              <a:t>результат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934" y="1539687"/>
            <a:ext cx="4819090" cy="3879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06670" y="497541"/>
            <a:ext cx="5620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True </a:t>
            </a:r>
            <a:r>
              <a:rPr lang="ru-RU" sz="2800" dirty="0" smtClean="0"/>
              <a:t>результат</a:t>
            </a:r>
            <a:r>
              <a:rPr lang="en-US" sz="2800" dirty="0" smtClean="0"/>
              <a:t>: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670" y="1539687"/>
            <a:ext cx="5063838" cy="390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68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84094"/>
            <a:ext cx="10515600" cy="569286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Так же с различными условными операторами, такими как </a:t>
            </a:r>
            <a:r>
              <a:rPr lang="en-US" dirty="0" smtClean="0">
                <a:solidFill>
                  <a:schemeClr val="accent1"/>
                </a:solidFill>
              </a:rPr>
              <a:t>IF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WHERE</a:t>
            </a:r>
            <a:r>
              <a:rPr lang="ru-RU" dirty="0" smtClean="0"/>
              <a:t> применяются функции, результат которых можно определить по времени ответ</a:t>
            </a:r>
            <a:r>
              <a:rPr lang="ru-RU" dirty="0"/>
              <a:t>а</a:t>
            </a:r>
            <a:r>
              <a:rPr lang="ru-RU" dirty="0" smtClean="0"/>
              <a:t> сервера</a:t>
            </a:r>
            <a:r>
              <a:rPr lang="en-US" dirty="0" smtClean="0"/>
              <a:t>, </a:t>
            </a:r>
            <a:r>
              <a:rPr lang="ru-RU" dirty="0" smtClean="0"/>
              <a:t>например </a:t>
            </a:r>
            <a:r>
              <a:rPr lang="en-US" dirty="0"/>
              <a:t>BENCHMARK</a:t>
            </a:r>
            <a:r>
              <a:rPr lang="en-US" dirty="0" smtClean="0"/>
              <a:t>(), Sleep()</a:t>
            </a:r>
          </a:p>
          <a:p>
            <a:pPr marL="0" indent="0">
              <a:buNone/>
            </a:pPr>
            <a:r>
              <a:rPr lang="ru-RU" dirty="0" smtClean="0"/>
              <a:t>Пример с функцией </a:t>
            </a:r>
            <a:r>
              <a:rPr lang="en-US" dirty="0" smtClean="0"/>
              <a:t>sleep():</a:t>
            </a:r>
          </a:p>
          <a:p>
            <a:pPr marL="0" indent="0">
              <a:buNone/>
            </a:pPr>
            <a:r>
              <a:rPr lang="en-US" dirty="0" smtClean="0"/>
              <a:t>www.asfaa.org/members.php?id=1 AND IF(MID(database(),1,1) = ‘c’, SLEEP(</a:t>
            </a:r>
            <a:r>
              <a:rPr lang="ru-RU" dirty="0" smtClean="0"/>
              <a:t>1</a:t>
            </a:r>
            <a:r>
              <a:rPr lang="en-US" dirty="0" smtClean="0"/>
              <a:t>5), true)</a:t>
            </a:r>
          </a:p>
          <a:p>
            <a:pPr marL="0" indent="0">
              <a:buNone/>
            </a:pPr>
            <a:r>
              <a:rPr lang="ru-RU" dirty="0" smtClean="0"/>
              <a:t>Если первый символ базы данных будет </a:t>
            </a:r>
            <a:r>
              <a:rPr lang="en-US" dirty="0" smtClean="0"/>
              <a:t>c, </a:t>
            </a:r>
            <a:r>
              <a:rPr lang="ru-RU" dirty="0" smtClean="0"/>
              <a:t>тогда страница будет загружена с задержкой в 15 секунд, в другом случае страница будет загружена как обычно.</a:t>
            </a:r>
          </a:p>
          <a:p>
            <a:pPr marL="0" indent="0">
              <a:buNone/>
            </a:pPr>
            <a:r>
              <a:rPr lang="ru-RU" dirty="0" smtClean="0"/>
              <a:t>Так как шанс угадать значение намного меньше чем ввести неверный символ, задержку лучше ставить на </a:t>
            </a:r>
            <a:r>
              <a:rPr lang="en-US" dirty="0" smtClean="0"/>
              <a:t>true </a:t>
            </a:r>
            <a:r>
              <a:rPr lang="ru-RU" dirty="0" smtClean="0"/>
              <a:t>условие.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525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9731"/>
            <a:ext cx="10515600" cy="777875"/>
          </a:xfrm>
        </p:spPr>
        <p:txBody>
          <a:bodyPr/>
          <a:lstStyle/>
          <a:p>
            <a:pPr algn="ctr"/>
            <a:r>
              <a:rPr lang="ru-RU" dirty="0" smtClean="0"/>
              <a:t>Актуальность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30030"/>
            <a:ext cx="10515600" cy="5033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Может показаться, что такого рода уязвимости давно всеми закрыты и не представляют угрозы, но часто забывают защищать редко используемые формы для запросов, либо просто лень исправлять, даже простым запросом </a:t>
            </a:r>
            <a:r>
              <a:rPr lang="ru-RU" dirty="0" err="1" smtClean="0"/>
              <a:t>гугл</a:t>
            </a:r>
            <a:r>
              <a:rPr lang="ru-RU" dirty="0" smtClean="0"/>
              <a:t> </a:t>
            </a:r>
            <a:r>
              <a:rPr lang="ru-RU" dirty="0" err="1" smtClean="0"/>
              <a:t>дорк</a:t>
            </a:r>
            <a:r>
              <a:rPr lang="ru-RU" dirty="0" smtClean="0"/>
              <a:t> вида</a:t>
            </a:r>
            <a:r>
              <a:rPr lang="en-US" dirty="0"/>
              <a:t>: </a:t>
            </a:r>
            <a:r>
              <a:rPr lang="en-US" dirty="0" smtClean="0"/>
              <a:t>“</a:t>
            </a:r>
            <a:r>
              <a:rPr lang="en-US" dirty="0" err="1" smtClean="0"/>
              <a:t>inurl</a:t>
            </a:r>
            <a:r>
              <a:rPr lang="en-US" dirty="0" smtClean="0"/>
              <a:t> 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en-US" dirty="0" smtClean="0"/>
              <a:t>id=“, </a:t>
            </a:r>
            <a:r>
              <a:rPr lang="ru-RU" dirty="0" smtClean="0"/>
              <a:t>можно обнаружить сайты уязвимые к простым инъекциям. Как пример 2 сайта из первых страниц</a:t>
            </a:r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60704"/>
            <a:ext cx="5293659" cy="301718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887" y="3259489"/>
            <a:ext cx="4683913" cy="301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5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0655"/>
            <a:ext cx="10515600" cy="1019922"/>
          </a:xfrm>
        </p:spPr>
        <p:txBody>
          <a:bodyPr/>
          <a:lstStyle/>
          <a:p>
            <a:pPr algn="ctr"/>
            <a:r>
              <a:rPr lang="ru-RU" dirty="0" smtClean="0"/>
              <a:t>Методы защиты от атак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50577"/>
            <a:ext cx="10515600" cy="492638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Все передаваемые данные необходимо фильтровать, перед попаданием в запрос данные должны обработаны с использованием регулярных выражений, либо обработаны в ручную. Если используется ручная обработка, все числовые параметры должны быть приведены к нужному типу, все остальные параметры должны быть экранированы, например функцией </a:t>
            </a:r>
            <a:r>
              <a:rPr lang="en-US" dirty="0" err="1"/>
              <a:t>mysql_real_escape_string</a:t>
            </a:r>
            <a:r>
              <a:rPr lang="en-US" dirty="0" smtClean="0"/>
              <a:t>(</a:t>
            </a:r>
            <a:r>
              <a:rPr lang="ru-RU" dirty="0" smtClean="0"/>
              <a:t>) и заключены в кавычки.</a:t>
            </a:r>
          </a:p>
          <a:p>
            <a:pPr marL="0" indent="0">
              <a:buNone/>
            </a:pPr>
            <a:r>
              <a:rPr lang="ru-RU" dirty="0" smtClean="0"/>
              <a:t>Так же рекомендуется использование белых списков, </a:t>
            </a:r>
            <a:r>
              <a:rPr lang="ru-RU" dirty="0" err="1" smtClean="0"/>
              <a:t>т.е</a:t>
            </a:r>
            <a:r>
              <a:rPr lang="ru-RU" dirty="0" smtClean="0"/>
              <a:t> ограничение на использования различных идентификаторов в запросах. </a:t>
            </a:r>
          </a:p>
        </p:txBody>
      </p:sp>
    </p:spTree>
    <p:extLst>
      <p:ext uri="{BB962C8B-B14F-4D97-AF65-F5344CB8AC3E}">
        <p14:creationId xmlns:p14="http://schemas.microsoft.com/office/powerpoint/2010/main" val="906798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8259"/>
            <a:ext cx="10515600" cy="954741"/>
          </a:xfrm>
        </p:spPr>
        <p:txBody>
          <a:bodyPr/>
          <a:lstStyle/>
          <a:p>
            <a:pPr algn="ctr"/>
            <a:r>
              <a:rPr lang="en-US" dirty="0" smtClean="0"/>
              <a:t> XSS Injection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43000"/>
            <a:ext cx="6409765" cy="5033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Еще один распространенный вид атак на веб сайты, но который исполняется на стороне клиента по средствам </a:t>
            </a:r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ru-RU" dirty="0" smtClean="0"/>
              <a:t>возникает так же как и 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ru-RU" dirty="0" smtClean="0"/>
              <a:t>из-за недостаточной фильтрации вводимых пользователями данных.</a:t>
            </a:r>
            <a:r>
              <a:rPr lang="en-US" dirty="0" smtClean="0"/>
              <a:t> </a:t>
            </a:r>
            <a:r>
              <a:rPr lang="ru-RU" dirty="0" smtClean="0"/>
              <a:t>Простого захода на зараженный сайт хватает чтобы заразиться, после заражения злоумышленник может получить </a:t>
            </a:r>
            <a:r>
              <a:rPr lang="ru-RU" dirty="0" err="1" smtClean="0"/>
              <a:t>сессионые</a:t>
            </a:r>
            <a:r>
              <a:rPr lang="ru-RU" dirty="0" smtClean="0"/>
              <a:t> данные пользователя для входа на сайт, изменять внешний вид страницы, внедрять различный вредоносный код.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 descr="ÐÐ°ÑÑÐ¸Ð½ÐºÐ¸ Ð¿Ð¾ Ð·Ð°Ð¿ÑÐ¾ÑÑ xs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965" y="1143000"/>
            <a:ext cx="4337704" cy="420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155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7209"/>
            <a:ext cx="10515600" cy="1046816"/>
          </a:xfrm>
        </p:spPr>
        <p:txBody>
          <a:bodyPr/>
          <a:lstStyle/>
          <a:p>
            <a:pPr algn="ctr"/>
            <a:r>
              <a:rPr lang="ru-RU" dirty="0" smtClean="0"/>
              <a:t>Виды</a:t>
            </a:r>
            <a:r>
              <a:rPr lang="en-US" dirty="0" smtClean="0"/>
              <a:t> XSS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64025"/>
            <a:ext cx="10515600" cy="4912938"/>
          </a:xfrm>
        </p:spPr>
        <p:txBody>
          <a:bodyPr/>
          <a:lstStyle/>
          <a:p>
            <a:r>
              <a:rPr lang="ru-RU" dirty="0"/>
              <a:t>Постоянный (хранимый) XSS</a:t>
            </a:r>
          </a:p>
          <a:p>
            <a:pPr marL="457200" lvl="1" indent="0">
              <a:buNone/>
            </a:pPr>
            <a:r>
              <a:rPr lang="ru-RU" dirty="0"/>
              <a:t>Вредоносный код храниться на сайте или </a:t>
            </a:r>
            <a:r>
              <a:rPr lang="ru-RU" dirty="0" smtClean="0"/>
              <a:t>сервере</a:t>
            </a:r>
            <a:r>
              <a:rPr lang="en-US" dirty="0"/>
              <a:t> </a:t>
            </a:r>
            <a:r>
              <a:rPr lang="ru-RU" dirty="0" smtClean="0"/>
              <a:t>и загружается каждый раз при отображении пользователем страницы.</a:t>
            </a:r>
            <a:endParaRPr lang="ru-RU" dirty="0"/>
          </a:p>
          <a:p>
            <a:r>
              <a:rPr lang="ru-RU" dirty="0"/>
              <a:t>Непостоянный (отраженный) XSS</a:t>
            </a:r>
          </a:p>
          <a:p>
            <a:pPr marL="457200" lvl="1" indent="0">
              <a:buNone/>
            </a:pPr>
            <a:r>
              <a:rPr lang="ru-RU" dirty="0"/>
              <a:t>Пользователю необходимо посетить специально сформированную </a:t>
            </a:r>
            <a:r>
              <a:rPr lang="ru-RU" dirty="0" smtClean="0"/>
              <a:t>ссылку, в которую добавлен вредоносный код. </a:t>
            </a:r>
          </a:p>
          <a:p>
            <a:r>
              <a:rPr lang="ru-RU" dirty="0" smtClean="0"/>
              <a:t>XSS в DOM-модели</a:t>
            </a:r>
          </a:p>
          <a:p>
            <a:pPr marL="457200" lvl="1" indent="0">
              <a:buNone/>
            </a:pPr>
            <a:r>
              <a:rPr lang="ru-RU" dirty="0" smtClean="0"/>
              <a:t>Источник </a:t>
            </a:r>
            <a:r>
              <a:rPr lang="ru-RU" dirty="0"/>
              <a:t>проблемы находится в клиентском </a:t>
            </a:r>
            <a:r>
              <a:rPr lang="ru-RU" dirty="0" smtClean="0"/>
              <a:t>сценарии, код внедряется в сформированную </a:t>
            </a:r>
            <a:r>
              <a:rPr lang="en-US" dirty="0" smtClean="0"/>
              <a:t>DOM </a:t>
            </a:r>
            <a:r>
              <a:rPr lang="ru-RU" dirty="0" smtClean="0"/>
              <a:t>структуру.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579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9631"/>
            <a:ext cx="10515600" cy="979582"/>
          </a:xfrm>
        </p:spPr>
        <p:txBody>
          <a:bodyPr/>
          <a:lstStyle/>
          <a:p>
            <a:pPr algn="ctr"/>
            <a:r>
              <a:rPr lang="ru-RU" dirty="0" smtClean="0"/>
              <a:t>Обнаружение уязвимости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89213"/>
            <a:ext cx="10515600" cy="50877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Предположим что у нас есть сайт с формой для ввода комментариев от пользователей, которая никак не фильтрует входные данные, пишем простой скрипт, который будет выводить уведомление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&lt;script&gt;alert(‘test’)&lt;/script&gt;</a:t>
            </a:r>
          </a:p>
          <a:p>
            <a:pPr marL="0" indent="0">
              <a:buNone/>
            </a:pPr>
            <a:r>
              <a:rPr lang="ru-RU" dirty="0" smtClean="0"/>
              <a:t>Если данный скрипт вызвал всплывающее окно с надписью тест, значит отсутствует любая фильтрация данных и сайт выполняет любой переданный код.</a:t>
            </a:r>
          </a:p>
          <a:p>
            <a:pPr marL="0" indent="0">
              <a:buNone/>
            </a:pPr>
            <a:r>
              <a:rPr lang="ru-RU" dirty="0" smtClean="0"/>
              <a:t>Может показаться это окно не таким страшным, а теперь попробуйте получить сессионные </a:t>
            </a:r>
            <a:r>
              <a:rPr lang="ru-RU" dirty="0" err="1" smtClean="0"/>
              <a:t>куки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i="1" dirty="0" smtClean="0"/>
              <a:t>&lt;</a:t>
            </a:r>
            <a:r>
              <a:rPr lang="en-US" i="1" dirty="0"/>
              <a:t>script&gt;alert("cookie: "+</a:t>
            </a:r>
            <a:r>
              <a:rPr lang="en-US" i="1" dirty="0" err="1"/>
              <a:t>document.cookie</a:t>
            </a:r>
            <a:r>
              <a:rPr lang="en-US" i="1" dirty="0"/>
              <a:t>)&lt;/script&gt;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 И это малая часть из того, что может получить злоумышленник.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472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24784"/>
            <a:ext cx="10515600" cy="939240"/>
          </a:xfrm>
        </p:spPr>
        <p:txBody>
          <a:bodyPr/>
          <a:lstStyle/>
          <a:p>
            <a:pPr algn="ctr"/>
            <a:r>
              <a:rPr lang="ru-RU" dirty="0" smtClean="0"/>
              <a:t>Обнаружение </a:t>
            </a:r>
            <a:r>
              <a:rPr lang="en-US" dirty="0" smtClean="0"/>
              <a:t>SQL </a:t>
            </a:r>
            <a:r>
              <a:rPr lang="ru-RU" dirty="0" smtClean="0"/>
              <a:t>инъекций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64024"/>
            <a:ext cx="6244478" cy="491293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Если есть доступ с исходному коду, тогда инспектируя код можно обнаружить какие-нибудь ошибки или недочеты в реализации, но в большинстве случаев приходится обращаться к </a:t>
            </a:r>
            <a:r>
              <a:rPr lang="ru-RU" dirty="0" err="1" smtClean="0"/>
              <a:t>фаззингу</a:t>
            </a:r>
            <a:r>
              <a:rPr lang="ru-RU" dirty="0" smtClean="0"/>
              <a:t>, </a:t>
            </a:r>
            <a:r>
              <a:rPr lang="ru-RU" dirty="0" err="1" smtClean="0"/>
              <a:t>т.е</a:t>
            </a:r>
            <a:r>
              <a:rPr lang="ru-RU" dirty="0" smtClean="0"/>
              <a:t> пытаться подставлять различные значения в формы ввода, либо </a:t>
            </a:r>
            <a:r>
              <a:rPr lang="en-US" dirty="0" err="1" smtClean="0"/>
              <a:t>url</a:t>
            </a:r>
            <a:r>
              <a:rPr lang="en-US" dirty="0" smtClean="0"/>
              <a:t>. </a:t>
            </a:r>
            <a:r>
              <a:rPr lang="ru-RU" dirty="0" smtClean="0"/>
              <a:t>Для автоматизированного тестирования можно использовать различные программы, например </a:t>
            </a:r>
            <a:r>
              <a:rPr lang="en-US" dirty="0" err="1" smtClean="0"/>
              <a:t>sqlmap</a:t>
            </a:r>
            <a:r>
              <a:rPr lang="ru-RU" dirty="0" smtClean="0"/>
              <a:t>. 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3210"/>
          <a:stretch/>
        </p:blipFill>
        <p:spPr>
          <a:xfrm>
            <a:off x="7082678" y="1447940"/>
            <a:ext cx="4714875" cy="454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5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0997"/>
            <a:ext cx="10515600" cy="49548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Места внедрения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66483"/>
            <a:ext cx="10515600" cy="5647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Код может быть внедрен в обычные </a:t>
            </a:r>
            <a:r>
              <a:rPr lang="en-US" dirty="0" smtClean="0"/>
              <a:t>URL </a:t>
            </a:r>
            <a:r>
              <a:rPr lang="ru-RU" dirty="0" smtClean="0"/>
              <a:t>атрибуты</a:t>
            </a:r>
            <a:r>
              <a:rPr lang="en-US" dirty="0" smtClean="0"/>
              <a:t> </a:t>
            </a:r>
            <a:r>
              <a:rPr lang="ru-RU" dirty="0" smtClean="0"/>
              <a:t>пример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dirty="0"/>
              <a:t>&lt;iframe 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dirty="0"/>
              <a:t>&lt;form </a:t>
            </a:r>
            <a:r>
              <a:rPr lang="en-US" dirty="0" smtClean="0"/>
              <a:t>action, </a:t>
            </a:r>
            <a:r>
              <a:rPr lang="en-US" dirty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/>
              <a:t>&lt;object </a:t>
            </a:r>
            <a:r>
              <a:rPr lang="en-US" dirty="0" smtClean="0"/>
              <a:t>data,</a:t>
            </a:r>
          </a:p>
          <a:p>
            <a:pPr marL="0" indent="0">
              <a:buNone/>
            </a:pPr>
            <a:r>
              <a:rPr lang="en-US" dirty="0"/>
              <a:t>&lt;base </a:t>
            </a:r>
            <a:r>
              <a:rPr lang="en-US" dirty="0" err="1" smtClean="0"/>
              <a:t>href</a:t>
            </a:r>
            <a:r>
              <a:rPr lang="en-US" dirty="0" smtClean="0"/>
              <a:t>, </a:t>
            </a:r>
            <a:r>
              <a:rPr lang="en-US" dirty="0"/>
              <a:t>&lt;link </a:t>
            </a:r>
            <a:r>
              <a:rPr lang="en-US" dirty="0" err="1" smtClean="0"/>
              <a:t>href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HTML </a:t>
            </a:r>
            <a:r>
              <a:rPr lang="ru-RU" dirty="0" smtClean="0"/>
              <a:t>контекст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=x </a:t>
            </a:r>
            <a:r>
              <a:rPr lang="en-US" dirty="0" err="1"/>
              <a:t>onerror</a:t>
            </a:r>
            <a:r>
              <a:rPr lang="en-US" dirty="0"/>
              <a:t>=alert</a:t>
            </a:r>
            <a:r>
              <a:rPr lang="en-US" dirty="0" smtClean="0"/>
              <a:t>(‘test’)</a:t>
            </a:r>
          </a:p>
          <a:p>
            <a:pPr marL="0" indent="0">
              <a:buNone/>
            </a:pPr>
            <a:r>
              <a:rPr lang="ru-RU" dirty="0" smtClean="0"/>
              <a:t>Контекст имени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smtClean="0"/>
              <a:t>alert(1)“</a:t>
            </a:r>
          </a:p>
          <a:p>
            <a:pPr marL="0" indent="0">
              <a:buNone/>
            </a:pPr>
            <a:r>
              <a:rPr lang="ru-RU" dirty="0" smtClean="0"/>
              <a:t>Редкие теги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&lt;audio 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en-US" dirty="0" err="1" smtClean="0"/>
              <a:t>onloadstart</a:t>
            </a:r>
            <a:r>
              <a:rPr lang="en-US" dirty="0" smtClean="0"/>
              <a:t>&gt;, </a:t>
            </a:r>
            <a:r>
              <a:rPr lang="en-US" dirty="0"/>
              <a:t>&lt;</a:t>
            </a:r>
            <a:r>
              <a:rPr lang="en-US" dirty="0" err="1"/>
              <a:t>keygen</a:t>
            </a:r>
            <a:r>
              <a:rPr lang="en-US" dirty="0"/>
              <a:t> autofocus </a:t>
            </a:r>
            <a:r>
              <a:rPr lang="en-US" dirty="0" err="1" smtClean="0"/>
              <a:t>onfocus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5875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6867"/>
            <a:ext cx="10515600" cy="58961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Тестирование и обход фильтров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66482"/>
            <a:ext cx="10515600" cy="56074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Для начала необходимо посмотреть как сайт реагирует на различные спецсимволы и теги , которые обычно используются в инъекциях</a:t>
            </a:r>
            <a:r>
              <a:rPr lang="ru-RU" dirty="0"/>
              <a:t> </a:t>
            </a:r>
            <a:r>
              <a:rPr lang="ru-RU" dirty="0" smtClean="0"/>
              <a:t>например вбиваем</a:t>
            </a:r>
            <a:r>
              <a:rPr lang="ru-RU" dirty="0"/>
              <a:t> </a:t>
            </a:r>
            <a:r>
              <a:rPr lang="en-US" i="1" dirty="0" smtClean="0"/>
              <a:t>'';!--"&lt;script&gt;=&amp;{()}</a:t>
            </a:r>
            <a:r>
              <a:rPr lang="ru-RU" dirty="0"/>
              <a:t> </a:t>
            </a:r>
            <a:r>
              <a:rPr lang="ru-RU" dirty="0" smtClean="0"/>
              <a:t>&gt;&lt;&gt;'</a:t>
            </a:r>
            <a:r>
              <a:rPr lang="ru-RU" dirty="0"/>
              <a:t> /\?@%</a:t>
            </a:r>
            <a:r>
              <a:rPr lang="en-US" i="1" dirty="0" smtClean="0"/>
              <a:t> </a:t>
            </a:r>
            <a:r>
              <a:rPr lang="ru-RU" i="1" dirty="0" smtClean="0"/>
              <a:t>и смотрим какие из символов остались, а что заменилось или </a:t>
            </a:r>
            <a:r>
              <a:rPr lang="ru-RU" i="1" dirty="0" err="1" smtClean="0"/>
              <a:t>отбросилось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i="1" dirty="0" smtClean="0"/>
              <a:t>Если</a:t>
            </a:r>
            <a:r>
              <a:rPr lang="en-US" i="1" dirty="0"/>
              <a:t>,</a:t>
            </a:r>
            <a:r>
              <a:rPr lang="ru-RU" i="1" dirty="0" smtClean="0"/>
              <a:t> например</a:t>
            </a:r>
            <a:r>
              <a:rPr lang="en-US" i="1" dirty="0" smtClean="0"/>
              <a:t>,</a:t>
            </a:r>
            <a:r>
              <a:rPr lang="ru-RU" i="1" dirty="0" smtClean="0"/>
              <a:t> удалилось </a:t>
            </a:r>
            <a:r>
              <a:rPr lang="en-US" i="1" dirty="0" smtClean="0"/>
              <a:t>&lt;script&gt; </a:t>
            </a:r>
            <a:r>
              <a:rPr lang="ru-RU" i="1" dirty="0" smtClean="0"/>
              <a:t>пробуем вводить с разными регистрами </a:t>
            </a:r>
            <a:r>
              <a:rPr lang="en-US" i="1" dirty="0" smtClean="0"/>
              <a:t>&lt;</a:t>
            </a:r>
            <a:r>
              <a:rPr lang="en-US" i="1" dirty="0" err="1" smtClean="0"/>
              <a:t>ScRipT</a:t>
            </a:r>
            <a:r>
              <a:rPr lang="en-US" i="1" dirty="0" smtClean="0"/>
              <a:t>&gt;, </a:t>
            </a:r>
            <a:r>
              <a:rPr lang="ru-RU" i="1" dirty="0" smtClean="0"/>
              <a:t>либо вложенный скрипт </a:t>
            </a:r>
            <a:r>
              <a:rPr lang="en-US" i="1" dirty="0" smtClean="0"/>
              <a:t>&lt;</a:t>
            </a:r>
            <a:r>
              <a:rPr lang="en-US" i="1" dirty="0" err="1" smtClean="0"/>
              <a:t>scr</a:t>
            </a:r>
            <a:r>
              <a:rPr lang="en-US" i="1" dirty="0" smtClean="0"/>
              <a:t>&lt;script&gt;</a:t>
            </a:r>
            <a:r>
              <a:rPr lang="en-US" i="1" dirty="0" err="1" smtClean="0"/>
              <a:t>ipt</a:t>
            </a:r>
            <a:r>
              <a:rPr lang="en-US" i="1" dirty="0" smtClean="0"/>
              <a:t>&gt;</a:t>
            </a:r>
            <a:r>
              <a:rPr lang="ru-RU" i="1" dirty="0" smtClean="0"/>
              <a:t>, возможно целый тег </a:t>
            </a:r>
            <a:r>
              <a:rPr lang="en-US" i="1" dirty="0" smtClean="0"/>
              <a:t>&lt;script&gt; </a:t>
            </a:r>
            <a:r>
              <a:rPr lang="ru-RU" i="1" dirty="0" smtClean="0"/>
              <a:t>удалится и из </a:t>
            </a:r>
            <a:r>
              <a:rPr lang="en-US" i="1" dirty="0" smtClean="0"/>
              <a:t>&lt;</a:t>
            </a:r>
            <a:r>
              <a:rPr lang="en-US" i="1" dirty="0" err="1" smtClean="0"/>
              <a:t>scr</a:t>
            </a:r>
            <a:r>
              <a:rPr lang="en-US" i="1" dirty="0" smtClean="0"/>
              <a:t> </a:t>
            </a:r>
            <a:r>
              <a:rPr lang="ru-RU" i="1" dirty="0" smtClean="0"/>
              <a:t>и</a:t>
            </a:r>
            <a:r>
              <a:rPr lang="en-US" i="1" dirty="0" smtClean="0"/>
              <a:t> </a:t>
            </a:r>
            <a:r>
              <a:rPr lang="en-US" i="1" dirty="0" err="1" smtClean="0"/>
              <a:t>ipt</a:t>
            </a:r>
            <a:r>
              <a:rPr lang="en-US" i="1" dirty="0" smtClean="0"/>
              <a:t>&gt; </a:t>
            </a:r>
            <a:r>
              <a:rPr lang="ru-RU" i="1" dirty="0" smtClean="0"/>
              <a:t>соберется так же целый тег </a:t>
            </a:r>
            <a:r>
              <a:rPr lang="en-US" i="1" dirty="0" smtClean="0"/>
              <a:t>&lt;script&gt;</a:t>
            </a:r>
          </a:p>
          <a:p>
            <a:pPr marL="0" indent="0">
              <a:buNone/>
            </a:pPr>
            <a:r>
              <a:rPr lang="ru-RU" i="1" dirty="0" smtClean="0"/>
              <a:t>Так же одним из методов обхода является </a:t>
            </a:r>
            <a:r>
              <a:rPr lang="ru-RU" i="1" dirty="0" err="1" smtClean="0"/>
              <a:t>обфускация</a:t>
            </a:r>
            <a:r>
              <a:rPr lang="ru-RU" i="1" dirty="0" smtClean="0"/>
              <a:t> кода</a:t>
            </a:r>
            <a:r>
              <a:rPr lang="en-US" i="1" dirty="0" smtClean="0"/>
              <a:t>, </a:t>
            </a:r>
            <a:r>
              <a:rPr lang="ru-RU" i="1" dirty="0" smtClean="0"/>
              <a:t>например можно изменять код, чтобы он не попадал под регулярные выражения</a:t>
            </a:r>
            <a:r>
              <a:rPr lang="en-US" i="1" dirty="0" smtClean="0"/>
              <a:t>:</a:t>
            </a:r>
          </a:p>
          <a:p>
            <a:pPr marL="0" indent="0">
              <a:buNone/>
            </a:pPr>
            <a:r>
              <a:rPr lang="en-US" dirty="0"/>
              <a:t>&lt;IMG SRC=x </a:t>
            </a:r>
            <a:r>
              <a:rPr lang="en-US" dirty="0" err="1"/>
              <a:t>onerror</a:t>
            </a:r>
            <a:r>
              <a:rPr lang="en-US" dirty="0"/>
              <a:t>=&amp;#x6A&amp;#x61&amp;#x76&amp;#x61&amp;#x73&amp;#x63&amp;#x72&amp;#x69&amp;#x70&amp;#x74&amp;#x3A&amp;#x61&amp;#x6C&amp;#x65&amp;#x72&amp;#x74&amp;#x28&amp;#x27&amp;#x58&amp;#x53&amp;#x53&amp;#x27&amp;#x29&gt;</a:t>
            </a:r>
            <a:endParaRPr lang="ru-RU" i="1" dirty="0" smtClean="0"/>
          </a:p>
        </p:txBody>
      </p:sp>
    </p:spTree>
    <p:extLst>
      <p:ext uri="{BB962C8B-B14F-4D97-AF65-F5344CB8AC3E}">
        <p14:creationId xmlns:p14="http://schemas.microsoft.com/office/powerpoint/2010/main" val="706930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11337"/>
            <a:ext cx="10515600" cy="898899"/>
          </a:xfrm>
        </p:spPr>
        <p:txBody>
          <a:bodyPr/>
          <a:lstStyle/>
          <a:p>
            <a:pPr algn="ctr"/>
            <a:r>
              <a:rPr lang="ru-RU" dirty="0" smtClean="0"/>
              <a:t>Методы защиты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25388"/>
            <a:ext cx="10515600" cy="475157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Если вы рядовой пользователь, чтобы обезопасить себя от </a:t>
            </a:r>
            <a:r>
              <a:rPr lang="en-US" smtClean="0"/>
              <a:t>XSS </a:t>
            </a:r>
            <a:r>
              <a:rPr lang="ru-RU" dirty="0" smtClean="0"/>
              <a:t>инъекций можно установить себе расширение, которое будет блокировать выполнение скриптов на странице, например </a:t>
            </a:r>
            <a:r>
              <a:rPr lang="en-US" dirty="0" err="1" smtClean="0"/>
              <a:t>NoScript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Для защиты сайта необходимо использовать экранированные данные, для отчистки кода от скриптов можно использовать такие функции как </a:t>
            </a:r>
            <a:r>
              <a:rPr lang="en-US" dirty="0"/>
              <a:t> </a:t>
            </a:r>
            <a:r>
              <a:rPr lang="en-US" dirty="0" err="1"/>
              <a:t>htmlspecialchar</a:t>
            </a:r>
            <a:r>
              <a:rPr lang="en-US" dirty="0"/>
              <a:t>(), </a:t>
            </a:r>
            <a:r>
              <a:rPr lang="en-US" dirty="0" err="1"/>
              <a:t>htmlentities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 err="1"/>
              <a:t>strip_tags</a:t>
            </a:r>
            <a:r>
              <a:rPr lang="en-US" dirty="0" smtClean="0"/>
              <a:t>()</a:t>
            </a:r>
            <a:r>
              <a:rPr lang="ru-RU" dirty="0" smtClean="0"/>
              <a:t>, а так же фильтровать недопустимые символы в полях ввода.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215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7549"/>
            <a:ext cx="10515600" cy="6568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Тестирование сайта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14398"/>
            <a:ext cx="10515600" cy="545950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Так как инъекция появляется в плохо фильтруемых данных, которые передаются в </a:t>
            </a:r>
            <a:r>
              <a:rPr lang="en-US" dirty="0" smtClean="0"/>
              <a:t>POST/GET</a:t>
            </a:r>
            <a:r>
              <a:rPr lang="ru-RU" dirty="0" smtClean="0"/>
              <a:t> запросах, пытаемся подставить во все поля одинарные кавычки, иногда одинарные кавычки фильтруют, а двойные работают, так что если не сработала одинарная пробуем так же и двойную.</a:t>
            </a:r>
          </a:p>
          <a:p>
            <a:pPr marL="0" indent="0">
              <a:buNone/>
            </a:pPr>
            <a:r>
              <a:rPr lang="ru-RU" dirty="0" smtClean="0"/>
              <a:t>Например</a:t>
            </a:r>
            <a:r>
              <a:rPr lang="en-US" dirty="0"/>
              <a:t>,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у нас есть тестовый новостной сайт </a:t>
            </a:r>
            <a:r>
              <a:rPr lang="en-US" dirty="0" smtClean="0"/>
              <a:t>testnews.ru/id=1</a:t>
            </a:r>
            <a:r>
              <a:rPr lang="ru-RU" dirty="0" smtClean="0"/>
              <a:t> </a:t>
            </a:r>
            <a:r>
              <a:rPr lang="en-US" dirty="0" smtClean="0"/>
              <a:t>, </a:t>
            </a:r>
            <a:r>
              <a:rPr lang="ru-RU" dirty="0" smtClean="0"/>
              <a:t>который выводит новость по </a:t>
            </a:r>
            <a:r>
              <a:rPr lang="en-US" dirty="0" smtClean="0"/>
              <a:t>id </a:t>
            </a:r>
            <a:r>
              <a:rPr lang="ru-RU" dirty="0" smtClean="0"/>
              <a:t>номеру, </a:t>
            </a:r>
            <a:r>
              <a:rPr lang="ru-RU" dirty="0" err="1" smtClean="0"/>
              <a:t>т.е</a:t>
            </a:r>
            <a:r>
              <a:rPr lang="ru-RU" dirty="0" smtClean="0"/>
              <a:t> мы передаем на сервер номер новости и нам возвращается ее описание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Пример уязвимого запроса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newsid</a:t>
            </a:r>
            <a:r>
              <a:rPr lang="en-US" dirty="0" smtClean="0"/>
              <a:t> </a:t>
            </a:r>
            <a:r>
              <a:rPr lang="en-US" dirty="0"/>
              <a:t>= $_GET['id'];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$new </a:t>
            </a:r>
            <a:r>
              <a:rPr lang="en-US" dirty="0"/>
              <a:t>= "SELECT * FROM news WHERE id</a:t>
            </a:r>
            <a:r>
              <a:rPr lang="en-US" dirty="0" smtClean="0"/>
              <a:t>=$</a:t>
            </a:r>
            <a:r>
              <a:rPr lang="en-US" dirty="0" err="1" smtClean="0"/>
              <a:t>newsid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r>
              <a:rPr lang="ru-RU" dirty="0" err="1" smtClean="0"/>
              <a:t>Т.е</a:t>
            </a:r>
            <a:r>
              <a:rPr lang="ru-RU" dirty="0" smtClean="0"/>
              <a:t> у нас отсутствует фильтрация передаваемых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234564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64777"/>
            <a:ext cx="10515600" cy="582733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</a:t>
            </a:r>
            <a:r>
              <a:rPr lang="ru-RU" dirty="0" smtClean="0"/>
              <a:t>опробуем в </a:t>
            </a:r>
            <a:r>
              <a:rPr lang="en-US" dirty="0" smtClean="0"/>
              <a:t>URL </a:t>
            </a:r>
            <a:r>
              <a:rPr lang="ru-RU" dirty="0" smtClean="0"/>
              <a:t>подставить одинарную кавычку после </a:t>
            </a:r>
            <a:r>
              <a:rPr lang="en-US" dirty="0" smtClean="0"/>
              <a:t>id </a:t>
            </a:r>
            <a:r>
              <a:rPr lang="ru-RU" dirty="0" smtClean="0"/>
              <a:t>номера новости </a:t>
            </a:r>
            <a:r>
              <a:rPr lang="en-US" dirty="0" smtClean="0"/>
              <a:t>testnews.ru/id=1’</a:t>
            </a:r>
            <a:r>
              <a:rPr lang="ru-RU" dirty="0" smtClean="0"/>
              <a:t> и выполнить запрос , если мы в итоге получаем ошибку, тогда возникает тот редкий момент, когда мы должны радоваться ошибке, так как сайт уязвим к инъекции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Такой же вид имеет запрос и с двойной кавычкой </a:t>
            </a:r>
            <a:r>
              <a:rPr lang="en-US" dirty="0" smtClean="0"/>
              <a:t>testnews.ru/id=1”</a:t>
            </a:r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2" y="2619515"/>
            <a:ext cx="10459811" cy="64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451"/>
          </a:xfrm>
        </p:spPr>
        <p:txBody>
          <a:bodyPr/>
          <a:lstStyle/>
          <a:p>
            <a:r>
              <a:rPr lang="ru-RU" dirty="0" smtClean="0"/>
              <a:t>Инъекция в строковых формах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50576"/>
            <a:ext cx="10515600" cy="492638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Предположим, что у нас есть сайт с формами авторизации для ввода логина и пароля, данные передаваемые в них так же не фильтруются</a:t>
            </a:r>
          </a:p>
          <a:p>
            <a:pPr marL="0" indent="0">
              <a:buNone/>
            </a:pPr>
            <a:r>
              <a:rPr lang="en-US" dirty="0" smtClean="0"/>
              <a:t>$log = $_POST['user'];</a:t>
            </a:r>
          </a:p>
          <a:p>
            <a:pPr marL="0" indent="0">
              <a:buNone/>
            </a:pPr>
            <a:r>
              <a:rPr lang="en-US" dirty="0" smtClean="0"/>
              <a:t>$pass = $_POST['pass'];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sql</a:t>
            </a:r>
            <a:r>
              <a:rPr lang="en-US" dirty="0" smtClean="0"/>
              <a:t> = "SELECT * FROM users	WHERE </a:t>
            </a:r>
            <a:r>
              <a:rPr lang="en-US" dirty="0" err="1" smtClean="0"/>
              <a:t>users.login</a:t>
            </a:r>
            <a:r>
              <a:rPr lang="en-US" dirty="0" smtClean="0"/>
              <a:t> = '$log' AND </a:t>
            </a:r>
            <a:r>
              <a:rPr lang="en-US" dirty="0" err="1" smtClean="0"/>
              <a:t>users.password</a:t>
            </a:r>
            <a:r>
              <a:rPr lang="en-US" dirty="0" smtClean="0"/>
              <a:t> = '$pass'";</a:t>
            </a:r>
          </a:p>
          <a:p>
            <a:pPr marL="0" indent="0">
              <a:buNone/>
            </a:pPr>
            <a:r>
              <a:rPr lang="ru-RU" dirty="0" smtClean="0"/>
              <a:t>Так же попробуем подставить кавычку в форму ввода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22463"/>
            <a:ext cx="3464860" cy="1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430306"/>
            <a:ext cx="10538012" cy="619909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Ловим ошибку, значит и тут есть уязвимость - это открывает огромные возможности, например, мы знаем, что есть пользователь с логином </a:t>
            </a:r>
            <a:r>
              <a:rPr lang="en-US" dirty="0" smtClean="0"/>
              <a:t>admin, </a:t>
            </a:r>
            <a:r>
              <a:rPr lang="ru-RU" dirty="0" smtClean="0"/>
              <a:t>но не знаем пароль от него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3695"/>
            <a:ext cx="10564906" cy="123029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29853"/>
            <a:ext cx="6131803" cy="264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51647" y="658906"/>
            <a:ext cx="10538012" cy="619909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</a:t>
            </a:r>
            <a:r>
              <a:rPr lang="ru-RU" dirty="0" smtClean="0"/>
              <a:t>робуем </a:t>
            </a:r>
            <a:r>
              <a:rPr lang="ru-RU" dirty="0"/>
              <a:t>зайти без пароля, для</a:t>
            </a:r>
            <a:r>
              <a:rPr lang="en-US" dirty="0"/>
              <a:t> </a:t>
            </a:r>
            <a:r>
              <a:rPr lang="ru-RU" dirty="0"/>
              <a:t>того, чтобы  игнорировать </a:t>
            </a:r>
            <a:r>
              <a:rPr lang="ru-RU" dirty="0" smtClean="0"/>
              <a:t>часть </a:t>
            </a:r>
            <a:r>
              <a:rPr lang="ru-RU" dirty="0"/>
              <a:t>запроса, отвечающую за проверку </a:t>
            </a:r>
            <a:r>
              <a:rPr lang="ru-RU" dirty="0" smtClean="0"/>
              <a:t>пароля, </a:t>
            </a:r>
            <a:r>
              <a:rPr lang="ru-RU" dirty="0"/>
              <a:t>добавим комментарий после введенного </a:t>
            </a:r>
            <a:r>
              <a:rPr lang="ru-RU" dirty="0" smtClean="0"/>
              <a:t>логина</a:t>
            </a:r>
          </a:p>
          <a:p>
            <a:pPr marL="0" indent="0">
              <a:buNone/>
            </a:pPr>
            <a:r>
              <a:rPr lang="ru-RU" dirty="0" smtClean="0"/>
              <a:t>Вводим в поле логина </a:t>
            </a:r>
            <a:r>
              <a:rPr lang="en-US" dirty="0" smtClean="0"/>
              <a:t>admin’ -- , </a:t>
            </a:r>
            <a:r>
              <a:rPr lang="ru-RU" dirty="0" smtClean="0"/>
              <a:t>а поле пароля оставляем пустым и пытаемся подключиться, наш запрос примет вид</a:t>
            </a:r>
            <a:r>
              <a:rPr lang="en-US" dirty="0"/>
              <a:t>: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 smtClean="0"/>
              <a:t>users 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/>
              <a:t> username = </a:t>
            </a:r>
            <a:r>
              <a:rPr lang="en-US" dirty="0" smtClean="0"/>
              <a:t>‘admin’—’ </a:t>
            </a:r>
            <a:r>
              <a:rPr lang="en-US" dirty="0">
                <a:solidFill>
                  <a:schemeClr val="accent1"/>
                </a:solidFill>
              </a:rPr>
              <a:t>AND</a:t>
            </a:r>
            <a:r>
              <a:rPr lang="en-US" dirty="0"/>
              <a:t> password = </a:t>
            </a:r>
            <a:r>
              <a:rPr lang="en-US" dirty="0" smtClean="0"/>
              <a:t>‘password’</a:t>
            </a: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Это позволит зайти в системы под логином </a:t>
            </a:r>
            <a:r>
              <a:rPr lang="en-US" dirty="0" smtClean="0"/>
              <a:t>admin</a:t>
            </a:r>
            <a:r>
              <a:rPr lang="ru-RU" dirty="0" smtClean="0"/>
              <a:t>, проигнорировав проверку пароля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091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70647"/>
            <a:ext cx="10515600" cy="5706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Главное не забывать, что комментарий необходимо выделять пробелами, пробуем подключиться не вводя пароль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Вы бесподобны, </a:t>
            </a:r>
            <a:r>
              <a:rPr lang="ru-RU" dirty="0"/>
              <a:t>теперь можно не </a:t>
            </a:r>
            <a:r>
              <a:rPr lang="ru-RU" dirty="0" smtClean="0"/>
              <a:t>тратить время на запоминание пароля, так же ввод пароля можно обойти приведя значение пол</a:t>
            </a:r>
            <a:r>
              <a:rPr lang="ru-RU" dirty="0"/>
              <a:t>я</a:t>
            </a:r>
            <a:r>
              <a:rPr lang="ru-RU" dirty="0" smtClean="0"/>
              <a:t> </a:t>
            </a:r>
            <a:r>
              <a:rPr lang="en-US" dirty="0" smtClean="0"/>
              <a:t>password </a:t>
            </a:r>
            <a:r>
              <a:rPr lang="ru-RU" dirty="0" smtClean="0"/>
              <a:t>к</a:t>
            </a:r>
            <a:r>
              <a:rPr lang="en-US" dirty="0" smtClean="0"/>
              <a:t> true.</a:t>
            </a:r>
          </a:p>
          <a:p>
            <a:pPr marL="0" indent="0">
              <a:buNone/>
            </a:pPr>
            <a:r>
              <a:rPr lang="ru-RU" dirty="0" smtClean="0"/>
              <a:t>В поле </a:t>
            </a:r>
            <a:r>
              <a:rPr lang="en-US" dirty="0" smtClean="0"/>
              <a:t>username </a:t>
            </a:r>
            <a:r>
              <a:rPr lang="ru-RU" dirty="0" smtClean="0"/>
              <a:t>вводим так же </a:t>
            </a:r>
            <a:r>
              <a:rPr lang="en-US" dirty="0" smtClean="0"/>
              <a:t>admin, </a:t>
            </a:r>
            <a:r>
              <a:rPr lang="ru-RU" dirty="0" smtClean="0"/>
              <a:t>в поле </a:t>
            </a:r>
            <a:r>
              <a:rPr lang="en-US" dirty="0" smtClean="0"/>
              <a:t>password </a:t>
            </a:r>
            <a:r>
              <a:rPr lang="ru-RU" dirty="0" smtClean="0"/>
              <a:t>строку </a:t>
            </a:r>
            <a:r>
              <a:rPr lang="en-US" dirty="0" smtClean="0"/>
              <a:t>' OR '1'='1</a:t>
            </a:r>
            <a:r>
              <a:rPr lang="ru-RU" dirty="0" smtClean="0"/>
              <a:t>. Запрос примет вид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 * </a:t>
            </a:r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 users 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/>
              <a:t> </a:t>
            </a:r>
            <a:r>
              <a:rPr lang="en-US" dirty="0" smtClean="0"/>
              <a:t>username=‘admin'</a:t>
            </a:r>
            <a:r>
              <a:rPr lang="en-US" dirty="0"/>
              <a:t> </a:t>
            </a:r>
            <a:r>
              <a:rPr lang="en-US" dirty="0" smtClean="0">
                <a:solidFill>
                  <a:schemeClr val="accent1"/>
                </a:solidFill>
              </a:rPr>
              <a:t>AND</a:t>
            </a:r>
            <a:r>
              <a:rPr lang="en-US" dirty="0"/>
              <a:t> password='' </a:t>
            </a:r>
            <a:r>
              <a:rPr lang="en-US" dirty="0" smtClean="0">
                <a:solidFill>
                  <a:schemeClr val="accent1"/>
                </a:solidFill>
              </a:rPr>
              <a:t>OR</a:t>
            </a:r>
            <a:r>
              <a:rPr lang="en-US" dirty="0"/>
              <a:t> ' </a:t>
            </a:r>
            <a:r>
              <a:rPr lang="en-US" dirty="0" smtClean="0"/>
              <a:t>1’=‘1‘</a:t>
            </a:r>
            <a:r>
              <a:rPr lang="ru-RU" dirty="0" smtClean="0"/>
              <a:t>  и теперь проверка пароля всегда будет </a:t>
            </a:r>
            <a:r>
              <a:rPr lang="en-US" dirty="0" smtClean="0"/>
              <a:t>true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70647"/>
            <a:ext cx="3523131" cy="12774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656494"/>
            <a:ext cx="2737322" cy="50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/>
          <a:lstStyle/>
          <a:p>
            <a:r>
              <a:rPr lang="ru-RU" dirty="0" smtClean="0"/>
              <a:t>Получение данных из базы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96788"/>
            <a:ext cx="7149353" cy="5284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Если имеется уязвимость, тогда для получения</a:t>
            </a:r>
            <a:r>
              <a:rPr lang="en-US" dirty="0" smtClean="0"/>
              <a:t> </a:t>
            </a:r>
            <a:r>
              <a:rPr lang="ru-RU" dirty="0" smtClean="0"/>
              <a:t>данных можно использовать </a:t>
            </a:r>
            <a:r>
              <a:rPr lang="en-US" dirty="0" smtClean="0"/>
              <a:t>SELECT, INSERT, UPDATE </a:t>
            </a:r>
            <a:r>
              <a:rPr lang="ru-RU" dirty="0" smtClean="0"/>
              <a:t>и </a:t>
            </a:r>
            <a:r>
              <a:rPr lang="en-US" dirty="0" smtClean="0"/>
              <a:t>DELETE </a:t>
            </a:r>
            <a:r>
              <a:rPr lang="ru-RU" dirty="0" smtClean="0"/>
              <a:t>запросы. Использование </a:t>
            </a:r>
            <a:r>
              <a:rPr lang="en-US" dirty="0" smtClean="0"/>
              <a:t>SELECT </a:t>
            </a:r>
            <a:r>
              <a:rPr lang="ru-RU" dirty="0" smtClean="0"/>
              <a:t>является самым безопасным, так как оно не может изменить содержимое базы, для других типов желательно наличие исходного кода, для того чтобы избежать непреднамеренное повреждение базы данных.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553" y="1196788"/>
            <a:ext cx="3880505" cy="388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545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1487</Words>
  <Application>Microsoft Office PowerPoint</Application>
  <PresentationFormat>Широкоэкранный</PresentationFormat>
  <Paragraphs>105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Тема Office</vt:lpstr>
      <vt:lpstr>SQL Injection</vt:lpstr>
      <vt:lpstr>Обнаружение SQL инъекций</vt:lpstr>
      <vt:lpstr>Тестирование сайта</vt:lpstr>
      <vt:lpstr>Презентация PowerPoint</vt:lpstr>
      <vt:lpstr>Инъекция в строковых формах</vt:lpstr>
      <vt:lpstr>Презентация PowerPoint</vt:lpstr>
      <vt:lpstr>Презентация PowerPoint</vt:lpstr>
      <vt:lpstr>Презентация PowerPoint</vt:lpstr>
      <vt:lpstr>Получение данных из базы</vt:lpstr>
      <vt:lpstr>Использование SELECT</vt:lpstr>
      <vt:lpstr>BlindSQL</vt:lpstr>
      <vt:lpstr>Обнаружение Blind SQL</vt:lpstr>
      <vt:lpstr>Презентация PowerPoint</vt:lpstr>
      <vt:lpstr>Презентация PowerPoint</vt:lpstr>
      <vt:lpstr>Актуальность </vt:lpstr>
      <vt:lpstr>Методы защиты от атак</vt:lpstr>
      <vt:lpstr> XSS Injection</vt:lpstr>
      <vt:lpstr>Виды XSS </vt:lpstr>
      <vt:lpstr>Обнаружение уязвимости</vt:lpstr>
      <vt:lpstr>Места внедрения кода</vt:lpstr>
      <vt:lpstr>Тестирование и обход фильтров</vt:lpstr>
      <vt:lpstr>Методы защиты: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h0o ntc.</dc:creator>
  <cp:lastModifiedBy>h0o ntc.</cp:lastModifiedBy>
  <cp:revision>202</cp:revision>
  <dcterms:created xsi:type="dcterms:W3CDTF">2019-07-31T08:19:58Z</dcterms:created>
  <dcterms:modified xsi:type="dcterms:W3CDTF">2019-08-01T13:18:40Z</dcterms:modified>
</cp:coreProperties>
</file>