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3"/>
  </p:notesMasterIdLst>
  <p:sldIdLst>
    <p:sldId id="256" r:id="rId2"/>
    <p:sldId id="257" r:id="rId3"/>
    <p:sldId id="258" r:id="rId4"/>
    <p:sldId id="268" r:id="rId5"/>
    <p:sldId id="276" r:id="rId6"/>
    <p:sldId id="269" r:id="rId7"/>
    <p:sldId id="270" r:id="rId8"/>
    <p:sldId id="271" r:id="rId9"/>
    <p:sldId id="259" r:id="rId10"/>
    <p:sldId id="260" r:id="rId11"/>
    <p:sldId id="278" r:id="rId12"/>
    <p:sldId id="277" r:id="rId13"/>
    <p:sldId id="261" r:id="rId14"/>
    <p:sldId id="272" r:id="rId15"/>
    <p:sldId id="273" r:id="rId16"/>
    <p:sldId id="262" r:id="rId17"/>
    <p:sldId id="274" r:id="rId18"/>
    <p:sldId id="275" r:id="rId19"/>
    <p:sldId id="265" r:id="rId20"/>
    <p:sldId id="26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68849" autoAdjust="0"/>
  </p:normalViewPr>
  <p:slideViewPr>
    <p:cSldViewPr snapToGrid="0">
      <p:cViewPr varScale="1">
        <p:scale>
          <a:sx n="60" d="100"/>
          <a:sy n="60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BA9E1-D3EA-45DA-8A38-CCE73B1A4C04}" type="datetimeFigureOut">
              <a:rPr lang="en-US" smtClean="0"/>
              <a:t>22-Sep-20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89389-F76C-4113-9ACB-2DAFCF390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Dobar</a:t>
            </a:r>
            <a:r>
              <a:rPr lang="en-US" dirty="0"/>
              <a:t> dan,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je Dino Šarić </a:t>
            </a:r>
            <a:r>
              <a:rPr lang="en-US" dirty="0" err="1"/>
              <a:t>i</a:t>
            </a:r>
            <a:r>
              <a:rPr lang="en-US" dirty="0"/>
              <a:t> za </a:t>
            </a:r>
            <a:r>
              <a:rPr lang="en-US" dirty="0" err="1"/>
              <a:t>diplomski</a:t>
            </a:r>
            <a:r>
              <a:rPr lang="en-US" dirty="0"/>
              <a:t> rad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istražio</a:t>
            </a:r>
            <a:r>
              <a:rPr lang="en-US" dirty="0"/>
              <a:t> </a:t>
            </a:r>
            <a:r>
              <a:rPr lang="en-US" dirty="0" err="1"/>
              <a:t>programsku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sklopovsku</a:t>
            </a:r>
            <a:r>
              <a:rPr lang="en-US" dirty="0"/>
              <a:t> </a:t>
            </a:r>
            <a:r>
              <a:rPr lang="en-US" dirty="0" err="1"/>
              <a:t>arihtekturu</a:t>
            </a:r>
            <a:r>
              <a:rPr lang="en-US" dirty="0"/>
              <a:t> </a:t>
            </a:r>
            <a:r>
              <a:rPr lang="en-US" dirty="0" err="1"/>
              <a:t>redundantnih</a:t>
            </a:r>
            <a:r>
              <a:rPr lang="en-US" dirty="0"/>
              <a:t> </a:t>
            </a:r>
            <a:r>
              <a:rPr lang="en-US" dirty="0" err="1"/>
              <a:t>ugradbenih</a:t>
            </a:r>
            <a:r>
              <a:rPr lang="en-US" dirty="0"/>
              <a:t> </a:t>
            </a:r>
            <a:r>
              <a:rPr lang="en-US" dirty="0" err="1"/>
              <a:t>računalnih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razvio</a:t>
            </a:r>
            <a:r>
              <a:rPr lang="en-US" dirty="0"/>
              <a:t> </a:t>
            </a:r>
            <a:r>
              <a:rPr lang="en-US" dirty="0" err="1"/>
              <a:t>programsku</a:t>
            </a:r>
            <a:r>
              <a:rPr lang="en-US" dirty="0"/>
              <a:t> </a:t>
            </a:r>
            <a:r>
              <a:rPr lang="en-US" dirty="0" err="1"/>
              <a:t>potporu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motivirana</a:t>
            </a:r>
            <a:r>
              <a:rPr lang="en-US" dirty="0"/>
              <a:t> </a:t>
            </a:r>
            <a:r>
              <a:rPr lang="en-US" dirty="0" err="1"/>
              <a:t>redundancijom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Sljedeća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tema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ćemo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pokriti</a:t>
            </a:r>
            <a:r>
              <a:rPr lang="en-US" sz="1200" dirty="0">
                <a:solidFill>
                  <a:schemeClr val="bg1"/>
                </a:solidFill>
              </a:rPr>
              <a:t> je,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način</a:t>
            </a:r>
            <a:r>
              <a:rPr lang="en-US" sz="1200" dirty="0">
                <a:solidFill>
                  <a:schemeClr val="bg1"/>
                </a:solidFill>
              </a:rPr>
              <a:t> ARM Cortex-R </a:t>
            </a:r>
            <a:r>
              <a:rPr lang="en-US" sz="1200" dirty="0" err="1">
                <a:solidFill>
                  <a:schemeClr val="bg1"/>
                </a:solidFill>
              </a:rPr>
              <a:t>dodaje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ARM Cortex-M u </a:t>
            </a:r>
            <a:r>
              <a:rPr lang="en-US" sz="1200" dirty="0" err="1">
                <a:solidFill>
                  <a:schemeClr val="bg1"/>
                </a:solidFill>
              </a:rPr>
              <a:t>smislu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funkcijske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sigurnosti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ARM Cortex-R  je </a:t>
            </a:r>
            <a:r>
              <a:rPr lang="en-US" sz="1200" dirty="0" err="1">
                <a:solidFill>
                  <a:schemeClr val="bg1"/>
                </a:solidFill>
              </a:rPr>
              <a:t>familija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optimizirani</a:t>
            </a:r>
            <a:r>
              <a:rPr lang="en-US" sz="1200" dirty="0">
                <a:solidFill>
                  <a:schemeClr val="bg1"/>
                </a:solidFill>
              </a:rPr>
              <a:t> za “</a:t>
            </a:r>
            <a:r>
              <a:rPr lang="en-US" sz="1200" dirty="0" err="1">
                <a:solidFill>
                  <a:schemeClr val="bg1"/>
                </a:solidFill>
              </a:rPr>
              <a:t>tvrde</a:t>
            </a:r>
            <a:r>
              <a:rPr lang="en-US" sz="1200" dirty="0">
                <a:solidFill>
                  <a:schemeClr val="bg1"/>
                </a:solidFill>
              </a:rPr>
              <a:t>” </a:t>
            </a:r>
            <a:r>
              <a:rPr lang="en-US" sz="1200" dirty="0" err="1">
                <a:solidFill>
                  <a:schemeClr val="bg1"/>
                </a:solidFill>
              </a:rPr>
              <a:t>aplikacije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stvarnom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vremenu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Obično</a:t>
            </a:r>
            <a:r>
              <a:rPr lang="en-US" sz="1200" dirty="0">
                <a:solidFill>
                  <a:schemeClr val="bg1"/>
                </a:solidFill>
              </a:rPr>
              <a:t> se </a:t>
            </a:r>
            <a:r>
              <a:rPr lang="en-US" sz="1200" dirty="0" err="1">
                <a:solidFill>
                  <a:schemeClr val="bg1"/>
                </a:solidFill>
              </a:rPr>
              <a:t>koriste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aktivnim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sustavima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gdje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potrebno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jako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malo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kašnjenje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velika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Primjer</a:t>
            </a:r>
            <a:r>
              <a:rPr lang="en-US" sz="1200" dirty="0">
                <a:solidFill>
                  <a:schemeClr val="bg1"/>
                </a:solidFill>
              </a:rPr>
              <a:t> toga je </a:t>
            </a:r>
            <a:r>
              <a:rPr lang="en-US" sz="1200" dirty="0" err="1">
                <a:solidFill>
                  <a:schemeClr val="bg1"/>
                </a:solidFill>
              </a:rPr>
              <a:t>kočioni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sustav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automobilu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ARM Cortex-M je </a:t>
            </a:r>
            <a:r>
              <a:rPr lang="en-US" sz="1200" dirty="0" err="1">
                <a:solidFill>
                  <a:schemeClr val="bg1"/>
                </a:solidFill>
              </a:rPr>
              <a:t>familija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optimizirani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nisku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cijenu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nisku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potrošnju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električne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energije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Namjenjeni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ugradbene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uređaje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kojima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potreban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brzi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odziv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prekid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5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ARM Cortex-R </a:t>
            </a:r>
            <a:r>
              <a:rPr lang="en-US" sz="1200" dirty="0" err="1">
                <a:solidFill>
                  <a:schemeClr val="bg1"/>
                </a:solidFill>
              </a:rPr>
              <a:t>podržava</a:t>
            </a:r>
            <a:r>
              <a:rPr lang="en-US" sz="1200" dirty="0">
                <a:solidFill>
                  <a:schemeClr val="bg1"/>
                </a:solidFill>
              </a:rPr>
              <a:t> lockstep, </a:t>
            </a:r>
            <a:r>
              <a:rPr lang="en-US" sz="1200" dirty="0" err="1">
                <a:solidFill>
                  <a:schemeClr val="bg1"/>
                </a:solidFill>
              </a:rPr>
              <a:t>čiji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osnovni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koncepti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prije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objašnjeni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Dva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 u ARM Cortex-R5 </a:t>
            </a:r>
            <a:r>
              <a:rPr lang="en-US" sz="1200" dirty="0" err="1">
                <a:solidFill>
                  <a:schemeClr val="bg1"/>
                </a:solidFill>
              </a:rPr>
              <a:t>procesorskoj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grupi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imaju</a:t>
            </a:r>
            <a:r>
              <a:rPr lang="en-US" sz="1200" dirty="0">
                <a:solidFill>
                  <a:schemeClr val="bg1"/>
                </a:solidFill>
              </a:rPr>
              <a:t> tri </a:t>
            </a:r>
            <a:r>
              <a:rPr lang="en-US" sz="1200" dirty="0" err="1">
                <a:solidFill>
                  <a:schemeClr val="bg1"/>
                </a:solidFill>
              </a:rPr>
              <a:t>konfiguracije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Neovisan</a:t>
            </a:r>
            <a:r>
              <a:rPr lang="en-US" sz="1200" dirty="0">
                <a:solidFill>
                  <a:schemeClr val="bg1"/>
                </a:solidFill>
              </a:rPr>
              <a:t> rad, </a:t>
            </a:r>
            <a:r>
              <a:rPr lang="en-US" sz="1200" dirty="0" err="1">
                <a:solidFill>
                  <a:schemeClr val="bg1"/>
                </a:solidFill>
              </a:rPr>
              <a:t>redunantni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</a:t>
            </a: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tj</a:t>
            </a:r>
            <a:r>
              <a:rPr lang="en-US" sz="1200" dirty="0">
                <a:solidFill>
                  <a:schemeClr val="bg1"/>
                </a:solidFill>
              </a:rPr>
              <a:t>. lockstep)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split/lock.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Prva </a:t>
            </a:r>
            <a:r>
              <a:rPr lang="en-US" sz="1200" dirty="0" err="1">
                <a:solidFill>
                  <a:schemeClr val="bg1"/>
                </a:solidFill>
              </a:rPr>
              <a:t>konfiguracija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neovisan</a:t>
            </a:r>
            <a:r>
              <a:rPr lang="en-US" sz="1200" dirty="0">
                <a:solidFill>
                  <a:schemeClr val="bg1"/>
                </a:solidFill>
              </a:rPr>
              <a:t> rad. U </a:t>
            </a:r>
            <a:r>
              <a:rPr lang="en-US" sz="1200" dirty="0" err="1">
                <a:solidFill>
                  <a:schemeClr val="bg1"/>
                </a:solidFill>
              </a:rPr>
              <a:t>neovisnom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rade</a:t>
            </a:r>
            <a:r>
              <a:rPr lang="en-US" sz="1200" dirty="0">
                <a:solidFill>
                  <a:schemeClr val="bg1"/>
                </a:solidFill>
              </a:rPr>
              <a:t> “</a:t>
            </a:r>
            <a:r>
              <a:rPr lang="en-US" sz="1200" dirty="0" err="1">
                <a:solidFill>
                  <a:schemeClr val="bg1"/>
                </a:solidFill>
              </a:rPr>
              <a:t>svoj</a:t>
            </a:r>
            <a:r>
              <a:rPr lang="en-US" sz="1200" dirty="0">
                <a:solidFill>
                  <a:schemeClr val="bg1"/>
                </a:solidFill>
              </a:rPr>
              <a:t>” </a:t>
            </a:r>
            <a:r>
              <a:rPr lang="en-US" sz="1200" dirty="0" err="1">
                <a:solidFill>
                  <a:schemeClr val="bg1"/>
                </a:solidFill>
              </a:rPr>
              <a:t>posao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imaju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odvojen</a:t>
            </a:r>
            <a:r>
              <a:rPr lang="en-US" sz="1200" dirty="0">
                <a:solidFill>
                  <a:schemeClr val="bg1"/>
                </a:solidFill>
              </a:rPr>
              <a:t> cache 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Druga </a:t>
            </a:r>
            <a:r>
              <a:rPr lang="en-US" sz="1200" dirty="0" err="1">
                <a:solidFill>
                  <a:schemeClr val="bg1"/>
                </a:solidFill>
              </a:rPr>
              <a:t>konfiguracije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redundantni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</a:t>
            </a:r>
            <a:r>
              <a:rPr lang="en-US" sz="1200" dirty="0">
                <a:solidFill>
                  <a:schemeClr val="bg1"/>
                </a:solidFill>
              </a:rPr>
              <a:t>. U </a:t>
            </a:r>
            <a:r>
              <a:rPr lang="en-US" sz="1200" dirty="0" err="1">
                <a:solidFill>
                  <a:schemeClr val="bg1"/>
                </a:solidFill>
              </a:rPr>
              <a:t>ovom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režimu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imaju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isti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ulaz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zajednički</a:t>
            </a:r>
            <a:r>
              <a:rPr lang="en-US" sz="1200" dirty="0">
                <a:solidFill>
                  <a:schemeClr val="bg1"/>
                </a:solidFill>
              </a:rPr>
              <a:t> cache RAM. </a:t>
            </a:r>
            <a:r>
              <a:rPr lang="en-US" sz="1200" dirty="0" err="1">
                <a:solidFill>
                  <a:schemeClr val="bg1"/>
                </a:solidFill>
              </a:rPr>
              <a:t>Glavni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upravlja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</a:t>
            </a:r>
            <a:r>
              <a:rPr lang="en-US" sz="1200" dirty="0">
                <a:solidFill>
                  <a:schemeClr val="bg1"/>
                </a:solidFill>
              </a:rPr>
              <a:t> cache RAM-</a:t>
            </a:r>
            <a:r>
              <a:rPr lang="en-US" sz="1200" dirty="0" err="1">
                <a:solidFill>
                  <a:schemeClr val="bg1"/>
                </a:solidFill>
              </a:rPr>
              <a:t>om.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Dok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redundantni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služi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samo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usporedbu</a:t>
            </a:r>
            <a:r>
              <a:rPr lang="en-US" sz="1200" dirty="0">
                <a:solidFill>
                  <a:schemeClr val="bg1"/>
                </a:solidFill>
              </a:rPr>
              <a:t> s </a:t>
            </a:r>
            <a:r>
              <a:rPr lang="en-US" sz="1200" dirty="0" err="1">
                <a:solidFill>
                  <a:schemeClr val="bg1"/>
                </a:solidFill>
              </a:rPr>
              <a:t>glavnim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procesorom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Split/lock </a:t>
            </a:r>
            <a:r>
              <a:rPr lang="en-US" sz="1200" dirty="0" err="1">
                <a:solidFill>
                  <a:schemeClr val="bg1"/>
                </a:solidFill>
              </a:rPr>
              <a:t>konfiguracija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kombinacija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spomenute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konfiguracije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Tj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procesori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mogu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raditi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odvojeno</a:t>
            </a:r>
            <a:r>
              <a:rPr lang="en-US" sz="1200" dirty="0">
                <a:solidFill>
                  <a:schemeClr val="bg1"/>
                </a:solidFill>
              </a:rPr>
              <a:t> (split)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skupa</a:t>
            </a:r>
            <a:r>
              <a:rPr lang="en-US" sz="1200" dirty="0">
                <a:solidFill>
                  <a:schemeClr val="bg1"/>
                </a:solidFill>
              </a:rPr>
              <a:t> (lockstep – lock).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Osim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dva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želio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napomenuti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postoji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konfiguracija</a:t>
            </a:r>
            <a:r>
              <a:rPr lang="en-US" sz="1200" dirty="0">
                <a:solidFill>
                  <a:schemeClr val="bg1"/>
                </a:solidFill>
              </a:rPr>
              <a:t> s 3 </a:t>
            </a:r>
            <a:r>
              <a:rPr lang="en-US" sz="1200" dirty="0" err="1">
                <a:solidFill>
                  <a:schemeClr val="bg1"/>
                </a:solidFill>
              </a:rPr>
              <a:t>procesora</a:t>
            </a:r>
            <a:r>
              <a:rPr lang="en-US" sz="1200" dirty="0">
                <a:solidFill>
                  <a:schemeClr val="bg1"/>
                </a:solidFill>
              </a:rPr>
              <a:t>. Ta </a:t>
            </a:r>
            <a:r>
              <a:rPr lang="en-US" sz="1200" dirty="0" err="1">
                <a:solidFill>
                  <a:schemeClr val="bg1"/>
                </a:solidFill>
              </a:rPr>
              <a:t>konfiguracija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opisana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diplomskom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02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U </a:t>
            </a:r>
            <a:r>
              <a:rPr lang="en-US" sz="1200" dirty="0" err="1">
                <a:solidFill>
                  <a:schemeClr val="bg1"/>
                </a:solidFill>
              </a:rPr>
              <a:t>mikrokontrolerima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radijacija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ostali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efekti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mogu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prouzročiti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promjenu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bitova</a:t>
            </a:r>
            <a:r>
              <a:rPr lang="en-US" sz="1200" dirty="0">
                <a:solidFill>
                  <a:schemeClr val="bg1"/>
                </a:solidFill>
              </a:rPr>
              <a:t> u RAM-u. </a:t>
            </a:r>
            <a:r>
              <a:rPr lang="en-US" sz="1200" dirty="0" err="1">
                <a:solidFill>
                  <a:schemeClr val="bg1"/>
                </a:solidFill>
              </a:rPr>
              <a:t>Memorija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bliska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procesoru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cache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ARM Cortex-R-u </a:t>
            </a:r>
            <a:r>
              <a:rPr lang="en-US" sz="1200" dirty="0" err="1">
                <a:solidFill>
                  <a:schemeClr val="bg1"/>
                </a:solidFill>
              </a:rPr>
              <a:t>mogu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detektirati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popraviti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ovakve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greške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Ovo je </a:t>
            </a:r>
            <a:r>
              <a:rPr lang="en-US" sz="1200" dirty="0" err="1">
                <a:solidFill>
                  <a:schemeClr val="bg1"/>
                </a:solidFill>
              </a:rPr>
              <a:t>moguće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uz</a:t>
            </a:r>
            <a:r>
              <a:rPr lang="en-US" sz="1200" dirty="0">
                <a:solidFill>
                  <a:schemeClr val="bg1"/>
                </a:solidFill>
              </a:rPr>
              <a:t> checksum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redundante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podatke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postavljene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uz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stvarne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podatke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Cortex-R5 </a:t>
            </a:r>
            <a:r>
              <a:rPr lang="en-US" sz="2200" dirty="0" err="1">
                <a:solidFill>
                  <a:schemeClr val="bg1"/>
                </a:solidFill>
              </a:rPr>
              <a:t>koristi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Paritet</a:t>
            </a:r>
            <a:r>
              <a:rPr lang="en-US" sz="1800" dirty="0">
                <a:solidFill>
                  <a:schemeClr val="bg1"/>
                </a:solidFill>
              </a:rPr>
              <a:t>, 64-bit ECC (</a:t>
            </a:r>
            <a:r>
              <a:rPr lang="en-US" sz="1800" dirty="0" err="1">
                <a:solidFill>
                  <a:schemeClr val="bg1"/>
                </a:solidFill>
              </a:rPr>
              <a:t>engl.</a:t>
            </a:r>
            <a:r>
              <a:rPr lang="en-US" sz="1800" dirty="0">
                <a:solidFill>
                  <a:schemeClr val="bg1"/>
                </a:solidFill>
              </a:rPr>
              <a:t> error checking and correction) </a:t>
            </a:r>
            <a:r>
              <a:rPr lang="en-US" sz="1800" dirty="0" err="1">
                <a:solidFill>
                  <a:schemeClr val="bg1"/>
                </a:solidFill>
              </a:rPr>
              <a:t>ili</a:t>
            </a:r>
            <a:r>
              <a:rPr lang="en-US" sz="1800" dirty="0">
                <a:solidFill>
                  <a:schemeClr val="bg1"/>
                </a:solidFill>
              </a:rPr>
              <a:t> 32-bit ECC.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Od </a:t>
            </a:r>
            <a:r>
              <a:rPr lang="en-US" sz="1800" dirty="0" err="1">
                <a:solidFill>
                  <a:schemeClr val="bg1"/>
                </a:solidFill>
              </a:rPr>
              <a:t>kojih</a:t>
            </a:r>
            <a:r>
              <a:rPr lang="en-US" sz="1800" dirty="0">
                <a:solidFill>
                  <a:schemeClr val="bg1"/>
                </a:solidFill>
              </a:rPr>
              <a:t> je 32-bit ECC </a:t>
            </a:r>
            <a:r>
              <a:rPr lang="en-US" sz="1800" dirty="0" err="1">
                <a:solidFill>
                  <a:schemeClr val="bg1"/>
                </a:solidFill>
              </a:rPr>
              <a:t>najsigurniji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ali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isadrži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najvise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redundantih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podataka</a:t>
            </a:r>
            <a:r>
              <a:rPr lang="en-US" sz="1800" dirty="0">
                <a:solidFill>
                  <a:schemeClr val="bg1"/>
                </a:solidFill>
              </a:rPr>
              <a:t>, a </a:t>
            </a:r>
            <a:r>
              <a:rPr lang="en-US" sz="1800" dirty="0" err="1">
                <a:solidFill>
                  <a:schemeClr val="bg1"/>
                </a:solidFill>
              </a:rPr>
              <a:t>paritet</a:t>
            </a:r>
            <a:r>
              <a:rPr lang="en-US" sz="1800" dirty="0">
                <a:solidFill>
                  <a:schemeClr val="bg1"/>
                </a:solidFill>
              </a:rPr>
              <a:t> je </a:t>
            </a:r>
            <a:r>
              <a:rPr lang="en-US" sz="1800" dirty="0" err="1">
                <a:solidFill>
                  <a:schemeClr val="bg1"/>
                </a:solidFill>
              </a:rPr>
              <a:t>najmanje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siguran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sadrži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najmanje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redunadntnih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podataka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U </a:t>
            </a:r>
            <a:r>
              <a:rPr lang="en-US" sz="1800" dirty="0" err="1">
                <a:solidFill>
                  <a:schemeClr val="bg1"/>
                </a:solidFill>
              </a:rPr>
              <a:t>radu</a:t>
            </a:r>
            <a:r>
              <a:rPr lang="en-US" sz="1800" dirty="0">
                <a:solidFill>
                  <a:schemeClr val="bg1"/>
                </a:solidFill>
              </a:rPr>
              <a:t> je </a:t>
            </a:r>
            <a:r>
              <a:rPr lang="en-US" sz="1800" dirty="0" err="1">
                <a:solidFill>
                  <a:schemeClr val="bg1"/>
                </a:solidFill>
              </a:rPr>
              <a:t>opisan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modul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uspoređivanja</a:t>
            </a:r>
            <a:r>
              <a:rPr lang="en-US" sz="1800" dirty="0">
                <a:solidFill>
                  <a:schemeClr val="bg1"/>
                </a:solidFill>
              </a:rPr>
              <a:t>, koji </a:t>
            </a:r>
            <a:r>
              <a:rPr lang="en-US" sz="1800" dirty="0" err="1">
                <a:solidFill>
                  <a:schemeClr val="bg1"/>
                </a:solidFill>
              </a:rPr>
              <a:t>nećemo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danas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proći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kao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upravljanje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prekidima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generalnog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 </a:t>
            </a:r>
            <a:r>
              <a:rPr lang="en-US" dirty="0" err="1"/>
              <a:t>funkcijske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u </a:t>
            </a:r>
            <a:r>
              <a:rPr lang="en-US" dirty="0" err="1"/>
              <a:t>ugradbenim</a:t>
            </a:r>
            <a:r>
              <a:rPr lang="en-US" dirty="0"/>
              <a:t> </a:t>
            </a:r>
            <a:r>
              <a:rPr lang="en-US" dirty="0" err="1"/>
              <a:t>računalnim</a:t>
            </a:r>
            <a:r>
              <a:rPr lang="en-US" dirty="0"/>
              <a:t> </a:t>
            </a:r>
            <a:r>
              <a:rPr lang="en-US" dirty="0" err="1"/>
              <a:t>sustavima</a:t>
            </a:r>
            <a:r>
              <a:rPr lang="en-US" dirty="0"/>
              <a:t> </a:t>
            </a:r>
            <a:r>
              <a:rPr lang="en-US" dirty="0" err="1"/>
              <a:t>prebacujemo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razvijeni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. </a:t>
            </a:r>
            <a:r>
              <a:rPr lang="en-US" dirty="0" err="1"/>
              <a:t>Prije</a:t>
            </a:r>
            <a:r>
              <a:rPr lang="en-US" dirty="0"/>
              <a:t> toga </a:t>
            </a:r>
            <a:r>
              <a:rPr lang="en-US" dirty="0" err="1"/>
              <a:t>želio</a:t>
            </a:r>
            <a:r>
              <a:rPr lang="en-US" dirty="0"/>
              <a:t> </a:t>
            </a:r>
            <a:r>
              <a:rPr lang="en-US" dirty="0" err="1"/>
              <a:t>bih</a:t>
            </a:r>
            <a:r>
              <a:rPr lang="en-US" dirty="0"/>
              <a:t> </a:t>
            </a:r>
            <a:r>
              <a:rPr lang="en-US" dirty="0" err="1"/>
              <a:t>naglasiti</a:t>
            </a:r>
            <a:r>
              <a:rPr lang="en-US" dirty="0"/>
              <a:t> da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preskočio</a:t>
            </a:r>
            <a:r>
              <a:rPr lang="en-US" dirty="0"/>
              <a:t> </a:t>
            </a:r>
            <a:r>
              <a:rPr lang="en-US" dirty="0" err="1"/>
              <a:t>poglavlje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diplomskog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koji </a:t>
            </a:r>
            <a:r>
              <a:rPr lang="en-US" dirty="0" err="1"/>
              <a:t>opisuje</a:t>
            </a:r>
            <a:r>
              <a:rPr lang="en-US" dirty="0"/>
              <a:t> rad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 dirty="0" err="1"/>
              <a:t>kernela</a:t>
            </a:r>
            <a:r>
              <a:rPr lang="en-US" dirty="0"/>
              <a:t>. To je </a:t>
            </a:r>
            <a:r>
              <a:rPr lang="en-US" dirty="0" err="1"/>
              <a:t>preskočeno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FreeRTOS</a:t>
            </a:r>
            <a:r>
              <a:rPr lang="en-US" dirty="0"/>
              <a:t>-a bi </a:t>
            </a:r>
            <a:r>
              <a:rPr lang="en-US" dirty="0" err="1"/>
              <a:t>vjerojatno</a:t>
            </a:r>
            <a:r>
              <a:rPr lang="en-US" dirty="0"/>
              <a:t> </a:t>
            </a:r>
            <a:r>
              <a:rPr lang="en-US" dirty="0" err="1"/>
              <a:t>trajao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30 </a:t>
            </a:r>
            <a:r>
              <a:rPr lang="en-US" dirty="0" err="1"/>
              <a:t>minuta</a:t>
            </a:r>
            <a:r>
              <a:rPr lang="en-US" dirty="0"/>
              <a:t>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razvijeni</a:t>
            </a:r>
            <a:r>
              <a:rPr lang="en-US" dirty="0"/>
              <a:t> </a:t>
            </a:r>
            <a:r>
              <a:rPr lang="en-US" dirty="0" err="1"/>
              <a:t>softver</a:t>
            </a:r>
            <a:r>
              <a:rPr lang="en-US" dirty="0"/>
              <a:t> je </a:t>
            </a:r>
            <a:r>
              <a:rPr lang="en-US" dirty="0" err="1"/>
              <a:t>redundancijski</a:t>
            </a:r>
            <a:r>
              <a:rPr lang="en-US" dirty="0"/>
              <a:t> API za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en-US" dirty="0" err="1"/>
              <a:t>Redundancijski</a:t>
            </a:r>
            <a:r>
              <a:rPr lang="en-US" dirty="0"/>
              <a:t> API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praćenja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 </a:t>
            </a:r>
            <a:r>
              <a:rPr lang="en-US" dirty="0" err="1"/>
              <a:t>pojedinih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repliciranja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</a:t>
            </a:r>
            <a:r>
              <a:rPr lang="en-US" dirty="0" err="1"/>
              <a:t>izvođenja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praćenje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predugo</a:t>
            </a:r>
            <a:r>
              <a:rPr lang="en-US" dirty="0"/>
              <a:t> u </a:t>
            </a:r>
            <a:r>
              <a:rPr lang="en-US" dirty="0" err="1"/>
              <a:t>aktivnom</a:t>
            </a:r>
            <a:r>
              <a:rPr lang="en-US" dirty="0"/>
              <a:t> </a:t>
            </a:r>
            <a:r>
              <a:rPr lang="en-US" dirty="0" err="1"/>
              <a:t>stanju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detektiranja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premalo</a:t>
            </a:r>
            <a:r>
              <a:rPr lang="en-US" dirty="0"/>
              <a:t> </a:t>
            </a:r>
            <a:r>
              <a:rPr lang="en-US" dirty="0" err="1"/>
              <a:t>procesorskog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. </a:t>
            </a:r>
            <a:r>
              <a:rPr lang="en-US" dirty="0" err="1"/>
              <a:t>Više</a:t>
            </a:r>
            <a:r>
              <a:rPr lang="en-US" dirty="0"/>
              <a:t> o tome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idućem</a:t>
            </a:r>
            <a:r>
              <a:rPr lang="en-US" dirty="0"/>
              <a:t> </a:t>
            </a:r>
            <a:r>
              <a:rPr lang="en-US" dirty="0" err="1"/>
              <a:t>slajdu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Repliciranje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sličnu</a:t>
            </a:r>
            <a:r>
              <a:rPr lang="en-US" dirty="0"/>
              <a:t> </a:t>
            </a:r>
            <a:r>
              <a:rPr lang="en-US" dirty="0" err="1"/>
              <a:t>redundanciji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Lock-step-u, </a:t>
            </a:r>
            <a:r>
              <a:rPr lang="en-US" dirty="0" err="1"/>
              <a:t>ali</a:t>
            </a:r>
            <a:r>
              <a:rPr lang="en-US" dirty="0"/>
              <a:t> u </a:t>
            </a:r>
            <a:r>
              <a:rPr lang="en-US" dirty="0" err="1"/>
              <a:t>softveru</a:t>
            </a:r>
            <a:r>
              <a:rPr lang="en-US" dirty="0"/>
              <a:t>. To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jefinijiju</a:t>
            </a:r>
            <a:r>
              <a:rPr lang="en-US" dirty="0"/>
              <a:t> </a:t>
            </a:r>
            <a:r>
              <a:rPr lang="en-US" dirty="0" err="1"/>
              <a:t>izvedbu</a:t>
            </a:r>
            <a:r>
              <a:rPr lang="en-US" dirty="0"/>
              <a:t>,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smanjenu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. </a:t>
            </a:r>
            <a:r>
              <a:rPr lang="en-US" dirty="0" err="1"/>
              <a:t>Repliciranje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tipa</a:t>
            </a:r>
            <a:r>
              <a:rPr lang="en-US" dirty="0"/>
              <a:t> 2oo2, </a:t>
            </a:r>
            <a:r>
              <a:rPr lang="en-US" dirty="0" err="1"/>
              <a:t>tj</a:t>
            </a:r>
            <a:r>
              <a:rPr lang="en-US" dirty="0"/>
              <a:t>. 2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uspoređuju</a:t>
            </a:r>
            <a:r>
              <a:rPr lang="en-US" dirty="0"/>
              <a:t> </a:t>
            </a:r>
            <a:r>
              <a:rPr lang="en-US" dirty="0" err="1"/>
              <a:t>periodički</a:t>
            </a:r>
            <a:r>
              <a:rPr lang="en-US" dirty="0"/>
              <a:t>. </a:t>
            </a:r>
            <a:r>
              <a:rPr lang="en-US" dirty="0" err="1"/>
              <a:t>Te</a:t>
            </a:r>
            <a:r>
              <a:rPr lang="en-US" dirty="0"/>
              <a:t> 2oo3, </a:t>
            </a:r>
            <a:r>
              <a:rPr lang="en-US" dirty="0" err="1"/>
              <a:t>tj</a:t>
            </a:r>
            <a:r>
              <a:rPr lang="en-US" dirty="0"/>
              <a:t>. 3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uspoređuju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ispravan</a:t>
            </a:r>
            <a:r>
              <a:rPr lang="en-US" dirty="0"/>
              <a:t> je </a:t>
            </a:r>
            <a:r>
              <a:rPr lang="en-US" dirty="0" err="1"/>
              <a:t>izlaz</a:t>
            </a:r>
            <a:r>
              <a:rPr lang="en-US" dirty="0"/>
              <a:t> od 3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2 od 3 </a:t>
            </a:r>
            <a:r>
              <a:rPr lang="en-US" dirty="0" err="1"/>
              <a:t>zadatka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. 2oo3 </a:t>
            </a:r>
            <a:r>
              <a:rPr lang="en-US" dirty="0" err="1"/>
              <a:t>redundancija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</a:t>
            </a:r>
            <a:r>
              <a:rPr lang="en-US" dirty="0" err="1"/>
              <a:t>oporavljanje</a:t>
            </a:r>
            <a:r>
              <a:rPr lang="en-US" dirty="0"/>
              <a:t> od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od 3 </a:t>
            </a:r>
            <a:r>
              <a:rPr lang="en-US" dirty="0" err="1"/>
              <a:t>procesora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slučaj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2oo2.</a:t>
            </a:r>
          </a:p>
          <a:p>
            <a:endParaRPr lang="en-US" dirty="0"/>
          </a:p>
          <a:p>
            <a:r>
              <a:rPr lang="en-US" dirty="0" err="1"/>
              <a:t>Funkcionalnost</a:t>
            </a:r>
            <a:r>
              <a:rPr lang="en-US" dirty="0"/>
              <a:t> je </a:t>
            </a:r>
            <a:r>
              <a:rPr lang="en-US" dirty="0" err="1"/>
              <a:t>demonstrirana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kraju</a:t>
            </a:r>
            <a:r>
              <a:rPr lang="en-US" dirty="0"/>
              <a:t> </a:t>
            </a:r>
            <a:r>
              <a:rPr lang="en-US" dirty="0" err="1"/>
              <a:t>prezentacije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slajd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pojasnuti</a:t>
            </a:r>
            <a:r>
              <a:rPr lang="en-US" dirty="0"/>
              <a:t> </a:t>
            </a:r>
            <a:r>
              <a:rPr lang="en-US" dirty="0" err="1"/>
              <a:t>razilku</a:t>
            </a:r>
            <a:r>
              <a:rPr lang="en-US" dirty="0"/>
              <a:t> </a:t>
            </a:r>
            <a:r>
              <a:rPr lang="en-US" dirty="0" err="1"/>
              <a:t>iznedu</a:t>
            </a:r>
            <a:r>
              <a:rPr lang="en-US" dirty="0"/>
              <a:t> overrun </a:t>
            </a:r>
            <a:r>
              <a:rPr lang="en-US" dirty="0" err="1"/>
              <a:t>timera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overflow </a:t>
            </a:r>
            <a:r>
              <a:rPr lang="en-US" dirty="0" err="1"/>
              <a:t>timera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Prva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upaljen</a:t>
            </a:r>
            <a:r>
              <a:rPr lang="en-US" dirty="0"/>
              <a:t> overrun timer. Overrun timer </a:t>
            </a:r>
            <a:r>
              <a:rPr lang="en-US" dirty="0" err="1"/>
              <a:t>jer</a:t>
            </a:r>
            <a:r>
              <a:rPr lang="en-US" dirty="0"/>
              <a:t> timer koji </a:t>
            </a:r>
            <a:r>
              <a:rPr lang="en-US" dirty="0" err="1"/>
              <a:t>prati</a:t>
            </a:r>
            <a:r>
              <a:rPr lang="en-US" dirty="0"/>
              <a:t> </a:t>
            </a:r>
            <a:r>
              <a:rPr lang="en-US" dirty="0" err="1"/>
              <a:t>duljinu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. </a:t>
            </a:r>
            <a:r>
              <a:rPr lang="en-US" dirty="0" err="1"/>
              <a:t>Te</a:t>
            </a:r>
            <a:r>
              <a:rPr lang="en-US" dirty="0"/>
              <a:t> se on </a:t>
            </a:r>
            <a:r>
              <a:rPr lang="en-US" dirty="0" err="1"/>
              <a:t>inkrementira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aktivan</a:t>
            </a:r>
            <a:r>
              <a:rPr lang="en-US" dirty="0"/>
              <a:t>. </a:t>
            </a:r>
            <a:r>
              <a:rPr lang="en-US" dirty="0" err="1"/>
              <a:t>Vidimo</a:t>
            </a:r>
            <a:r>
              <a:rPr lang="en-US" dirty="0"/>
              <a:t> da je timeout 30 </a:t>
            </a:r>
            <a:r>
              <a:rPr lang="en-US" dirty="0" err="1"/>
              <a:t>milisekundi</a:t>
            </a:r>
            <a:r>
              <a:rPr lang="en-US" dirty="0"/>
              <a:t>.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da se task </a:t>
            </a:r>
            <a:r>
              <a:rPr lang="en-US" dirty="0" err="1"/>
              <a:t>izvršavao</a:t>
            </a:r>
            <a:r>
              <a:rPr lang="en-US" dirty="0"/>
              <a:t> </a:t>
            </a:r>
            <a:r>
              <a:rPr lang="en-US" dirty="0" err="1"/>
              <a:t>prvo</a:t>
            </a:r>
            <a:r>
              <a:rPr lang="en-US" dirty="0"/>
              <a:t> 15 </a:t>
            </a:r>
            <a:r>
              <a:rPr lang="en-US" dirty="0" err="1"/>
              <a:t>ms</a:t>
            </a:r>
            <a:r>
              <a:rPr lang="en-US" dirty="0"/>
              <a:t>, </a:t>
            </a:r>
            <a:r>
              <a:rPr lang="en-US" dirty="0" err="1"/>
              <a:t>te</a:t>
            </a:r>
            <a:r>
              <a:rPr lang="en-US" dirty="0"/>
              <a:t> 5 </a:t>
            </a:r>
            <a:r>
              <a:rPr lang="en-US" dirty="0" err="1"/>
              <a:t>ms</a:t>
            </a:r>
            <a:r>
              <a:rPr lang="en-US" dirty="0"/>
              <a:t> je bio idle task, a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15 </a:t>
            </a:r>
            <a:r>
              <a:rPr lang="en-US" dirty="0" err="1"/>
              <a:t>ms</a:t>
            </a:r>
            <a:r>
              <a:rPr lang="en-US" dirty="0"/>
              <a:t> se </a:t>
            </a:r>
            <a:r>
              <a:rPr lang="en-US" dirty="0" err="1"/>
              <a:t>izvršava</a:t>
            </a:r>
            <a:r>
              <a:rPr lang="en-US" dirty="0"/>
              <a:t> timed task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kojih</a:t>
            </a:r>
            <a:r>
              <a:rPr lang="en-US" dirty="0"/>
              <a:t> se </a:t>
            </a:r>
            <a:r>
              <a:rPr lang="en-US" dirty="0" err="1"/>
              <a:t>poziva</a:t>
            </a:r>
            <a:r>
              <a:rPr lang="en-US" dirty="0"/>
              <a:t> callback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signalizira</a:t>
            </a:r>
            <a:r>
              <a:rPr lang="en-US" dirty="0"/>
              <a:t> overrun </a:t>
            </a:r>
            <a:r>
              <a:rPr lang="en-US" dirty="0" err="1"/>
              <a:t>zadatka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Da je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predugo</a:t>
            </a:r>
            <a:r>
              <a:rPr lang="en-US" dirty="0"/>
              <a:t> bio u </a:t>
            </a:r>
            <a:r>
              <a:rPr lang="en-US" dirty="0" err="1"/>
              <a:t>aktivnom</a:t>
            </a:r>
            <a:r>
              <a:rPr lang="en-US" dirty="0"/>
              <a:t> </a:t>
            </a:r>
            <a:r>
              <a:rPr lang="en-US" dirty="0" err="1"/>
              <a:t>stanju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Slika</a:t>
            </a:r>
            <a:r>
              <a:rPr lang="en-US" dirty="0"/>
              <a:t> u </a:t>
            </a:r>
            <a:r>
              <a:rPr lang="en-US" dirty="0" err="1"/>
              <a:t>sredini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upaljen</a:t>
            </a:r>
            <a:r>
              <a:rPr lang="en-US" dirty="0"/>
              <a:t> overflow timer, a </a:t>
            </a:r>
            <a:r>
              <a:rPr lang="en-US" dirty="0" err="1"/>
              <a:t>ugašen</a:t>
            </a:r>
            <a:r>
              <a:rPr lang="en-US" dirty="0"/>
              <a:t> overrun timer. Overflow timer se </a:t>
            </a:r>
            <a:r>
              <a:rPr lang="en-US" dirty="0" err="1"/>
              <a:t>inkrementira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aktivan</a:t>
            </a:r>
            <a:r>
              <a:rPr lang="en-US" dirty="0"/>
              <a:t>. To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sigurno</a:t>
            </a:r>
            <a:r>
              <a:rPr lang="en-US" dirty="0"/>
              <a:t> </a:t>
            </a:r>
            <a:r>
              <a:rPr lang="en-US" dirty="0" err="1"/>
              <a:t>obavi</a:t>
            </a:r>
            <a:r>
              <a:rPr lang="en-US" dirty="0"/>
              <a:t> </a:t>
            </a:r>
            <a:r>
              <a:rPr lang="en-US" dirty="0" err="1"/>
              <a:t>zadati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iteracije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roka</a:t>
            </a:r>
            <a:r>
              <a:rPr lang="en-US" dirty="0"/>
              <a:t>.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da je timeout za overflow timer </a:t>
            </a:r>
            <a:r>
              <a:rPr lang="en-US" dirty="0" err="1"/>
              <a:t>postavljen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20 </a:t>
            </a:r>
            <a:r>
              <a:rPr lang="en-US" dirty="0" err="1"/>
              <a:t>milisekundi</a:t>
            </a:r>
            <a:r>
              <a:rPr lang="en-US" dirty="0"/>
              <a:t>. Na </a:t>
            </a:r>
            <a:r>
              <a:rPr lang="en-US" dirty="0" err="1"/>
              <a:t>početku</a:t>
            </a:r>
            <a:r>
              <a:rPr lang="en-US" dirty="0"/>
              <a:t> timed task je </a:t>
            </a:r>
            <a:r>
              <a:rPr lang="en-US" dirty="0" err="1"/>
              <a:t>aktivan</a:t>
            </a:r>
            <a:r>
              <a:rPr lang="en-US" dirty="0"/>
              <a:t> 15 </a:t>
            </a:r>
            <a:r>
              <a:rPr lang="en-US" dirty="0" err="1"/>
              <a:t>ms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čega</a:t>
            </a:r>
            <a:r>
              <a:rPr lang="en-US" dirty="0"/>
              <a:t> se </a:t>
            </a:r>
            <a:r>
              <a:rPr lang="en-US" dirty="0" err="1"/>
              <a:t>aktivira</a:t>
            </a:r>
            <a:r>
              <a:rPr lang="en-US" dirty="0"/>
              <a:t> idle task. U 20 </a:t>
            </a:r>
            <a:r>
              <a:rPr lang="en-US" dirty="0" err="1"/>
              <a:t>milisekundi</a:t>
            </a:r>
            <a:r>
              <a:rPr lang="en-US" dirty="0"/>
              <a:t> se </a:t>
            </a:r>
            <a:r>
              <a:rPr lang="en-US" dirty="0" err="1"/>
              <a:t>aktivirao</a:t>
            </a:r>
            <a:r>
              <a:rPr lang="en-US" dirty="0"/>
              <a:t> callback za overflow. Taj callback </a:t>
            </a:r>
            <a:r>
              <a:rPr lang="en-US" dirty="0" err="1"/>
              <a:t>signalizira</a:t>
            </a:r>
            <a:r>
              <a:rPr lang="en-US" dirty="0"/>
              <a:t> da je timer </a:t>
            </a:r>
            <a:r>
              <a:rPr lang="en-US" dirty="0" err="1"/>
              <a:t>prešao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rok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Zadnja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situaciju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aktivna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timera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resetirana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vrijeme</a:t>
            </a:r>
            <a:r>
              <a:rPr lang="en-US" dirty="0"/>
              <a:t> 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periodičkog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. </a:t>
            </a:r>
            <a:r>
              <a:rPr lang="en-US" dirty="0" err="1"/>
              <a:t>vTaskTimerReset</a:t>
            </a:r>
            <a:r>
              <a:rPr lang="en-US" dirty="0"/>
              <a:t> </a:t>
            </a:r>
            <a:r>
              <a:rPr lang="en-US" dirty="0" err="1"/>
              <a:t>stavlja</a:t>
            </a:r>
            <a:r>
              <a:rPr lang="en-US" dirty="0"/>
              <a:t> </a:t>
            </a:r>
            <a:r>
              <a:rPr lang="en-US" dirty="0" err="1"/>
              <a:t>vrijednost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timera</a:t>
            </a:r>
            <a:r>
              <a:rPr lang="en-US" dirty="0"/>
              <a:t> u 0. To je </a:t>
            </a:r>
            <a:r>
              <a:rPr lang="en-US" dirty="0" err="1"/>
              <a:t>demonstrirano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zadnjoj</a:t>
            </a:r>
            <a:r>
              <a:rPr lang="en-US" dirty="0"/>
              <a:t>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gdje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timera</a:t>
            </a:r>
            <a:r>
              <a:rPr lang="en-US" dirty="0"/>
              <a:t> </a:t>
            </a:r>
            <a:r>
              <a:rPr lang="en-US" dirty="0" err="1"/>
              <a:t>nikad</a:t>
            </a:r>
            <a:r>
              <a:rPr lang="en-US" dirty="0"/>
              <a:t> ne </a:t>
            </a:r>
            <a:r>
              <a:rPr lang="en-US" dirty="0" err="1"/>
              <a:t>odbroje</a:t>
            </a:r>
            <a:r>
              <a:rPr lang="en-US" dirty="0"/>
              <a:t> do </a:t>
            </a:r>
            <a:r>
              <a:rPr lang="en-US" dirty="0" err="1"/>
              <a:t>kraja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ekranu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primjer</a:t>
            </a:r>
            <a:r>
              <a:rPr lang="en-US" dirty="0"/>
              <a:t> 2oo3 </a:t>
            </a:r>
            <a:r>
              <a:rPr lang="en-US" dirty="0" err="1"/>
              <a:t>repliciranih</a:t>
            </a:r>
            <a:r>
              <a:rPr lang="en-US" dirty="0"/>
              <a:t> </a:t>
            </a:r>
            <a:r>
              <a:rPr lang="en-US" dirty="0" err="1"/>
              <a:t>zadataka</a:t>
            </a:r>
            <a:r>
              <a:rPr lang="en-US" dirty="0"/>
              <a:t>. Na </a:t>
            </a:r>
            <a:r>
              <a:rPr lang="en-US" dirty="0" err="1"/>
              <a:t>početku</a:t>
            </a:r>
            <a:r>
              <a:rPr lang="en-US" dirty="0"/>
              <a:t> se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 1,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zove</a:t>
            </a:r>
            <a:r>
              <a:rPr lang="en-US" dirty="0"/>
              <a:t> </a:t>
            </a:r>
            <a:r>
              <a:rPr lang="en-US" dirty="0" err="1"/>
              <a:t>vTaskSyncAndCompare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tom </a:t>
            </a:r>
            <a:r>
              <a:rPr lang="en-US" dirty="0" err="1"/>
              <a:t>pozivu</a:t>
            </a:r>
            <a:r>
              <a:rPr lang="en-US" dirty="0"/>
              <a:t> se taj </a:t>
            </a:r>
            <a:r>
              <a:rPr lang="en-US" dirty="0" err="1"/>
              <a:t>podzadatak</a:t>
            </a:r>
            <a:r>
              <a:rPr lang="en-US" dirty="0"/>
              <a:t> </a:t>
            </a:r>
            <a:r>
              <a:rPr lang="en-US" dirty="0" err="1"/>
              <a:t>blokira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čeka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</a:t>
            </a:r>
            <a:r>
              <a:rPr lang="en-US" dirty="0" err="1"/>
              <a:t>podzadatke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Nakon</a:t>
            </a:r>
            <a:r>
              <a:rPr lang="en-US" dirty="0"/>
              <a:t> toga to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. </a:t>
            </a:r>
            <a:r>
              <a:rPr lang="en-US" dirty="0" err="1"/>
              <a:t>Zadnja</a:t>
            </a:r>
            <a:r>
              <a:rPr lang="en-US" dirty="0"/>
              <a:t> </a:t>
            </a: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pozive</a:t>
            </a:r>
            <a:r>
              <a:rPr lang="en-U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, </a:t>
            </a:r>
            <a:r>
              <a:rPr lang="en-US" dirty="0" err="1"/>
              <a:t>vTaskSyncAndCompare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se ne </a:t>
            </a:r>
            <a:r>
              <a:rPr lang="en-US" dirty="0" err="1"/>
              <a:t>blokira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usporedi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tri </a:t>
            </a:r>
            <a:r>
              <a:rPr lang="en-US" dirty="0" err="1"/>
              <a:t>taska</a:t>
            </a:r>
            <a:r>
              <a:rPr lang="en-US" dirty="0"/>
              <a:t>.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2 od 3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ispravlja</a:t>
            </a:r>
            <a:r>
              <a:rPr lang="en-US" dirty="0"/>
              <a:t> </a:t>
            </a:r>
            <a:r>
              <a:rPr lang="en-US" dirty="0" err="1"/>
              <a:t>treći</a:t>
            </a:r>
            <a:r>
              <a:rPr lang="en-US" dirty="0"/>
              <a:t>, a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nastavljaju</a:t>
            </a:r>
            <a:r>
              <a:rPr lang="en-US" dirty="0"/>
              <a:t> s </a:t>
            </a:r>
            <a:r>
              <a:rPr lang="en-US" dirty="0" err="1"/>
              <a:t>radom</a:t>
            </a:r>
            <a:r>
              <a:rPr lang="en-US" dirty="0"/>
              <a:t>.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različiti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ispraviti</a:t>
            </a:r>
            <a:r>
              <a:rPr lang="en-US" dirty="0"/>
              <a:t> </a:t>
            </a:r>
            <a:r>
              <a:rPr lang="en-US" dirty="0" err="1"/>
              <a:t>pogrešku</a:t>
            </a:r>
            <a:r>
              <a:rPr lang="en-US" dirty="0"/>
              <a:t>.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točni</a:t>
            </a:r>
            <a:r>
              <a:rPr lang="en-US" dirty="0"/>
              <a:t>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nastavljaju</a:t>
            </a:r>
            <a:r>
              <a:rPr lang="en-US" dirty="0"/>
              <a:t> s </a:t>
            </a:r>
            <a:r>
              <a:rPr lang="en-US" dirty="0" err="1"/>
              <a:t>radom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53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Razvijeni</a:t>
            </a:r>
            <a:r>
              <a:rPr lang="en-US" dirty="0"/>
              <a:t> bootloader je </a:t>
            </a:r>
            <a:r>
              <a:rPr lang="en-US" dirty="0" err="1"/>
              <a:t>druga</a:t>
            </a:r>
            <a:r>
              <a:rPr lang="en-US" dirty="0"/>
              <a:t> </a:t>
            </a:r>
            <a:r>
              <a:rPr lang="en-US" dirty="0" err="1"/>
              <a:t>programska</a:t>
            </a:r>
            <a:r>
              <a:rPr lang="en-US" dirty="0"/>
              <a:t> </a:t>
            </a:r>
            <a:r>
              <a:rPr lang="en-US" dirty="0" err="1"/>
              <a:t>podrška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razvijena</a:t>
            </a:r>
            <a:r>
              <a:rPr lang="en-US" dirty="0"/>
              <a:t>. Bootloader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učitavanja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</a:t>
            </a:r>
            <a:r>
              <a:rPr lang="en-US" dirty="0" err="1"/>
              <a:t>Podržava</a:t>
            </a:r>
            <a:r>
              <a:rPr lang="en-US" dirty="0"/>
              <a:t> tri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ulazne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To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binarno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kratica</a:t>
            </a:r>
            <a:r>
              <a:rPr lang="en-US" dirty="0"/>
              <a:t> .bin, intel hex </a:t>
            </a:r>
            <a:r>
              <a:rPr lang="en-US" dirty="0" err="1"/>
              <a:t>i</a:t>
            </a:r>
            <a:r>
              <a:rPr lang="en-US" dirty="0"/>
              <a:t> Motorola s-record. </a:t>
            </a:r>
            <a:r>
              <a:rPr lang="en-US" dirty="0" err="1"/>
              <a:t>Bootloaderom</a:t>
            </a:r>
            <a:r>
              <a:rPr lang="en-US" dirty="0"/>
              <a:t> se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ljuske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UART-a (</a:t>
            </a:r>
            <a:r>
              <a:rPr lang="en-US" dirty="0" err="1"/>
              <a:t>lako</a:t>
            </a:r>
            <a:r>
              <a:rPr lang="en-US" dirty="0"/>
              <a:t> je </a:t>
            </a:r>
            <a:r>
              <a:rPr lang="en-US" dirty="0" err="1"/>
              <a:t>zamjeniti</a:t>
            </a:r>
            <a:r>
              <a:rPr lang="en-US" dirty="0"/>
              <a:t> za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šalju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se </a:t>
            </a:r>
            <a:r>
              <a:rPr lang="en-US" dirty="0" err="1"/>
              <a:t>dodatno</a:t>
            </a:r>
            <a:r>
              <a:rPr lang="en-US" dirty="0"/>
              <a:t> </a:t>
            </a:r>
            <a:r>
              <a:rPr lang="en-US" dirty="0" err="1"/>
              <a:t>osigurati</a:t>
            </a:r>
            <a:r>
              <a:rPr lang="en-US" dirty="0"/>
              <a:t> </a:t>
            </a:r>
            <a:r>
              <a:rPr lang="en-US" dirty="0" err="1"/>
              <a:t>dodavanjem</a:t>
            </a:r>
            <a:r>
              <a:rPr lang="en-US" dirty="0"/>
              <a:t> SHA256 </a:t>
            </a:r>
            <a:r>
              <a:rPr lang="en-US" dirty="0" err="1"/>
              <a:t>ili</a:t>
            </a:r>
            <a:r>
              <a:rPr lang="en-US" dirty="0"/>
              <a:t> CRC32 </a:t>
            </a:r>
            <a:r>
              <a:rPr lang="en-US" dirty="0" err="1"/>
              <a:t>checksuma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kraj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Bootloader je </a:t>
            </a:r>
            <a:r>
              <a:rPr lang="en-US" dirty="0" err="1"/>
              <a:t>pisan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BARR:C standard </a:t>
            </a:r>
            <a:r>
              <a:rPr lang="en-US" dirty="0" err="1"/>
              <a:t>kodiranja</a:t>
            </a:r>
            <a:r>
              <a:rPr lang="en-US" dirty="0"/>
              <a:t> da se </a:t>
            </a:r>
            <a:r>
              <a:rPr lang="en-US" dirty="0" err="1"/>
              <a:t>minimiziraju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Bootloader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mogućnost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 </a:t>
            </a:r>
            <a:r>
              <a:rPr lang="en-US" dirty="0" err="1"/>
              <a:t>izmedu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bootloadera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. To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engl.</a:t>
            </a:r>
            <a:r>
              <a:rPr lang="en-US" dirty="0"/>
              <a:t> application boot record. </a:t>
            </a:r>
            <a:r>
              <a:rPr lang="en-US" dirty="0" err="1"/>
              <a:t>Više</a:t>
            </a:r>
            <a:r>
              <a:rPr lang="en-US" dirty="0"/>
              <a:t> o tome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razdjelom</a:t>
            </a:r>
            <a:r>
              <a:rPr lang="en-US" dirty="0"/>
              <a:t> flash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Učitavanje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jedina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bootloader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raditi</a:t>
            </a:r>
            <a:r>
              <a:rPr lang="en-US" dirty="0"/>
              <a:t>. Bootloader </a:t>
            </a:r>
            <a:r>
              <a:rPr lang="en-US" dirty="0" err="1"/>
              <a:t>podržava</a:t>
            </a:r>
            <a:r>
              <a:rPr lang="en-US" dirty="0"/>
              <a:t> 15 </a:t>
            </a:r>
            <a:r>
              <a:rPr lang="en-US" dirty="0" err="1"/>
              <a:t>komandi</a:t>
            </a:r>
            <a:r>
              <a:rPr lang="en-US" dirty="0"/>
              <a:t>, </a:t>
            </a:r>
            <a:r>
              <a:rPr lang="en-US" dirty="0" err="1"/>
              <a:t>izlistanih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opisanih</a:t>
            </a:r>
            <a:r>
              <a:rPr lang="en-US" dirty="0"/>
              <a:t> u </a:t>
            </a:r>
            <a:r>
              <a:rPr lang="en-US" dirty="0" err="1"/>
              <a:t>Dodatku</a:t>
            </a:r>
            <a:r>
              <a:rPr lang="en-US" dirty="0"/>
              <a:t> B u </a:t>
            </a:r>
            <a:r>
              <a:rPr lang="en-US" dirty="0" err="1"/>
              <a:t>diplomskom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4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Dijagram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bootloadera</a:t>
            </a:r>
            <a:r>
              <a:rPr lang="en-US" dirty="0"/>
              <a:t> je </a:t>
            </a:r>
            <a:r>
              <a:rPr lang="en-US" dirty="0" err="1"/>
              <a:t>jednostavan</a:t>
            </a:r>
            <a:r>
              <a:rPr lang="en-US" dirty="0"/>
              <a:t>. </a:t>
            </a:r>
            <a:r>
              <a:rPr lang="en-US" dirty="0" err="1"/>
              <a:t>Sastoji</a:t>
            </a:r>
            <a:r>
              <a:rPr lang="en-US" dirty="0"/>
              <a:t> se od tri </a:t>
            </a:r>
            <a:r>
              <a:rPr lang="en-US" dirty="0" err="1"/>
              <a:t>stanja</a:t>
            </a:r>
            <a:r>
              <a:rPr lang="en-US" dirty="0"/>
              <a:t> Operation, Error </a:t>
            </a:r>
            <a:r>
              <a:rPr lang="en-US" dirty="0" err="1"/>
              <a:t>i</a:t>
            </a:r>
            <a:r>
              <a:rPr lang="en-US" dirty="0"/>
              <a:t> exit.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pocetku</a:t>
            </a:r>
            <a:r>
              <a:rPr lang="en-US" dirty="0"/>
              <a:t> bootloader </a:t>
            </a:r>
            <a:r>
              <a:rPr lang="en-US" dirty="0" err="1"/>
              <a:t>kratko</a:t>
            </a:r>
            <a:r>
              <a:rPr lang="en-US" dirty="0"/>
              <a:t> </a:t>
            </a:r>
            <a:r>
              <a:rPr lang="en-US" dirty="0" err="1"/>
              <a:t>ulazi</a:t>
            </a:r>
            <a:r>
              <a:rPr lang="en-US" dirty="0"/>
              <a:t> u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,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čega</a:t>
            </a:r>
            <a:r>
              <a:rPr lang="en-US" dirty="0"/>
              <a:t> </a:t>
            </a:r>
            <a:r>
              <a:rPr lang="en-US" dirty="0" err="1"/>
              <a:t>skače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operation. </a:t>
            </a:r>
            <a:r>
              <a:rPr lang="en-US" dirty="0" err="1"/>
              <a:t>Gdje</a:t>
            </a:r>
            <a:r>
              <a:rPr lang="en-US" dirty="0"/>
              <a:t> </a:t>
            </a:r>
            <a:r>
              <a:rPr lang="en-US" dirty="0" err="1"/>
              <a:t>ostaje</a:t>
            </a:r>
            <a:r>
              <a:rPr lang="en-US" dirty="0"/>
              <a:t> </a:t>
            </a:r>
            <a:r>
              <a:rPr lang="en-US" dirty="0" err="1"/>
              <a:t>skoro</a:t>
            </a:r>
            <a:r>
              <a:rPr lang="en-US" dirty="0"/>
              <a:t> </a:t>
            </a:r>
            <a:r>
              <a:rPr lang="en-US" dirty="0" err="1"/>
              <a:t>čitav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vijek</a:t>
            </a:r>
            <a:r>
              <a:rPr lang="en-US" dirty="0"/>
              <a:t>. U error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skače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dogodi</a:t>
            </a:r>
            <a:r>
              <a:rPr lang="en-US" dirty="0"/>
              <a:t> </a:t>
            </a:r>
            <a:r>
              <a:rPr lang="en-US" dirty="0" err="1"/>
              <a:t>greška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parsiranju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procesiranju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od </a:t>
            </a:r>
            <a:r>
              <a:rPr lang="en-US" dirty="0" err="1"/>
              <a:t>korisnika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unese</a:t>
            </a:r>
            <a:r>
              <a:rPr lang="en-US" dirty="0"/>
              <a:t> exit </a:t>
            </a:r>
            <a:r>
              <a:rPr lang="en-US" dirty="0" err="1"/>
              <a:t>komandu</a:t>
            </a:r>
            <a:r>
              <a:rPr lang="en-US" dirty="0"/>
              <a:t> bootloader </a:t>
            </a:r>
            <a:r>
              <a:rPr lang="en-US" dirty="0" err="1"/>
              <a:t>skače</a:t>
            </a:r>
            <a:r>
              <a:rPr lang="en-US" dirty="0"/>
              <a:t> u exit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gdje</a:t>
            </a:r>
            <a:r>
              <a:rPr lang="en-US" dirty="0"/>
              <a:t> </a:t>
            </a:r>
            <a:r>
              <a:rPr lang="en-US" dirty="0" err="1"/>
              <a:t>očisti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za </a:t>
            </a:r>
            <a:r>
              <a:rPr lang="en-US" dirty="0" err="1"/>
              <a:t>sobom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skače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korisničku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7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Flash </a:t>
            </a:r>
            <a:r>
              <a:rPr lang="en-US" dirty="0" err="1"/>
              <a:t>memorija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mikrokontorolera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kojem</a:t>
            </a:r>
            <a:r>
              <a:rPr lang="en-US" dirty="0"/>
              <a:t> je </a:t>
            </a:r>
            <a:r>
              <a:rPr lang="en-US" dirty="0" err="1"/>
              <a:t>implementiran</a:t>
            </a:r>
            <a:r>
              <a:rPr lang="en-US" dirty="0"/>
              <a:t> bootloader je STM32F407. On </a:t>
            </a:r>
            <a:r>
              <a:rPr lang="en-US" dirty="0" err="1"/>
              <a:t>sadrži</a:t>
            </a:r>
            <a:r>
              <a:rPr lang="en-US" dirty="0"/>
              <a:t> 1MB flash </a:t>
            </a:r>
            <a:r>
              <a:rPr lang="en-US" dirty="0" err="1"/>
              <a:t>memorije</a:t>
            </a:r>
            <a:r>
              <a:rPr lang="en-US" dirty="0"/>
              <a:t>. </a:t>
            </a:r>
            <a:r>
              <a:rPr lang="en-US" dirty="0" err="1"/>
              <a:t>Podjeljenih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12 </a:t>
            </a:r>
            <a:r>
              <a:rPr lang="en-US" dirty="0" err="1"/>
              <a:t>sektora</a:t>
            </a:r>
            <a:r>
              <a:rPr lang="en-US" dirty="0"/>
              <a:t>. Prva 3 </a:t>
            </a:r>
            <a:r>
              <a:rPr lang="en-US" dirty="0" err="1"/>
              <a:t>sektora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korištena</a:t>
            </a:r>
            <a:r>
              <a:rPr lang="en-US" dirty="0"/>
              <a:t> za bootloader. </a:t>
            </a:r>
          </a:p>
          <a:p>
            <a:endParaRPr lang="en-US" dirty="0"/>
          </a:p>
          <a:p>
            <a:r>
              <a:rPr lang="en-US" dirty="0" err="1"/>
              <a:t>Sektor</a:t>
            </a:r>
            <a:r>
              <a:rPr lang="en-US" dirty="0"/>
              <a:t> 3 je </a:t>
            </a:r>
            <a:r>
              <a:rPr lang="en-US" dirty="0" err="1"/>
              <a:t>korišten</a:t>
            </a:r>
            <a:r>
              <a:rPr lang="en-US" dirty="0"/>
              <a:t> za boot record. On </a:t>
            </a:r>
            <a:r>
              <a:rPr lang="en-US" dirty="0" err="1"/>
              <a:t>služi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je </a:t>
            </a:r>
            <a:r>
              <a:rPr lang="en-US" dirty="0" err="1"/>
              <a:t>rečeno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prošlom</a:t>
            </a:r>
            <a:r>
              <a:rPr lang="en-US" dirty="0"/>
              <a:t> </a:t>
            </a:r>
            <a:r>
              <a:rPr lang="en-US" dirty="0" err="1"/>
              <a:t>slideu</a:t>
            </a:r>
            <a:r>
              <a:rPr lang="en-US" dirty="0"/>
              <a:t>, da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izmedu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bootloadera</a:t>
            </a:r>
            <a:r>
              <a:rPr lang="en-US" dirty="0"/>
              <a:t>. Druga </a:t>
            </a:r>
            <a:r>
              <a:rPr lang="en-US" dirty="0" err="1"/>
              <a:t>funkcionalnost</a:t>
            </a:r>
            <a:r>
              <a:rPr lang="en-US" dirty="0"/>
              <a:t> mu je </a:t>
            </a:r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detektiranje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updateati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startu</a:t>
            </a:r>
            <a:r>
              <a:rPr lang="en-US" dirty="0"/>
              <a:t> </a:t>
            </a:r>
            <a:r>
              <a:rPr lang="en-US" dirty="0" err="1"/>
              <a:t>bootloadera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Sektor</a:t>
            </a:r>
            <a:r>
              <a:rPr lang="en-US" dirty="0"/>
              <a:t> 4 do sector 7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trenutnu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</a:t>
            </a:r>
            <a:r>
              <a:rPr lang="en-US" dirty="0" err="1"/>
              <a:t>sekto</a:t>
            </a:r>
            <a:r>
              <a:rPr lang="en-US" dirty="0"/>
              <a:t> 8 do 11 </a:t>
            </a:r>
            <a:r>
              <a:rPr lang="en-US" dirty="0" err="1"/>
              <a:t>novu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. Ova </a:t>
            </a:r>
            <a:r>
              <a:rPr lang="en-US" dirty="0" err="1"/>
              <a:t>razdioba</a:t>
            </a:r>
            <a:r>
              <a:rPr lang="en-US" dirty="0"/>
              <a:t> </a:t>
            </a:r>
            <a:r>
              <a:rPr lang="en-US" dirty="0" err="1"/>
              <a:t>omogućuje</a:t>
            </a:r>
            <a:r>
              <a:rPr lang="en-US" dirty="0"/>
              <a:t> da je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korisnička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dostupna</a:t>
            </a:r>
            <a:r>
              <a:rPr lang="en-US" dirty="0"/>
              <a:t> </a:t>
            </a:r>
            <a:r>
              <a:rPr lang="en-US" dirty="0" err="1"/>
              <a:t>iako</a:t>
            </a:r>
            <a:r>
              <a:rPr lang="en-US" dirty="0"/>
              <a:t> se </a:t>
            </a:r>
            <a:r>
              <a:rPr lang="en-US" dirty="0" err="1"/>
              <a:t>možda</a:t>
            </a:r>
            <a:r>
              <a:rPr lang="en-US" dirty="0"/>
              <a:t> </a:t>
            </a:r>
            <a:r>
              <a:rPr lang="en-US" dirty="0" err="1"/>
              <a:t>dogodila</a:t>
            </a:r>
            <a:r>
              <a:rPr lang="en-US" dirty="0"/>
              <a:t> </a:t>
            </a:r>
            <a:r>
              <a:rPr lang="en-US" dirty="0" err="1"/>
              <a:t>greška</a:t>
            </a:r>
            <a:r>
              <a:rPr lang="en-US" dirty="0"/>
              <a:t> u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aplikaciji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Upaliti</a:t>
            </a:r>
            <a:r>
              <a:rPr lang="en-US" dirty="0"/>
              <a:t> Hercules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demonstrirati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/>
              <a:t>bootloadera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 err="1"/>
              <a:t>Skočiti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trenutnu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. Replicated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 dirty="0" err="1"/>
              <a:t>demonstracija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Restart. </a:t>
            </a:r>
            <a:r>
              <a:rPr lang="en-US" dirty="0" err="1"/>
              <a:t>Poslati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 za update new.</a:t>
            </a:r>
          </a:p>
          <a:p>
            <a:endParaRPr lang="en-US" dirty="0"/>
          </a:p>
          <a:p>
            <a:r>
              <a:rPr lang="en-US" dirty="0" err="1"/>
              <a:t>Poslati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dijelove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timed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 dirty="0" err="1"/>
              <a:t>demonstracije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Demonstrirati</a:t>
            </a:r>
            <a:r>
              <a:rPr lang="en-US" dirty="0"/>
              <a:t> </a:t>
            </a:r>
            <a:r>
              <a:rPr lang="en-US" dirty="0" err="1"/>
              <a:t>freertos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Danas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pričati</a:t>
            </a:r>
            <a:r>
              <a:rPr lang="en-US" dirty="0"/>
              <a:t> o </a:t>
            </a:r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temama</a:t>
            </a:r>
            <a:r>
              <a:rPr lang="en-US" dirty="0"/>
              <a:t>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Prva </a:t>
            </a:r>
            <a:r>
              <a:rPr lang="en-US" dirty="0" err="1"/>
              <a:t>tema</a:t>
            </a:r>
            <a:r>
              <a:rPr lang="en-US" dirty="0"/>
              <a:t> je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funkcijske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Na </a:t>
            </a:r>
            <a:r>
              <a:rPr lang="en-US" dirty="0" err="1"/>
              <a:t>engleskom</a:t>
            </a:r>
            <a:r>
              <a:rPr lang="en-US" dirty="0"/>
              <a:t>, functional safety. </a:t>
            </a:r>
            <a:r>
              <a:rPr lang="en-US" dirty="0" err="1"/>
              <a:t>Nakon</a:t>
            </a:r>
            <a:r>
              <a:rPr lang="en-US" dirty="0"/>
              <a:t> toga, </a:t>
            </a:r>
            <a:r>
              <a:rPr lang="en-US" dirty="0" err="1"/>
              <a:t>opisano</a:t>
            </a:r>
            <a:r>
              <a:rPr lang="en-US" dirty="0"/>
              <a:t> je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znači</a:t>
            </a:r>
            <a:r>
              <a:rPr lang="en-US" dirty="0"/>
              <a:t> </a:t>
            </a:r>
            <a:r>
              <a:rPr lang="en-US" dirty="0" err="1"/>
              <a:t>redundancija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 (</a:t>
            </a:r>
            <a:r>
              <a:rPr lang="en-US" dirty="0" err="1"/>
              <a:t>tj</a:t>
            </a:r>
            <a:r>
              <a:rPr lang="en-US" dirty="0"/>
              <a:t>. lockstep).</a:t>
            </a:r>
          </a:p>
          <a:p>
            <a:r>
              <a:rPr lang="en-US" dirty="0" err="1"/>
              <a:t>Sljedi</a:t>
            </a:r>
            <a:r>
              <a:rPr lang="en-US" dirty="0"/>
              <a:t>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dodataka</a:t>
            </a:r>
            <a:r>
              <a:rPr lang="en-US" dirty="0"/>
              <a:t> ARM Cortex-R </a:t>
            </a:r>
            <a:r>
              <a:rPr lang="en-US" dirty="0" err="1"/>
              <a:t>procesora</a:t>
            </a:r>
            <a:r>
              <a:rPr lang="en-US" dirty="0"/>
              <a:t> </a:t>
            </a:r>
            <a:r>
              <a:rPr lang="en-US" dirty="0" err="1"/>
              <a:t>nad</a:t>
            </a:r>
            <a:r>
              <a:rPr lang="en-US" dirty="0"/>
              <a:t> ARM cortex-M.</a:t>
            </a:r>
            <a:br>
              <a:rPr lang="en-US" dirty="0"/>
            </a:br>
            <a:r>
              <a:rPr lang="en-US" dirty="0"/>
              <a:t>Za </a:t>
            </a:r>
            <a:r>
              <a:rPr lang="en-US" dirty="0" err="1"/>
              <a:t>kraj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uvod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demonstraciju</a:t>
            </a:r>
            <a:r>
              <a:rPr lang="en-US" dirty="0"/>
              <a:t> </a:t>
            </a:r>
            <a:r>
              <a:rPr lang="en-US" dirty="0" err="1"/>
              <a:t>razvijene</a:t>
            </a:r>
            <a:r>
              <a:rPr lang="en-US" dirty="0"/>
              <a:t> </a:t>
            </a:r>
            <a:r>
              <a:rPr lang="en-US" dirty="0" err="1"/>
              <a:t>programske</a:t>
            </a:r>
            <a:r>
              <a:rPr lang="en-US" dirty="0"/>
              <a:t> </a:t>
            </a:r>
            <a:r>
              <a:rPr lang="en-US" dirty="0" err="1"/>
              <a:t>potpore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2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 je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funkcijske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redundancije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. </a:t>
            </a:r>
            <a:r>
              <a:rPr lang="en-US" dirty="0" err="1"/>
              <a:t>Uspoređeni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ARM Cortex-R </a:t>
            </a:r>
            <a:r>
              <a:rPr lang="en-US" dirty="0" err="1"/>
              <a:t>i</a:t>
            </a:r>
            <a:r>
              <a:rPr lang="en-US" dirty="0"/>
              <a:t> ARM Cortex-M mikrokontroleri. Na </a:t>
            </a:r>
            <a:r>
              <a:rPr lang="en-US" dirty="0" err="1"/>
              <a:t>kraju</a:t>
            </a:r>
            <a:r>
              <a:rPr lang="en-US" dirty="0"/>
              <a:t> je dan </a:t>
            </a:r>
            <a:r>
              <a:rPr lang="en-US" dirty="0" err="1"/>
              <a:t>uvod</a:t>
            </a:r>
            <a:r>
              <a:rPr lang="en-US" dirty="0"/>
              <a:t> u </a:t>
            </a:r>
            <a:r>
              <a:rPr lang="en-US" dirty="0" err="1"/>
              <a:t>programsku</a:t>
            </a:r>
            <a:r>
              <a:rPr lang="en-US" dirty="0"/>
              <a:t> </a:t>
            </a:r>
            <a:r>
              <a:rPr lang="en-US" dirty="0" err="1"/>
              <a:t>potporu</a:t>
            </a:r>
            <a:r>
              <a:rPr lang="en-US" dirty="0"/>
              <a:t>, dana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demonstracija</a:t>
            </a:r>
            <a:r>
              <a:rPr lang="en-US" dirty="0"/>
              <a:t> </a:t>
            </a:r>
            <a:r>
              <a:rPr lang="en-US" dirty="0" err="1"/>
              <a:t>programske</a:t>
            </a:r>
            <a:r>
              <a:rPr lang="en-US" dirty="0"/>
              <a:t> </a:t>
            </a:r>
            <a:r>
              <a:rPr lang="en-US" dirty="0" err="1"/>
              <a:t>potpore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početak</a:t>
            </a:r>
            <a:r>
              <a:rPr lang="en-US" dirty="0"/>
              <a:t>, </a:t>
            </a:r>
            <a:r>
              <a:rPr lang="en-US" dirty="0" err="1"/>
              <a:t>spomenuo</a:t>
            </a:r>
            <a:r>
              <a:rPr lang="en-US" dirty="0"/>
              <a:t> </a:t>
            </a:r>
            <a:r>
              <a:rPr lang="en-US" dirty="0" err="1"/>
              <a:t>bih</a:t>
            </a:r>
            <a:r>
              <a:rPr lang="en-US" dirty="0"/>
              <a:t> standard IEC 61508. IEC 61508 je </a:t>
            </a:r>
            <a:r>
              <a:rPr lang="en-US" dirty="0" err="1"/>
              <a:t>standardard</a:t>
            </a:r>
            <a:r>
              <a:rPr lang="en-US" dirty="0"/>
              <a:t> koji </a:t>
            </a:r>
            <a:r>
              <a:rPr lang="en-US" dirty="0" err="1"/>
              <a:t>govori</a:t>
            </a:r>
            <a:r>
              <a:rPr lang="en-US" dirty="0"/>
              <a:t> o tome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primjeniti</a:t>
            </a:r>
            <a:r>
              <a:rPr lang="en-US" dirty="0"/>
              <a:t>, </a:t>
            </a:r>
            <a:r>
              <a:rPr lang="en-US" dirty="0" err="1"/>
              <a:t>dizajnirati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održavati</a:t>
            </a:r>
            <a:r>
              <a:rPr lang="en-US" dirty="0"/>
              <a:t> </a:t>
            </a:r>
            <a:r>
              <a:rPr lang="en-US" dirty="0" err="1"/>
              <a:t>automatske</a:t>
            </a:r>
            <a:r>
              <a:rPr lang="en-US" dirty="0"/>
              <a:t> </a:t>
            </a:r>
            <a:r>
              <a:rPr lang="en-US" dirty="0" err="1"/>
              <a:t>sustave</a:t>
            </a:r>
            <a:r>
              <a:rPr lang="en-US" dirty="0"/>
              <a:t> za </a:t>
            </a:r>
            <a:r>
              <a:rPr lang="en-US" dirty="0" err="1"/>
              <a:t>zaštitu</a:t>
            </a:r>
            <a:r>
              <a:rPr lang="en-US" dirty="0"/>
              <a:t> </a:t>
            </a:r>
            <a:r>
              <a:rPr lang="en-US" dirty="0" err="1"/>
              <a:t>zvani</a:t>
            </a:r>
            <a:r>
              <a:rPr lang="en-US" dirty="0"/>
              <a:t> </a:t>
            </a:r>
            <a:r>
              <a:rPr lang="en-US" dirty="0" err="1"/>
              <a:t>sigurnosni</a:t>
            </a:r>
            <a:r>
              <a:rPr lang="en-US" dirty="0"/>
              <a:t> </a:t>
            </a:r>
            <a:r>
              <a:rPr lang="en-US" dirty="0" err="1"/>
              <a:t>sustavi</a:t>
            </a:r>
            <a:r>
              <a:rPr lang="en-US" dirty="0"/>
              <a:t> (</a:t>
            </a:r>
            <a:r>
              <a:rPr lang="en-US" dirty="0" err="1"/>
              <a:t>engl.</a:t>
            </a:r>
            <a:r>
              <a:rPr lang="en-US" dirty="0"/>
              <a:t> safety-related systems). </a:t>
            </a:r>
            <a:r>
              <a:rPr lang="en-US" dirty="0" err="1"/>
              <a:t>Ovaj</a:t>
            </a:r>
            <a:r>
              <a:rPr lang="en-US" dirty="0"/>
              <a:t> standard ne </a:t>
            </a:r>
            <a:r>
              <a:rPr lang="en-US" dirty="0" err="1"/>
              <a:t>ulazi</a:t>
            </a:r>
            <a:r>
              <a:rPr lang="en-US" dirty="0"/>
              <a:t> u </a:t>
            </a:r>
            <a:r>
              <a:rPr lang="en-US" dirty="0" err="1"/>
              <a:t>detalje</a:t>
            </a:r>
            <a:r>
              <a:rPr lang="en-US" dirty="0"/>
              <a:t> za </a:t>
            </a:r>
            <a:r>
              <a:rPr lang="en-US" dirty="0" err="1"/>
              <a:t>specifične</a:t>
            </a:r>
            <a:r>
              <a:rPr lang="en-US" dirty="0"/>
              <a:t> </a:t>
            </a:r>
            <a:r>
              <a:rPr lang="en-US" dirty="0" err="1"/>
              <a:t>industrije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generalno</a:t>
            </a:r>
            <a:r>
              <a:rPr lang="en-US" dirty="0"/>
              <a:t>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ideju</a:t>
            </a:r>
            <a:r>
              <a:rPr lang="en-US" dirty="0"/>
              <a:t> </a:t>
            </a:r>
            <a:r>
              <a:rPr lang="en-US" dirty="0" err="1"/>
              <a:t>funkcijske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. Za </a:t>
            </a:r>
            <a:r>
              <a:rPr lang="en-US" dirty="0" err="1"/>
              <a:t>idustrijski</a:t>
            </a:r>
            <a:r>
              <a:rPr lang="en-US" dirty="0"/>
              <a:t> </a:t>
            </a:r>
            <a:r>
              <a:rPr lang="en-US" dirty="0" err="1"/>
              <a:t>specifičnu</a:t>
            </a:r>
            <a:r>
              <a:rPr lang="en-US" dirty="0"/>
              <a:t> </a:t>
            </a:r>
            <a:r>
              <a:rPr lang="en-US" dirty="0" err="1"/>
              <a:t>primjenu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standarda</a:t>
            </a:r>
            <a:r>
              <a:rPr lang="en-US" dirty="0"/>
              <a:t> </a:t>
            </a:r>
            <a:r>
              <a:rPr lang="en-US" dirty="0" err="1"/>
              <a:t>spomenutih</a:t>
            </a:r>
            <a:r>
              <a:rPr lang="en-US" dirty="0"/>
              <a:t> u </a:t>
            </a:r>
            <a:r>
              <a:rPr lang="en-US" dirty="0" err="1"/>
              <a:t>diplomskom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ISO 26262, za auto </a:t>
            </a:r>
            <a:r>
              <a:rPr lang="en-US" dirty="0" err="1"/>
              <a:t>industriju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Nameće</a:t>
            </a:r>
            <a:r>
              <a:rPr lang="en-US" dirty="0"/>
              <a:t> se </a:t>
            </a:r>
            <a:r>
              <a:rPr lang="en-US" dirty="0" err="1"/>
              <a:t>nakon</a:t>
            </a:r>
            <a:r>
              <a:rPr lang="en-US" dirty="0"/>
              <a:t> toga </a:t>
            </a:r>
            <a:r>
              <a:rPr lang="en-US" dirty="0" err="1"/>
              <a:t>pitanje</a:t>
            </a:r>
            <a:r>
              <a:rPr lang="en-US" dirty="0"/>
              <a:t>: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funkcijska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koji je </a:t>
            </a:r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?</a:t>
            </a:r>
          </a:p>
          <a:p>
            <a:r>
              <a:rPr lang="en-US" dirty="0"/>
              <a:t>Bilo koji </a:t>
            </a:r>
            <a:r>
              <a:rPr lang="en-US" dirty="0" err="1"/>
              <a:t>sigurnosni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 mora </a:t>
            </a:r>
            <a:r>
              <a:rPr lang="en-US" dirty="0" err="1"/>
              <a:t>ispravno</a:t>
            </a:r>
            <a:r>
              <a:rPr lang="en-US" dirty="0"/>
              <a:t> </a:t>
            </a:r>
            <a:r>
              <a:rPr lang="en-US" dirty="0" err="1"/>
              <a:t>raditi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se </a:t>
            </a:r>
            <a:r>
              <a:rPr lang="en-US" dirty="0" err="1"/>
              <a:t>srušiti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siguran</a:t>
            </a:r>
            <a:r>
              <a:rPr lang="en-US" dirty="0"/>
              <a:t> (</a:t>
            </a:r>
            <a:r>
              <a:rPr lang="en-US" dirty="0" err="1"/>
              <a:t>predviđen</a:t>
            </a:r>
            <a:r>
              <a:rPr lang="en-US" dirty="0"/>
              <a:t>) </a:t>
            </a:r>
            <a:r>
              <a:rPr lang="en-US" dirty="0" err="1"/>
              <a:t>način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napomenuti</a:t>
            </a:r>
            <a:r>
              <a:rPr lang="en-US" dirty="0"/>
              <a:t>, </a:t>
            </a:r>
            <a:r>
              <a:rPr lang="en-US" dirty="0" err="1"/>
              <a:t>funkcijska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 se </a:t>
            </a:r>
            <a:r>
              <a:rPr lang="en-US" dirty="0" err="1"/>
              <a:t>bazira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aktivnim</a:t>
            </a:r>
            <a:r>
              <a:rPr lang="en-US" dirty="0"/>
              <a:t> </a:t>
            </a:r>
            <a:r>
              <a:rPr lang="en-US" dirty="0" err="1"/>
              <a:t>sustavima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ne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akrivne</a:t>
            </a:r>
            <a:r>
              <a:rPr lang="en-US" dirty="0"/>
              <a:t> </a:t>
            </a:r>
            <a:r>
              <a:rPr lang="en-US" dirty="0" err="1"/>
              <a:t>sustave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funkcijska</a:t>
            </a:r>
            <a:r>
              <a:rPr lang="en-US" dirty="0"/>
              <a:t> </a:t>
            </a:r>
            <a:r>
              <a:rPr lang="en-US" dirty="0" err="1"/>
              <a:t>sigurnost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07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IEC </a:t>
            </a:r>
            <a:r>
              <a:rPr lang="en-US" sz="1200" dirty="0">
                <a:solidFill>
                  <a:schemeClr val="bg1"/>
                </a:solidFill>
              </a:rPr>
              <a:t>61508 </a:t>
            </a:r>
            <a:r>
              <a:rPr lang="en-US" sz="1200" dirty="0" err="1">
                <a:solidFill>
                  <a:schemeClr val="bg1"/>
                </a:solidFill>
              </a:rPr>
              <a:t>terminologija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uvodi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puno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akronima</a:t>
            </a:r>
            <a:r>
              <a:rPr lang="en-US" sz="1200" dirty="0">
                <a:solidFill>
                  <a:schemeClr val="bg1"/>
                </a:solidFill>
              </a:rPr>
              <a:t> s tri </a:t>
            </a:r>
            <a:r>
              <a:rPr lang="en-US" sz="1200" dirty="0" err="1">
                <a:solidFill>
                  <a:schemeClr val="bg1"/>
                </a:solidFill>
              </a:rPr>
              <a:t>slova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Osnovni</a:t>
            </a:r>
            <a:r>
              <a:rPr lang="en-US" sz="1200" dirty="0">
                <a:solidFill>
                  <a:schemeClr val="bg1"/>
                </a:solidFill>
              </a:rPr>
              <a:t> od </a:t>
            </a:r>
            <a:r>
              <a:rPr lang="en-US" sz="1200" dirty="0" err="1">
                <a:solidFill>
                  <a:schemeClr val="bg1"/>
                </a:solidFill>
              </a:rPr>
              <a:t>njih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opisani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slajdu</a:t>
            </a:r>
            <a:r>
              <a:rPr lang="en-US" sz="1200" dirty="0">
                <a:solidFill>
                  <a:schemeClr val="bg1"/>
                </a:solidFill>
              </a:rPr>
              <a:t>. Kao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sljedećih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nekoliko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slajdova</a:t>
            </a:r>
            <a:r>
              <a:rPr lang="en-US" sz="1200" dirty="0">
                <a:solidFill>
                  <a:schemeClr val="bg1"/>
                </a:solidFill>
              </a:rPr>
              <a:t>. To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SIL, SIF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SIS.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SIL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integracije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najniža</a:t>
            </a:r>
            <a:r>
              <a:rPr lang="en-US" sz="1200" dirty="0">
                <a:solidFill>
                  <a:schemeClr val="bg1"/>
                </a:solidFill>
              </a:rPr>
              <a:t> “</a:t>
            </a:r>
            <a:r>
              <a:rPr lang="en-US" sz="1200" dirty="0" err="1">
                <a:solidFill>
                  <a:schemeClr val="bg1"/>
                </a:solidFill>
              </a:rPr>
              <a:t>abstrakcijska</a:t>
            </a:r>
            <a:r>
              <a:rPr lang="en-US" sz="1200" dirty="0">
                <a:solidFill>
                  <a:schemeClr val="bg1"/>
                </a:solidFill>
              </a:rPr>
              <a:t>”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ako</a:t>
            </a:r>
            <a:r>
              <a:rPr lang="en-US" sz="1200" dirty="0">
                <a:solidFill>
                  <a:schemeClr val="bg1"/>
                </a:solidFill>
              </a:rPr>
              <a:t> se </a:t>
            </a:r>
            <a:r>
              <a:rPr lang="en-US" sz="1200" dirty="0" err="1">
                <a:solidFill>
                  <a:schemeClr val="bg1"/>
                </a:solidFill>
              </a:rPr>
              <a:t>izrazim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vidu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softvera</a:t>
            </a:r>
            <a:r>
              <a:rPr lang="en-US" sz="1200" dirty="0">
                <a:solidFill>
                  <a:schemeClr val="bg1"/>
                </a:solidFill>
              </a:rPr>
              <a:t>. To je </a:t>
            </a:r>
            <a:r>
              <a:rPr lang="en-US" sz="1200" dirty="0" err="1">
                <a:solidFill>
                  <a:schemeClr val="bg1"/>
                </a:solidFill>
              </a:rPr>
              <a:t>diskretna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određivanje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potreba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funkcije</a:t>
            </a:r>
            <a:r>
              <a:rPr lang="en-US" sz="1200" dirty="0">
                <a:solidFill>
                  <a:schemeClr val="bg1"/>
                </a:solidFill>
              </a:rPr>
              <a:t>, a </a:t>
            </a:r>
            <a:r>
              <a:rPr lang="en-US" sz="1200" dirty="0" err="1">
                <a:solidFill>
                  <a:schemeClr val="bg1"/>
                </a:solidFill>
              </a:rPr>
              <a:t>što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SIF je set </a:t>
            </a:r>
            <a:r>
              <a:rPr lang="en-US" sz="1200" dirty="0" err="1">
                <a:solidFill>
                  <a:schemeClr val="bg1"/>
                </a:solidFill>
              </a:rPr>
              <a:t>opreme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koja</a:t>
            </a:r>
            <a:r>
              <a:rPr lang="en-US" sz="1200" dirty="0">
                <a:solidFill>
                  <a:schemeClr val="bg1"/>
                </a:solidFill>
              </a:rPr>
              <a:t> se </a:t>
            </a:r>
            <a:r>
              <a:rPr lang="en-US" sz="1200" dirty="0" err="1">
                <a:solidFill>
                  <a:schemeClr val="bg1"/>
                </a:solidFill>
              </a:rPr>
              <a:t>koristi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implementiranje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automatske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funkcije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zaštitu</a:t>
            </a:r>
            <a:r>
              <a:rPr lang="en-US" sz="1200" dirty="0">
                <a:solidFill>
                  <a:schemeClr val="bg1"/>
                </a:solidFill>
              </a:rPr>
              <a:t>. To je </a:t>
            </a:r>
            <a:r>
              <a:rPr lang="en-US" sz="1200" dirty="0" err="1">
                <a:solidFill>
                  <a:schemeClr val="bg1"/>
                </a:solidFill>
              </a:rPr>
              <a:t>kao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sljedeća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abstrakcija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ako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opet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gledamo</a:t>
            </a:r>
            <a:r>
              <a:rPr lang="en-US" sz="1200" dirty="0">
                <a:solidFill>
                  <a:schemeClr val="bg1"/>
                </a:solidFill>
              </a:rPr>
              <a:t> u </a:t>
            </a:r>
            <a:r>
              <a:rPr lang="en-US" sz="1200" dirty="0" err="1">
                <a:solidFill>
                  <a:schemeClr val="bg1"/>
                </a:solidFill>
              </a:rPr>
              <a:t>vidu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softvera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Sljedeća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je SIS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sustav</a:t>
            </a:r>
            <a:r>
              <a:rPr lang="en-US" sz="1200" dirty="0">
                <a:solidFill>
                  <a:schemeClr val="bg1"/>
                </a:solidFill>
              </a:rPr>
              <a:t>, to je </a:t>
            </a:r>
            <a:r>
              <a:rPr lang="en-US" sz="1200" dirty="0" err="1">
                <a:solidFill>
                  <a:schemeClr val="bg1"/>
                </a:solidFill>
              </a:rPr>
              <a:t>jedna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više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obavljaju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čitav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sigurnosti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Na </a:t>
            </a:r>
            <a:r>
              <a:rPr lang="en-US" sz="1200" dirty="0" err="1">
                <a:solidFill>
                  <a:schemeClr val="bg1"/>
                </a:solidFill>
              </a:rPr>
              <a:t>sljedećim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slajdovima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ovi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pojmovi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detaljnije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opisani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Za </a:t>
            </a:r>
            <a:r>
              <a:rPr lang="en-US" sz="1200" dirty="0" err="1">
                <a:solidFill>
                  <a:schemeClr val="bg1"/>
                </a:solidFill>
              </a:rPr>
              <a:t>početak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primjer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sustav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tvornica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npr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Auta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slici</a:t>
            </a:r>
            <a:r>
              <a:rPr lang="en-US" sz="1200" dirty="0">
                <a:solidFill>
                  <a:schemeClr val="bg1"/>
                </a:solidFill>
              </a:rPr>
              <a:t> je to </a:t>
            </a:r>
            <a:r>
              <a:rPr lang="en-US" sz="1200" dirty="0" err="1">
                <a:solidFill>
                  <a:schemeClr val="bg1"/>
                </a:solidFill>
              </a:rPr>
              <a:t>ovaj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veliki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krug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Primjer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funkcije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skup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uređaja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promatraju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jedan</a:t>
            </a:r>
            <a:r>
              <a:rPr lang="en-US" sz="1200" dirty="0">
                <a:solidFill>
                  <a:schemeClr val="bg1"/>
                </a:solidFill>
              </a:rPr>
              <a:t> ventil u </a:t>
            </a:r>
            <a:r>
              <a:rPr lang="en-US" sz="1200" dirty="0" err="1">
                <a:solidFill>
                  <a:schemeClr val="bg1"/>
                </a:solidFill>
              </a:rPr>
              <a:t>toj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tvornici</a:t>
            </a:r>
            <a:r>
              <a:rPr lang="en-US" sz="1200" dirty="0">
                <a:solidFill>
                  <a:schemeClr val="bg1"/>
                </a:solidFill>
              </a:rPr>
              <a:t> (</a:t>
            </a:r>
            <a:r>
              <a:rPr lang="en-US" sz="1200" dirty="0" err="1">
                <a:solidFill>
                  <a:schemeClr val="bg1"/>
                </a:solidFill>
              </a:rPr>
              <a:t>recimo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crveni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krug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slici</a:t>
            </a:r>
            <a:r>
              <a:rPr lang="en-US" sz="1200" dirty="0">
                <a:solidFill>
                  <a:schemeClr val="bg1"/>
                </a:solidFill>
              </a:rPr>
              <a:t>), a </a:t>
            </a:r>
            <a:r>
              <a:rPr lang="en-US" sz="1200" dirty="0" err="1">
                <a:solidFill>
                  <a:schemeClr val="bg1"/>
                </a:solidFill>
              </a:rPr>
              <a:t>primjer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integriteta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sigurnosti</a:t>
            </a:r>
            <a:r>
              <a:rPr lang="en-US" sz="1200" dirty="0">
                <a:solidFill>
                  <a:schemeClr val="bg1"/>
                </a:solidFill>
              </a:rPr>
              <a:t> je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pridružena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skupu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uređaja</a:t>
            </a:r>
            <a:r>
              <a:rPr lang="en-US" sz="1200" dirty="0">
                <a:solidFill>
                  <a:schemeClr val="bg1"/>
                </a:solidFill>
              </a:rPr>
              <a:t> koji </a:t>
            </a:r>
            <a:r>
              <a:rPr lang="en-US" sz="1200" dirty="0" err="1">
                <a:solidFill>
                  <a:schemeClr val="bg1"/>
                </a:solidFill>
              </a:rPr>
              <a:t>promatraju</a:t>
            </a:r>
            <a:r>
              <a:rPr lang="en-US" sz="1200" dirty="0">
                <a:solidFill>
                  <a:schemeClr val="bg1"/>
                </a:solidFill>
              </a:rPr>
              <a:t> ventil </a:t>
            </a:r>
            <a:r>
              <a:rPr lang="en-US" sz="1200" dirty="0" err="1">
                <a:solidFill>
                  <a:schemeClr val="bg1"/>
                </a:solidFill>
              </a:rPr>
              <a:t>tako</a:t>
            </a:r>
            <a:r>
              <a:rPr lang="en-US" sz="1200" dirty="0">
                <a:solidFill>
                  <a:schemeClr val="bg1"/>
                </a:solidFill>
              </a:rPr>
              <a:t> da </a:t>
            </a:r>
            <a:r>
              <a:rPr lang="en-US" sz="1200" dirty="0" err="1">
                <a:solidFill>
                  <a:schemeClr val="bg1"/>
                </a:solidFill>
              </a:rPr>
              <a:t>bude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unutar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okvira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standarda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plavi</a:t>
            </a:r>
            <a:r>
              <a:rPr lang="en-US" sz="1200" dirty="0">
                <a:solidFill>
                  <a:schemeClr val="bg1"/>
                </a:solidFill>
              </a:rPr>
              <a:t> SIL 2 </a:t>
            </a:r>
            <a:r>
              <a:rPr lang="en-US" sz="1200" dirty="0" err="1">
                <a:solidFill>
                  <a:schemeClr val="bg1"/>
                </a:solidFill>
              </a:rPr>
              <a:t>unutar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crvenog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kruga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9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SIL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integracije</a:t>
            </a:r>
            <a:r>
              <a:rPr lang="en-US" dirty="0"/>
              <a:t>, </a:t>
            </a:r>
            <a:r>
              <a:rPr lang="en-US" dirty="0" err="1"/>
              <a:t>ukratko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laički</a:t>
            </a:r>
            <a:r>
              <a:rPr lang="en-US" dirty="0"/>
              <a:t>, </a:t>
            </a:r>
            <a:r>
              <a:rPr lang="en-US" dirty="0" err="1"/>
              <a:t>govori</a:t>
            </a:r>
            <a:r>
              <a:rPr lang="en-US" dirty="0"/>
              <a:t> Koliko dobro SIF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sigurnosno</a:t>
            </a:r>
            <a:r>
              <a:rPr lang="en-US" dirty="0"/>
              <a:t> </a:t>
            </a:r>
            <a:r>
              <a:rPr lang="en-US" dirty="0" err="1"/>
              <a:t>instrumentirana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posao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Postoje</a:t>
            </a:r>
            <a:r>
              <a:rPr lang="en-US" dirty="0"/>
              <a:t> 4 </a:t>
            </a:r>
            <a:r>
              <a:rPr lang="en-US" dirty="0" err="1"/>
              <a:t>razine</a:t>
            </a:r>
            <a:r>
              <a:rPr lang="en-US" dirty="0"/>
              <a:t> SIL-a, </a:t>
            </a:r>
            <a:r>
              <a:rPr lang="en-US" dirty="0" err="1"/>
              <a:t>gdje</a:t>
            </a:r>
            <a:r>
              <a:rPr lang="en-US" dirty="0"/>
              <a:t> je </a:t>
            </a:r>
            <a:r>
              <a:rPr lang="en-US" dirty="0" err="1"/>
              <a:t>razina</a:t>
            </a:r>
            <a:r>
              <a:rPr lang="en-US" dirty="0"/>
              <a:t> 1 </a:t>
            </a:r>
            <a:r>
              <a:rPr lang="en-US" dirty="0" err="1"/>
              <a:t>najmanje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, a level 4 </a:t>
            </a:r>
            <a:r>
              <a:rPr lang="en-US" dirty="0" err="1"/>
              <a:t>najveća</a:t>
            </a:r>
            <a:r>
              <a:rPr lang="en-US" dirty="0"/>
              <a:t>.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slajdu</a:t>
            </a:r>
            <a:r>
              <a:rPr lang="en-US" dirty="0"/>
              <a:t> </a:t>
            </a:r>
            <a:r>
              <a:rPr lang="en-US" dirty="0" err="1"/>
              <a:t>pokazuje</a:t>
            </a:r>
            <a:r>
              <a:rPr lang="en-US" dirty="0"/>
              <a:t> da je SIL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posljedica</a:t>
            </a:r>
            <a:r>
              <a:rPr lang="en-US" dirty="0"/>
              <a:t> </a:t>
            </a:r>
            <a:r>
              <a:rPr lang="en-US" dirty="0" err="1"/>
              <a:t>nesreće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učestalosti</a:t>
            </a:r>
            <a:r>
              <a:rPr lang="en-US" dirty="0"/>
              <a:t> </a:t>
            </a:r>
            <a:r>
              <a:rPr lang="en-US" dirty="0" err="1"/>
              <a:t>nesreće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SIF je, da </a:t>
            </a:r>
            <a:r>
              <a:rPr lang="en-US" sz="1200" dirty="0" err="1">
                <a:solidFill>
                  <a:schemeClr val="bg1"/>
                </a:solidFill>
              </a:rPr>
              <a:t>ponovim</a:t>
            </a:r>
            <a:r>
              <a:rPr lang="en-US" sz="1200" dirty="0">
                <a:solidFill>
                  <a:schemeClr val="bg1"/>
                </a:solidFill>
              </a:rPr>
              <a:t>, set </a:t>
            </a:r>
            <a:r>
              <a:rPr lang="en-US" sz="1200" dirty="0" err="1">
                <a:solidFill>
                  <a:schemeClr val="bg1"/>
                </a:solidFill>
              </a:rPr>
              <a:t>opreme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koja</a:t>
            </a:r>
            <a:r>
              <a:rPr lang="en-US" sz="1200" dirty="0">
                <a:solidFill>
                  <a:schemeClr val="bg1"/>
                </a:solidFill>
              </a:rPr>
              <a:t> se </a:t>
            </a:r>
            <a:r>
              <a:rPr lang="en-US" sz="1200" dirty="0" err="1">
                <a:solidFill>
                  <a:schemeClr val="bg1"/>
                </a:solidFill>
              </a:rPr>
              <a:t>koristi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implementiranje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automatske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funkcije</a:t>
            </a:r>
            <a:r>
              <a:rPr lang="en-US" sz="1200" dirty="0">
                <a:solidFill>
                  <a:schemeClr val="bg1"/>
                </a:solidFill>
              </a:rPr>
              <a:t> za </a:t>
            </a:r>
            <a:r>
              <a:rPr lang="en-US" sz="1200" dirty="0" err="1">
                <a:solidFill>
                  <a:schemeClr val="bg1"/>
                </a:solidFill>
              </a:rPr>
              <a:t>zaštitu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en-US" dirty="0"/>
          </a:p>
          <a:p>
            <a:r>
              <a:rPr lang="en-US" dirty="0" err="1"/>
              <a:t>Nadalje</a:t>
            </a:r>
            <a:r>
              <a:rPr lang="en-US" dirty="0"/>
              <a:t> SIF je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opreme</a:t>
            </a:r>
            <a:r>
              <a:rPr lang="en-US" dirty="0"/>
              <a:t> koji </a:t>
            </a:r>
            <a:r>
              <a:rPr lang="en-US" dirty="0" err="1"/>
              <a:t>štiti</a:t>
            </a:r>
            <a:r>
              <a:rPr lang="en-US" dirty="0"/>
              <a:t> od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opasnosti</a:t>
            </a:r>
            <a:r>
              <a:rPr lang="en-US" dirty="0"/>
              <a:t>!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</a:t>
            </a:r>
            <a:r>
              <a:rPr lang="en-US" dirty="0" err="1"/>
              <a:t>trebaju</a:t>
            </a:r>
            <a:r>
              <a:rPr lang="en-US" dirty="0"/>
              <a:t> </a:t>
            </a:r>
            <a:r>
              <a:rPr lang="en-US" dirty="0" err="1"/>
              <a:t>dovesti</a:t>
            </a:r>
            <a:r>
              <a:rPr lang="en-US" dirty="0"/>
              <a:t> </a:t>
            </a:r>
            <a:r>
              <a:rPr lang="en-US" dirty="0" err="1"/>
              <a:t>sustav</a:t>
            </a:r>
            <a:r>
              <a:rPr lang="en-US" dirty="0"/>
              <a:t> u </a:t>
            </a:r>
            <a:r>
              <a:rPr lang="en-US" dirty="0" err="1"/>
              <a:t>sigurno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dogodi</a:t>
            </a:r>
            <a:r>
              <a:rPr lang="en-US" dirty="0"/>
              <a:t> </a:t>
            </a:r>
            <a:r>
              <a:rPr lang="en-US" dirty="0" err="1"/>
              <a:t>opasna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.</a:t>
            </a:r>
          </a:p>
          <a:p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mjeri</a:t>
            </a:r>
            <a:r>
              <a:rPr lang="en-US" dirty="0"/>
              <a:t> u tome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rizika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maknuti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5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SIS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sustav</a:t>
            </a:r>
            <a:r>
              <a:rPr lang="en-US" sz="1200" dirty="0">
                <a:solidFill>
                  <a:schemeClr val="bg1"/>
                </a:solidFill>
              </a:rPr>
              <a:t>, to je </a:t>
            </a:r>
            <a:r>
              <a:rPr lang="en-US" sz="1200" dirty="0" err="1">
                <a:solidFill>
                  <a:schemeClr val="bg1"/>
                </a:solidFill>
              </a:rPr>
              <a:t>jedna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više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sigurnosno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instrumentiranih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obavljaju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čitav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posao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sigurnosti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</a:rPr>
              <a:t>Sastoji</a:t>
            </a:r>
            <a:r>
              <a:rPr lang="en-US" sz="1200" dirty="0">
                <a:solidFill>
                  <a:schemeClr val="bg1"/>
                </a:solidFill>
              </a:rPr>
              <a:t> se od </a:t>
            </a:r>
            <a:r>
              <a:rPr lang="en-US" sz="1200" dirty="0" err="1">
                <a:solidFill>
                  <a:schemeClr val="bg1"/>
                </a:solidFill>
              </a:rPr>
              <a:t>više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različitih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funkcija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štite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različite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načine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mogu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prebroditi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brojne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opasne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situacije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suprotno</a:t>
            </a:r>
            <a:r>
              <a:rPr lang="en-US" sz="1200" dirty="0">
                <a:solidFill>
                  <a:schemeClr val="bg1"/>
                </a:solidFill>
              </a:rPr>
              <a:t> od SIF-a koji </a:t>
            </a:r>
            <a:r>
              <a:rPr lang="en-US" sz="1200" dirty="0" err="1">
                <a:solidFill>
                  <a:schemeClr val="bg1"/>
                </a:solidFill>
              </a:rPr>
              <a:t>moze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napraviti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samo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jednu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akciju</a:t>
            </a:r>
            <a:r>
              <a:rPr lang="en-US" sz="1200" dirty="0">
                <a:solidFill>
                  <a:schemeClr val="bg1"/>
                </a:solidFill>
              </a:rPr>
              <a:t> da </a:t>
            </a:r>
            <a:r>
              <a:rPr lang="en-US" sz="1200" dirty="0" err="1">
                <a:solidFill>
                  <a:schemeClr val="bg1"/>
                </a:solidFill>
              </a:rPr>
              <a:t>nadvlada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jednu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opasnost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3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je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općenito</a:t>
            </a:r>
            <a:r>
              <a:rPr lang="en-US" dirty="0"/>
              <a:t> o </a:t>
            </a:r>
            <a:r>
              <a:rPr lang="en-US" dirty="0" err="1"/>
              <a:t>funkcijskoj</a:t>
            </a:r>
            <a:r>
              <a:rPr lang="en-US" dirty="0"/>
              <a:t> </a:t>
            </a:r>
            <a:r>
              <a:rPr lang="en-US" dirty="0" err="1"/>
              <a:t>sigurnosti</a:t>
            </a:r>
            <a:r>
              <a:rPr lang="en-US" dirty="0"/>
              <a:t>. </a:t>
            </a:r>
            <a:r>
              <a:rPr lang="en-US" dirty="0" err="1"/>
              <a:t>Sljedeći</a:t>
            </a:r>
            <a:r>
              <a:rPr lang="en-US" dirty="0"/>
              <a:t> </a:t>
            </a:r>
            <a:r>
              <a:rPr lang="en-US" dirty="0" err="1"/>
              <a:t>dio</a:t>
            </a:r>
            <a:r>
              <a:rPr lang="en-US" dirty="0"/>
              <a:t> je </a:t>
            </a:r>
            <a:r>
              <a:rPr lang="en-US" dirty="0" err="1"/>
              <a:t>specifičniji</a:t>
            </a:r>
            <a:r>
              <a:rPr lang="en-US" dirty="0"/>
              <a:t> za </a:t>
            </a:r>
            <a:r>
              <a:rPr lang="en-US" dirty="0" err="1"/>
              <a:t>ugradbene</a:t>
            </a:r>
            <a:r>
              <a:rPr lang="en-US" dirty="0"/>
              <a:t> </a:t>
            </a:r>
            <a:r>
              <a:rPr lang="en-US" dirty="0" err="1"/>
              <a:t>računalne</a:t>
            </a:r>
            <a:r>
              <a:rPr lang="en-US" dirty="0"/>
              <a:t> </a:t>
            </a:r>
            <a:r>
              <a:rPr lang="en-US" dirty="0" err="1"/>
              <a:t>sustave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redundanciju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Sustavi</a:t>
            </a:r>
            <a:r>
              <a:rPr lang="en-US" dirty="0"/>
              <a:t> s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procesorom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zaštićeni</a:t>
            </a:r>
            <a:r>
              <a:rPr lang="en-US" dirty="0"/>
              <a:t> od </a:t>
            </a:r>
            <a:r>
              <a:rPr lang="en-US" dirty="0" err="1"/>
              <a:t>grešaka</a:t>
            </a:r>
            <a:r>
              <a:rPr lang="en-US" dirty="0"/>
              <a:t> u </a:t>
            </a:r>
            <a:r>
              <a:rPr lang="en-US" dirty="0" err="1"/>
              <a:t>izvođenju</a:t>
            </a:r>
            <a:r>
              <a:rPr lang="en-US" dirty="0"/>
              <a:t> </a:t>
            </a:r>
            <a:r>
              <a:rPr lang="en-US" dirty="0" err="1"/>
              <a:t>instrukcija</a:t>
            </a:r>
            <a:r>
              <a:rPr lang="en-US" dirty="0"/>
              <a:t>. To je </a:t>
            </a:r>
            <a:r>
              <a:rPr lang="en-US" dirty="0" err="1"/>
              <a:t>očito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dolazi</a:t>
            </a:r>
            <a:r>
              <a:rPr lang="en-US" dirty="0"/>
              <a:t> lockstep. U </a:t>
            </a:r>
            <a:r>
              <a:rPr lang="en-US" dirty="0" err="1"/>
              <a:t>lockstepu</a:t>
            </a:r>
            <a:r>
              <a:rPr lang="en-US" dirty="0"/>
              <a:t> se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redundantih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 koji </a:t>
            </a:r>
            <a:r>
              <a:rPr lang="en-US" dirty="0" err="1"/>
              <a:t>replicira</a:t>
            </a:r>
            <a:r>
              <a:rPr lang="en-US" dirty="0"/>
              <a:t> </a:t>
            </a:r>
            <a:r>
              <a:rPr lang="en-US" dirty="0" err="1"/>
              <a:t>ponašanje</a:t>
            </a:r>
            <a:r>
              <a:rPr lang="en-US" dirty="0"/>
              <a:t> </a:t>
            </a:r>
            <a:r>
              <a:rPr lang="en-US" dirty="0" err="1"/>
              <a:t>originalnog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Štiti</a:t>
            </a:r>
            <a:r>
              <a:rPr lang="en-US" dirty="0"/>
              <a:t> od </a:t>
            </a:r>
            <a:r>
              <a:rPr lang="en-US" dirty="0" err="1"/>
              <a:t>nepopravaljivih</a:t>
            </a:r>
            <a:r>
              <a:rPr lang="en-US" dirty="0"/>
              <a:t> </a:t>
            </a:r>
            <a:r>
              <a:rPr lang="en-US" dirty="0" err="1"/>
              <a:t>grešaka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greška</a:t>
            </a:r>
            <a:r>
              <a:rPr lang="en-US" dirty="0"/>
              <a:t> u </a:t>
            </a:r>
            <a:r>
              <a:rPr lang="en-US" dirty="0" err="1"/>
              <a:t>silikonu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od </a:t>
            </a:r>
            <a:r>
              <a:rPr lang="en-US" dirty="0" err="1"/>
              <a:t>tranzijentnih</a:t>
            </a:r>
            <a:r>
              <a:rPr lang="en-US" dirty="0"/>
              <a:t> (</a:t>
            </a:r>
            <a:r>
              <a:rPr lang="en-US" dirty="0" err="1"/>
              <a:t>prolaznih</a:t>
            </a:r>
            <a:r>
              <a:rPr lang="en-US" dirty="0"/>
              <a:t>) </a:t>
            </a:r>
            <a:r>
              <a:rPr lang="en-US" dirty="0" err="1"/>
              <a:t>grešaka</a:t>
            </a:r>
            <a:r>
              <a:rPr lang="en-US" dirty="0"/>
              <a:t>, 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kozmička</a:t>
            </a:r>
            <a:r>
              <a:rPr lang="en-US" dirty="0"/>
              <a:t> </a:t>
            </a:r>
            <a:r>
              <a:rPr lang="en-US" dirty="0" err="1"/>
              <a:t>radijacija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slici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prikazana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lockstep-u. CCU </a:t>
            </a:r>
            <a:r>
              <a:rPr lang="en-US" dirty="0" err="1"/>
              <a:t>predstavlja</a:t>
            </a:r>
            <a:r>
              <a:rPr lang="en-US" dirty="0"/>
              <a:t> CPU compare unit, </a:t>
            </a:r>
            <a:r>
              <a:rPr lang="en-US" dirty="0" err="1"/>
              <a:t>služi</a:t>
            </a:r>
            <a:r>
              <a:rPr lang="en-US" dirty="0"/>
              <a:t> da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koraku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 </a:t>
            </a:r>
            <a:r>
              <a:rPr lang="en-US" dirty="0" err="1"/>
              <a:t>usporedi</a:t>
            </a:r>
            <a:r>
              <a:rPr lang="en-US" dirty="0"/>
              <a:t>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oba</a:t>
            </a:r>
            <a:r>
              <a:rPr lang="en-US" dirty="0"/>
              <a:t> </a:t>
            </a:r>
            <a:r>
              <a:rPr lang="en-US" dirty="0" err="1"/>
              <a:t>procesora</a:t>
            </a:r>
            <a:r>
              <a:rPr lang="en-US" dirty="0"/>
              <a:t>. </a:t>
            </a:r>
            <a:r>
              <a:rPr lang="en-US" dirty="0" err="1"/>
              <a:t>Ukoliko</a:t>
            </a:r>
            <a:r>
              <a:rPr lang="en-US" dirty="0"/>
              <a:t> CCU </a:t>
            </a:r>
            <a:r>
              <a:rPr lang="en-US" dirty="0" err="1"/>
              <a:t>uoči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</a:t>
            </a:r>
            <a:r>
              <a:rPr lang="en-US" dirty="0" err="1"/>
              <a:t>javlja</a:t>
            </a:r>
            <a:r>
              <a:rPr lang="en-US" dirty="0"/>
              <a:t> </a:t>
            </a:r>
            <a:r>
              <a:rPr lang="en-US" dirty="0" err="1"/>
              <a:t>eror</a:t>
            </a:r>
            <a:r>
              <a:rPr lang="en-US" dirty="0"/>
              <a:t> </a:t>
            </a:r>
            <a:r>
              <a:rPr lang="en-US" dirty="0" err="1"/>
              <a:t>procesoru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Izrazito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zastupljeni</a:t>
            </a:r>
            <a:r>
              <a:rPr lang="en-US" dirty="0"/>
              <a:t> u </a:t>
            </a:r>
            <a:r>
              <a:rPr lang="en-US" dirty="0" err="1"/>
              <a:t>automobilskoj</a:t>
            </a:r>
            <a:r>
              <a:rPr lang="en-US" dirty="0"/>
              <a:t> </a:t>
            </a:r>
            <a:r>
              <a:rPr lang="en-US" dirty="0" err="1"/>
              <a:t>industriji</a:t>
            </a:r>
            <a:r>
              <a:rPr lang="en-US" dirty="0"/>
              <a:t> </a:t>
            </a:r>
            <a:r>
              <a:rPr lang="en-US" dirty="0" err="1"/>
              <a:t>iako</a:t>
            </a:r>
            <a:r>
              <a:rPr lang="en-US" dirty="0"/>
              <a:t> se ne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certificirati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SIL (</a:t>
            </a:r>
            <a:r>
              <a:rPr lang="en-US" dirty="0" err="1"/>
              <a:t>razinu</a:t>
            </a:r>
            <a:r>
              <a:rPr lang="en-US" dirty="0"/>
              <a:t> </a:t>
            </a:r>
            <a:r>
              <a:rPr lang="en-US" dirty="0" err="1"/>
              <a:t>sigurnosne</a:t>
            </a:r>
            <a:r>
              <a:rPr lang="en-US" dirty="0"/>
              <a:t> </a:t>
            </a:r>
            <a:r>
              <a:rPr lang="en-US" dirty="0" err="1"/>
              <a:t>integracije</a:t>
            </a:r>
            <a:r>
              <a:rPr lang="en-US" dirty="0"/>
              <a:t>) 4,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do 3.</a:t>
            </a:r>
          </a:p>
          <a:p>
            <a:endParaRPr lang="en-US" dirty="0"/>
          </a:p>
          <a:p>
            <a:r>
              <a:rPr lang="en-US" dirty="0"/>
              <a:t>U </a:t>
            </a:r>
            <a:r>
              <a:rPr lang="en-US" dirty="0" err="1"/>
              <a:t>diplomskom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spomenuti</a:t>
            </a:r>
            <a:r>
              <a:rPr lang="en-US" dirty="0"/>
              <a:t> </a:t>
            </a:r>
            <a:r>
              <a:rPr lang="en-US" dirty="0" err="1"/>
              <a:t>zakašnjeni</a:t>
            </a:r>
            <a:r>
              <a:rPr lang="en-US" dirty="0"/>
              <a:t> (delayed) lock-step,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pozicijska</a:t>
            </a:r>
            <a:r>
              <a:rPr lang="en-US" dirty="0"/>
              <a:t> </a:t>
            </a:r>
            <a:r>
              <a:rPr lang="en-US" dirty="0" err="1"/>
              <a:t>raznolikost</a:t>
            </a:r>
            <a:r>
              <a:rPr lang="en-US" dirty="0"/>
              <a:t> (positional diversity).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neću</a:t>
            </a:r>
            <a:r>
              <a:rPr lang="en-US" dirty="0"/>
              <a:t> </a:t>
            </a:r>
            <a:r>
              <a:rPr lang="en-US" dirty="0" err="1"/>
              <a:t>pokriti</a:t>
            </a:r>
            <a:r>
              <a:rPr lang="en-US" dirty="0"/>
              <a:t> </a:t>
            </a:r>
            <a:r>
              <a:rPr lang="en-US" dirty="0" err="1"/>
              <a:t>danas</a:t>
            </a:r>
            <a:r>
              <a:rPr lang="en-US" dirty="0"/>
              <a:t>,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vremenskog</a:t>
            </a:r>
            <a:r>
              <a:rPr lang="en-US" dirty="0"/>
              <a:t> </a:t>
            </a:r>
            <a:r>
              <a:rPr lang="en-US" dirty="0" err="1"/>
              <a:t>ograničenja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F89389-F76C-4113-9ACB-2DAFCF3904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F2427F9-AD3F-4069-BCBC-C1C26C3B91CC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7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3968-AA23-4885-8BF2-A90A8A0320C4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1EB9-A4E2-44DB-AD43-FD0B49BCDCF6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63E6630-FDF7-4FCC-BA92-AD61A0895DDF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76CD-675E-4036-9D42-58D615CD592E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B767E44-2B1E-48A6-98B7-EE3011CE25CE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7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B37458D-3D41-4131-A6C3-ACF6098537A9}" type="datetime1">
              <a:rPr lang="en-US" smtClean="0"/>
              <a:t>22-Sep-20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0FDB-4DE0-417A-B4D2-FEBFBBB2450F}" type="datetime1">
              <a:rPr lang="en-US" smtClean="0"/>
              <a:t>22-Sep-20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A690-DE26-4414-8225-AB7A727FC597}" type="datetime1">
              <a:rPr lang="en-US" smtClean="0"/>
              <a:t>22-Sep-20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EA083C5-DAE4-42AB-9B91-3E26E083F401}" type="datetime1">
              <a:rPr lang="en-US" smtClean="0"/>
              <a:t>22-Sep-20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86870EC-B6DE-44D9-8F5F-0E266CE456E0}" type="datetime1">
              <a:rPr lang="en-US" smtClean="0"/>
              <a:t>22-Sep-20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B122-3F4A-4109-B440-118EF8DEF76C}" type="datetime1">
              <a:rPr lang="en-US" smtClean="0"/>
              <a:t>22-Sep-20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0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65" r:id="rId6"/>
    <p:sldLayoutId id="2147483961" r:id="rId7"/>
    <p:sldLayoutId id="2147483962" r:id="rId8"/>
    <p:sldLayoutId id="2147483963" r:id="rId9"/>
    <p:sldLayoutId id="2147483964" r:id="rId10"/>
    <p:sldLayoutId id="21474839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F2ADD-1184-4402-8A51-5D4FB90F1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11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16773-A8CC-4CDC-B83B-8F46308F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861903"/>
            <a:ext cx="5618020" cy="2068893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Programska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sklopovska</a:t>
            </a:r>
            <a:r>
              <a:rPr lang="en-US" sz="3200" dirty="0"/>
              <a:t> </a:t>
            </a:r>
            <a:r>
              <a:rPr lang="en-US" sz="3200" dirty="0" err="1"/>
              <a:t>arhitektura</a:t>
            </a:r>
            <a:r>
              <a:rPr lang="en-US" sz="3200" dirty="0"/>
              <a:t> </a:t>
            </a:r>
            <a:r>
              <a:rPr lang="en-US" sz="3200" dirty="0" err="1"/>
              <a:t>redundantnih</a:t>
            </a:r>
            <a:r>
              <a:rPr lang="en-US" sz="3200" dirty="0"/>
              <a:t> </a:t>
            </a:r>
            <a:r>
              <a:rPr lang="en-US" sz="3200" dirty="0" err="1"/>
              <a:t>ugradbenih</a:t>
            </a:r>
            <a:r>
              <a:rPr lang="en-US" sz="3200" dirty="0"/>
              <a:t> </a:t>
            </a:r>
            <a:r>
              <a:rPr lang="en-US" sz="3200" dirty="0" err="1"/>
              <a:t>računalnih</a:t>
            </a:r>
            <a:br>
              <a:rPr lang="en-US" sz="3200" dirty="0"/>
            </a:br>
            <a:r>
              <a:rPr lang="en-US" sz="3200" dirty="0" err="1"/>
              <a:t>sustava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5E0E7-6597-459B-AAAB-37271DE1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DINO ŠARIĆ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akultet elektrotehnike i računarstva">
            <a:extLst>
              <a:ext uri="{FF2B5EF4-FFF2-40B4-BE49-F238E27FC236}">
                <a16:creationId xmlns:a16="http://schemas.microsoft.com/office/drawing/2014/main" id="{8E5C3DCC-2D19-49D1-9463-2D219D35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5" y="5984292"/>
            <a:ext cx="1305664" cy="56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98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ARM Cortex-R </a:t>
            </a:r>
            <a:r>
              <a:rPr lang="en-US" sz="4000" dirty="0" err="1">
                <a:solidFill>
                  <a:schemeClr val="bg1"/>
                </a:solidFill>
              </a:rPr>
              <a:t>dodaci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nad</a:t>
            </a:r>
            <a:r>
              <a:rPr lang="en-US" sz="4000" dirty="0">
                <a:solidFill>
                  <a:schemeClr val="bg1"/>
                </a:solidFill>
              </a:rPr>
              <a:t> ARM Cortex-M u </a:t>
            </a:r>
            <a:r>
              <a:rPr lang="en-US" sz="4000" dirty="0" err="1">
                <a:solidFill>
                  <a:schemeClr val="bg1"/>
                </a:solidFill>
              </a:rPr>
              <a:t>smislu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funkcijske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sigurnosti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ARM Cortex-R  - </a:t>
            </a:r>
            <a:r>
              <a:rPr lang="en-US" sz="2200" dirty="0" err="1">
                <a:solidFill>
                  <a:schemeClr val="bg1"/>
                </a:solidFill>
              </a:rPr>
              <a:t>familija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koji </a:t>
            </a:r>
            <a:r>
              <a:rPr lang="en-US" sz="2200" dirty="0" err="1">
                <a:solidFill>
                  <a:schemeClr val="bg1"/>
                </a:solidFill>
              </a:rPr>
              <a:t>su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optimizirani</a:t>
            </a:r>
            <a:r>
              <a:rPr lang="en-US" sz="2200" dirty="0">
                <a:solidFill>
                  <a:schemeClr val="bg1"/>
                </a:solidFill>
              </a:rPr>
              <a:t> za “</a:t>
            </a:r>
            <a:r>
              <a:rPr lang="en-US" sz="2200" dirty="0" err="1">
                <a:solidFill>
                  <a:schemeClr val="bg1"/>
                </a:solidFill>
              </a:rPr>
              <a:t>tvrde</a:t>
            </a:r>
            <a:r>
              <a:rPr lang="en-US" sz="2200" dirty="0">
                <a:solidFill>
                  <a:schemeClr val="bg1"/>
                </a:solidFill>
              </a:rPr>
              <a:t>” </a:t>
            </a:r>
            <a:r>
              <a:rPr lang="en-US" sz="2200" dirty="0" err="1">
                <a:solidFill>
                  <a:schemeClr val="bg1"/>
                </a:solidFill>
              </a:rPr>
              <a:t>aplikacije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stvarnom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vremenu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ARM Cortex-M - </a:t>
            </a:r>
            <a:r>
              <a:rPr lang="en-US" sz="2400" dirty="0" err="1">
                <a:solidFill>
                  <a:schemeClr val="bg1"/>
                </a:solidFill>
              </a:rPr>
              <a:t>familija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procesora</a:t>
            </a:r>
            <a:r>
              <a:rPr lang="en-US" sz="2400" dirty="0">
                <a:solidFill>
                  <a:schemeClr val="bg1"/>
                </a:solidFill>
              </a:rPr>
              <a:t> koji </a:t>
            </a:r>
            <a:r>
              <a:rPr lang="en-US" sz="2400" dirty="0" err="1">
                <a:solidFill>
                  <a:schemeClr val="bg1"/>
                </a:solidFill>
              </a:rPr>
              <a:t>su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optimizirani</a:t>
            </a:r>
            <a:r>
              <a:rPr lang="en-US" sz="2400" dirty="0">
                <a:solidFill>
                  <a:schemeClr val="bg1"/>
                </a:solidFill>
              </a:rPr>
              <a:t> za </a:t>
            </a:r>
            <a:r>
              <a:rPr lang="en-US" sz="2400" dirty="0" err="1">
                <a:solidFill>
                  <a:schemeClr val="bg1"/>
                </a:solidFill>
              </a:rPr>
              <a:t>nisku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cijenu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nisku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potrošnju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električne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energije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0A9E-DC7C-4FBB-8986-21CB3D7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9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ARM Cortex-R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Lockstep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2478024"/>
            <a:ext cx="10515600" cy="387832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Dva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u ARM Cortex-R5 </a:t>
            </a:r>
            <a:r>
              <a:rPr lang="en-US" sz="2200" dirty="0" err="1">
                <a:solidFill>
                  <a:schemeClr val="bg1"/>
                </a:solidFill>
              </a:rPr>
              <a:t>procesorskoj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grupi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imaju</a:t>
            </a:r>
            <a:r>
              <a:rPr lang="en-US" sz="2200" dirty="0">
                <a:solidFill>
                  <a:schemeClr val="bg1"/>
                </a:solidFill>
              </a:rPr>
              <a:t> tri </a:t>
            </a:r>
            <a:r>
              <a:rPr lang="en-US" sz="2200" dirty="0" err="1">
                <a:solidFill>
                  <a:schemeClr val="bg1"/>
                </a:solidFill>
              </a:rPr>
              <a:t>konfiguracije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Neovisan</a:t>
            </a:r>
            <a:r>
              <a:rPr lang="en-US" sz="1800" dirty="0">
                <a:solidFill>
                  <a:schemeClr val="bg1"/>
                </a:solidFill>
              </a:rPr>
              <a:t> rad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Redundantni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procesor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Split/lock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Neovisan</a:t>
            </a:r>
            <a:r>
              <a:rPr lang="en-US" sz="2200" dirty="0">
                <a:solidFill>
                  <a:schemeClr val="bg1"/>
                </a:solidFill>
              </a:rPr>
              <a:t> rad – u </a:t>
            </a:r>
            <a:r>
              <a:rPr lang="en-US" sz="2200" dirty="0" err="1">
                <a:solidFill>
                  <a:schemeClr val="bg1"/>
                </a:solidFill>
              </a:rPr>
              <a:t>neovisnom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radu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oba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potpuno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odvojena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rade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odvojen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posao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Redundantni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</a:t>
            </a:r>
            <a:r>
              <a:rPr lang="en-US" sz="2200" dirty="0">
                <a:solidFill>
                  <a:schemeClr val="bg1"/>
                </a:solidFill>
              </a:rPr>
              <a:t> – Oba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imaju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isti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ulaz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izlaz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samo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jednog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upravlja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cache </a:t>
            </a:r>
            <a:r>
              <a:rPr lang="en-US" sz="2200" dirty="0" err="1">
                <a:solidFill>
                  <a:schemeClr val="bg1"/>
                </a:solidFill>
              </a:rPr>
              <a:t>memorijom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Split/lock – </a:t>
            </a:r>
            <a:r>
              <a:rPr lang="en-US" sz="2200" dirty="0" err="1">
                <a:solidFill>
                  <a:schemeClr val="bg1"/>
                </a:solidFill>
              </a:rPr>
              <a:t>kombinacija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prva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dva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0A9E-DC7C-4FBB-8986-21CB3D7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7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ARM Cortex-R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RAM </a:t>
            </a:r>
            <a:r>
              <a:rPr lang="en-US" sz="4000" dirty="0" err="1">
                <a:solidFill>
                  <a:schemeClr val="bg1"/>
                </a:solidFill>
              </a:rPr>
              <a:t>ispravljanje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pogrešaka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8" y="2478024"/>
            <a:ext cx="10515600" cy="387832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Radijacija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prouzročuje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promjenu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bitova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Detektiranje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popravljanje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greški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Checksum – </a:t>
            </a:r>
            <a:r>
              <a:rPr lang="en-US" sz="2200" dirty="0" err="1">
                <a:solidFill>
                  <a:schemeClr val="bg1"/>
                </a:solidFill>
              </a:rPr>
              <a:t>redundanti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podatci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Cortex-R5 </a:t>
            </a:r>
            <a:r>
              <a:rPr lang="en-US" sz="2200" dirty="0" err="1">
                <a:solidFill>
                  <a:schemeClr val="bg1"/>
                </a:solidFill>
              </a:rPr>
              <a:t>koristi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Paritet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64-bit ECC (</a:t>
            </a:r>
            <a:r>
              <a:rPr lang="en-US" sz="1800" dirty="0" err="1">
                <a:solidFill>
                  <a:schemeClr val="bg1"/>
                </a:solidFill>
              </a:rPr>
              <a:t>engl.</a:t>
            </a:r>
            <a:r>
              <a:rPr lang="en-US" sz="1800" dirty="0">
                <a:solidFill>
                  <a:schemeClr val="bg1"/>
                </a:solidFill>
              </a:rPr>
              <a:t> error checking and correction)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32-bit ECC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0A9E-DC7C-4FBB-8986-21CB3D72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8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Razvijeni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FreeRTOS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redundancijski</a:t>
            </a:r>
            <a:r>
              <a:rPr lang="en-US" sz="4000" dirty="0">
                <a:solidFill>
                  <a:schemeClr val="bg1"/>
                </a:solidFill>
              </a:rPr>
              <a:t> API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2478022"/>
            <a:ext cx="5569527" cy="3878327"/>
          </a:xfrm>
        </p:spPr>
        <p:txBody>
          <a:bodyPr>
            <a:normAutofit lnSpcReduction="10000"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Dodaje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Praćenje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vremena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izvođenja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zadataka</a:t>
            </a:r>
            <a:endParaRPr lang="en-US" sz="1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Repliciranje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zadataka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Praćenje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vremena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izvođenja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zadataka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Zadatak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predugo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proveo</a:t>
            </a:r>
            <a:r>
              <a:rPr lang="en-US" sz="1800" dirty="0">
                <a:solidFill>
                  <a:schemeClr val="bg1"/>
                </a:solidFill>
              </a:rPr>
              <a:t> u </a:t>
            </a:r>
            <a:r>
              <a:rPr lang="en-US" sz="1800" dirty="0" err="1">
                <a:solidFill>
                  <a:schemeClr val="bg1"/>
                </a:solidFill>
              </a:rPr>
              <a:t>aktivnom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stanju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Zadatak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dobio</a:t>
            </a: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prekratko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procesorsko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vrijeme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Repliciranje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zadataka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2oo2 configuration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2oo3 configuration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E99C-8181-4C73-AFEE-5C26A1BC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76B729-E032-4914-8EE1-B59BAE9F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473" y="3560584"/>
            <a:ext cx="4430096" cy="17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96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Praćenje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vremena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izvođenja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zadataka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E99C-8181-4C73-AFEE-5C26A1BC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303E4C-16F0-4251-B3E4-09DD58B6C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89" y="2061122"/>
            <a:ext cx="6006841" cy="141589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0D53D2-C63D-428F-9F96-DEFA38B50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26" y="3638542"/>
            <a:ext cx="6081147" cy="124939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086EB8-9AD4-4909-9ADE-64BF90FBE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76" y="5171241"/>
            <a:ext cx="6096000" cy="12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8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Repliciranje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zadataka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6E99C-8181-4C73-AFEE-5C26A1BC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46E20-B5E9-455B-9E38-94C0A99B0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67" y="2674076"/>
            <a:ext cx="9144018" cy="2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7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Razvijeni</a:t>
            </a:r>
            <a:r>
              <a:rPr lang="en-US" sz="4000" dirty="0">
                <a:solidFill>
                  <a:schemeClr val="bg1"/>
                </a:solidFill>
              </a:rPr>
              <a:t> bootloader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Mogućnost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učitavanja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nove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aplikacije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preko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ljuske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Podržava</a:t>
            </a:r>
            <a:r>
              <a:rPr lang="en-US" sz="2200" dirty="0">
                <a:solidFill>
                  <a:schemeClr val="bg1"/>
                </a:solidFill>
              </a:rPr>
              <a:t> 3 </a:t>
            </a:r>
            <a:r>
              <a:rPr lang="en-US" sz="2200" dirty="0" err="1">
                <a:solidFill>
                  <a:schemeClr val="bg1"/>
                </a:solidFill>
              </a:rPr>
              <a:t>tipa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dirty="0" err="1">
                <a:solidFill>
                  <a:schemeClr val="bg1"/>
                </a:solidFill>
              </a:rPr>
              <a:t>binarno</a:t>
            </a:r>
            <a:r>
              <a:rPr lang="en-US" sz="2200" dirty="0">
                <a:solidFill>
                  <a:schemeClr val="bg1"/>
                </a:solidFill>
              </a:rPr>
              <a:t>, Intel hex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Motorola S-record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Sigurnost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nove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aplikacije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osigurana</a:t>
            </a:r>
            <a:r>
              <a:rPr lang="en-US" sz="2200" dirty="0">
                <a:solidFill>
                  <a:schemeClr val="bg1"/>
                </a:solidFill>
              </a:rPr>
              <a:t> SHA256 </a:t>
            </a:r>
            <a:r>
              <a:rPr lang="en-US" sz="2200" dirty="0" err="1">
                <a:solidFill>
                  <a:schemeClr val="bg1"/>
                </a:solidFill>
              </a:rPr>
              <a:t>ili</a:t>
            </a:r>
            <a:r>
              <a:rPr lang="en-US" sz="2200" dirty="0">
                <a:solidFill>
                  <a:schemeClr val="bg1"/>
                </a:solidFill>
              </a:rPr>
              <a:t> CRC32</a:t>
            </a:r>
          </a:p>
          <a:p>
            <a:r>
              <a:rPr lang="en-US" sz="2200" dirty="0">
                <a:solidFill>
                  <a:schemeClr val="bg1"/>
                </a:solidFill>
              </a:rPr>
              <a:t> BARR:C-2018 C  standard </a:t>
            </a:r>
            <a:r>
              <a:rPr lang="en-US" sz="2200" dirty="0" err="1">
                <a:solidFill>
                  <a:schemeClr val="bg1"/>
                </a:solidFill>
              </a:rPr>
              <a:t>kodiranja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Engl. application boot record – </a:t>
            </a:r>
            <a:r>
              <a:rPr lang="en-US" sz="2200" dirty="0" err="1">
                <a:solidFill>
                  <a:schemeClr val="bg1"/>
                </a:solidFill>
              </a:rPr>
              <a:t>komunikacija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izmedu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korisničke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aplikacije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bootloadera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Brojne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komande</a:t>
            </a:r>
            <a:r>
              <a:rPr lang="en-US" sz="2200" dirty="0">
                <a:solidFill>
                  <a:schemeClr val="bg1"/>
                </a:solidFill>
              </a:rPr>
              <a:t> – </a:t>
            </a:r>
            <a:r>
              <a:rPr lang="en-US" sz="2200" dirty="0" err="1">
                <a:solidFill>
                  <a:schemeClr val="bg1"/>
                </a:solidFill>
              </a:rPr>
              <a:t>opisane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</a:t>
            </a:r>
            <a:r>
              <a:rPr lang="en-US" sz="2200" dirty="0">
                <a:solidFill>
                  <a:schemeClr val="bg1"/>
                </a:solidFill>
              </a:rPr>
              <a:t> GitHub-u </a:t>
            </a:r>
            <a:r>
              <a:rPr lang="en-US" sz="2200" dirty="0" err="1">
                <a:solidFill>
                  <a:schemeClr val="bg1"/>
                </a:solidFill>
              </a:rPr>
              <a:t>ili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Dodatku</a:t>
            </a:r>
            <a:r>
              <a:rPr lang="en-US" sz="2200" dirty="0">
                <a:solidFill>
                  <a:schemeClr val="bg1"/>
                </a:solidFill>
              </a:rPr>
              <a:t> B u </a:t>
            </a:r>
            <a:r>
              <a:rPr lang="en-US" sz="2200" dirty="0" err="1">
                <a:solidFill>
                  <a:schemeClr val="bg1"/>
                </a:solidFill>
              </a:rPr>
              <a:t>diplomskom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radu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DC94-DACB-415A-B22A-3CCCAB7B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6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Razvijeni</a:t>
            </a:r>
            <a:r>
              <a:rPr lang="en-US" sz="4000" dirty="0">
                <a:solidFill>
                  <a:schemeClr val="bg1"/>
                </a:solidFill>
              </a:rPr>
              <a:t> bootloader – </a:t>
            </a:r>
            <a:r>
              <a:rPr lang="en-US" sz="4000" dirty="0" err="1">
                <a:solidFill>
                  <a:schemeClr val="bg1"/>
                </a:solidFill>
              </a:rPr>
              <a:t>dijagram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stanja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DC94-DACB-415A-B22A-3CCCAB7B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19EF9D-1955-4AA0-A541-B8021FE1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27" y="2478088"/>
            <a:ext cx="6845508" cy="3694112"/>
          </a:xfrm>
        </p:spPr>
      </p:pic>
    </p:spTree>
    <p:extLst>
      <p:ext uri="{BB962C8B-B14F-4D97-AF65-F5344CB8AC3E}">
        <p14:creationId xmlns:p14="http://schemas.microsoft.com/office/powerpoint/2010/main" val="414858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Razvijeni</a:t>
            </a:r>
            <a:r>
              <a:rPr lang="en-US" sz="4000" dirty="0">
                <a:solidFill>
                  <a:schemeClr val="bg1"/>
                </a:solidFill>
              </a:rPr>
              <a:t> bootloader – flash </a:t>
            </a:r>
            <a:r>
              <a:rPr lang="en-US" sz="4000" dirty="0" err="1">
                <a:solidFill>
                  <a:schemeClr val="bg1"/>
                </a:solidFill>
              </a:rPr>
              <a:t>memorija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DC94-DACB-415A-B22A-3CCCAB7B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602C91-E5C7-4056-A768-DE8AAF713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50" y="2195189"/>
            <a:ext cx="5583451" cy="4161161"/>
          </a:xfrm>
        </p:spPr>
      </p:pic>
    </p:spTree>
    <p:extLst>
      <p:ext uri="{BB962C8B-B14F-4D97-AF65-F5344CB8AC3E}">
        <p14:creationId xmlns:p14="http://schemas.microsoft.com/office/powerpoint/2010/main" val="145167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3C0CC31-7691-49FC-ACAB-BDCB98B07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Demonstracija bootloader-a &amp; FreeRTOS redundacijskog API-a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62E1B-92C1-4051-AC8D-8C725724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Sažetak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Pregled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functional safety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Redundancija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– lock-step</a:t>
            </a:r>
          </a:p>
          <a:p>
            <a:r>
              <a:rPr lang="en-US" sz="2200" dirty="0">
                <a:solidFill>
                  <a:schemeClr val="bg1"/>
                </a:solidFill>
              </a:rPr>
              <a:t>ARM Cortex-R </a:t>
            </a:r>
            <a:r>
              <a:rPr lang="en-US" sz="2200" dirty="0" err="1">
                <a:solidFill>
                  <a:schemeClr val="bg1"/>
                </a:solidFill>
              </a:rPr>
              <a:t>dodaci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smislu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nad</a:t>
            </a:r>
            <a:r>
              <a:rPr lang="en-US" sz="2200" dirty="0">
                <a:solidFill>
                  <a:schemeClr val="bg1"/>
                </a:solidFill>
              </a:rPr>
              <a:t> ARM Cortex-M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Uvod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razvijeni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FreeRTOS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redundancijski</a:t>
            </a:r>
            <a:r>
              <a:rPr lang="en-US" sz="2200" dirty="0">
                <a:solidFill>
                  <a:schemeClr val="bg1"/>
                </a:solidFill>
              </a:rPr>
              <a:t> API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Uvod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razvijeni</a:t>
            </a:r>
            <a:r>
              <a:rPr lang="en-US" sz="2200" dirty="0">
                <a:solidFill>
                  <a:schemeClr val="bg1"/>
                </a:solidFill>
              </a:rPr>
              <a:t> bootloader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Demonstracija</a:t>
            </a:r>
            <a:r>
              <a:rPr lang="en-US" sz="2200" dirty="0">
                <a:solidFill>
                  <a:schemeClr val="bg1"/>
                </a:solidFill>
              </a:rPr>
              <a:t> bootloader-a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FreeRTOS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redundacijskog</a:t>
            </a:r>
            <a:r>
              <a:rPr lang="en-US" sz="2200" dirty="0">
                <a:solidFill>
                  <a:schemeClr val="bg1"/>
                </a:solidFill>
              </a:rPr>
              <a:t> API-a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3E24-3EAE-4B28-9571-F1215F68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Zaključak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Pregled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functional safety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Redundancija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r>
              <a:rPr lang="en-US" sz="2200" dirty="0">
                <a:solidFill>
                  <a:schemeClr val="bg1"/>
                </a:solidFill>
              </a:rPr>
              <a:t> – lock-step</a:t>
            </a:r>
          </a:p>
          <a:p>
            <a:r>
              <a:rPr lang="en-US" sz="2200" dirty="0">
                <a:solidFill>
                  <a:schemeClr val="bg1"/>
                </a:solidFill>
              </a:rPr>
              <a:t>ARM Cortex-R </a:t>
            </a:r>
            <a:r>
              <a:rPr lang="en-US" sz="2200" dirty="0" err="1">
                <a:solidFill>
                  <a:schemeClr val="bg1"/>
                </a:solidFill>
              </a:rPr>
              <a:t>dodaci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smislu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nad</a:t>
            </a:r>
            <a:r>
              <a:rPr lang="en-US" sz="2200" dirty="0">
                <a:solidFill>
                  <a:schemeClr val="bg1"/>
                </a:solidFill>
              </a:rPr>
              <a:t> ARM Cortex-M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Uvod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razvijeni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FreeRTOS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redundancijski</a:t>
            </a:r>
            <a:r>
              <a:rPr lang="en-US" sz="2200" dirty="0">
                <a:solidFill>
                  <a:schemeClr val="bg1"/>
                </a:solidFill>
              </a:rPr>
              <a:t> API 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Uvod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razvijeni</a:t>
            </a:r>
            <a:r>
              <a:rPr lang="en-US" sz="2200" dirty="0">
                <a:solidFill>
                  <a:schemeClr val="bg1"/>
                </a:solidFill>
              </a:rPr>
              <a:t> bootloader</a:t>
            </a:r>
          </a:p>
          <a:p>
            <a:r>
              <a:rPr lang="en-US" sz="2200" dirty="0" err="1">
                <a:solidFill>
                  <a:schemeClr val="bg1"/>
                </a:solidFill>
              </a:rPr>
              <a:t>Demonstracija</a:t>
            </a:r>
            <a:r>
              <a:rPr lang="en-US" sz="2200" dirty="0">
                <a:solidFill>
                  <a:schemeClr val="bg1"/>
                </a:solidFill>
              </a:rPr>
              <a:t> bootloader-a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FreeRTOS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redundacijskog</a:t>
            </a:r>
            <a:r>
              <a:rPr lang="en-US" sz="2200" dirty="0">
                <a:solidFill>
                  <a:schemeClr val="bg1"/>
                </a:solidFill>
              </a:rPr>
              <a:t> API-a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7C02E-2734-4854-8133-505A834C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Hvala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na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  <a:r>
              <a:rPr lang="en-US" sz="7200" dirty="0" err="1">
                <a:solidFill>
                  <a:schemeClr val="bg1"/>
                </a:solidFill>
              </a:rPr>
              <a:t>pažnji</a:t>
            </a:r>
            <a:r>
              <a:rPr lang="en-US" sz="72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6FDB8-84A1-472E-884E-FB907AEF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Pregled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funkcijske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sigurnosti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engl.</a:t>
            </a:r>
            <a:r>
              <a:rPr lang="en-US" sz="4000" dirty="0">
                <a:solidFill>
                  <a:schemeClr val="bg1"/>
                </a:solidFill>
              </a:rPr>
              <a:t> functional safety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IEC 61508 – </a:t>
            </a:r>
            <a:r>
              <a:rPr lang="en-US" sz="2200" dirty="0" err="1">
                <a:solidFill>
                  <a:schemeClr val="bg1"/>
                </a:solidFill>
              </a:rPr>
              <a:t>kako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primjeniti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dizajnirati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održavati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automatske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sustave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zaštitu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Osnovni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koncept</a:t>
            </a:r>
            <a:r>
              <a:rPr lang="en-US" sz="2200" dirty="0">
                <a:solidFill>
                  <a:schemeClr val="bg1"/>
                </a:solidFill>
              </a:rPr>
              <a:t> – </a:t>
            </a:r>
            <a:r>
              <a:rPr lang="en-US" sz="2200" dirty="0" err="1">
                <a:solidFill>
                  <a:schemeClr val="bg1"/>
                </a:solidFill>
              </a:rPr>
              <a:t>bilo</a:t>
            </a:r>
            <a:r>
              <a:rPr lang="en-US" sz="2200" dirty="0">
                <a:solidFill>
                  <a:schemeClr val="bg1"/>
                </a:solidFill>
              </a:rPr>
              <a:t> koji </a:t>
            </a:r>
            <a:r>
              <a:rPr lang="en-US" sz="2200" dirty="0" err="1">
                <a:solidFill>
                  <a:schemeClr val="bg1"/>
                </a:solidFill>
              </a:rPr>
              <a:t>sigurnosni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sustav</a:t>
            </a:r>
            <a:r>
              <a:rPr lang="en-US" sz="2200" dirty="0">
                <a:solidFill>
                  <a:schemeClr val="bg1"/>
                </a:solidFill>
              </a:rPr>
              <a:t> mora </a:t>
            </a:r>
            <a:r>
              <a:rPr lang="en-US" sz="2200" dirty="0" err="1">
                <a:solidFill>
                  <a:schemeClr val="bg1"/>
                </a:solidFill>
              </a:rPr>
              <a:t>ispravno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raditi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ili</a:t>
            </a:r>
            <a:r>
              <a:rPr lang="en-US" sz="2200" dirty="0">
                <a:solidFill>
                  <a:schemeClr val="bg1"/>
                </a:solidFill>
              </a:rPr>
              <a:t> se </a:t>
            </a:r>
            <a:r>
              <a:rPr lang="en-US" sz="2200" dirty="0" err="1">
                <a:solidFill>
                  <a:schemeClr val="bg1"/>
                </a:solidFill>
              </a:rPr>
              <a:t>srušiti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siguran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način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Oslanja</a:t>
            </a:r>
            <a:r>
              <a:rPr lang="en-US" sz="2200" dirty="0">
                <a:solidFill>
                  <a:schemeClr val="bg1"/>
                </a:solidFill>
              </a:rPr>
              <a:t> se </a:t>
            </a:r>
            <a:r>
              <a:rPr lang="en-US" sz="2200" dirty="0" err="1">
                <a:solidFill>
                  <a:schemeClr val="bg1"/>
                </a:solidFill>
              </a:rPr>
              <a:t>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aktivne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sustave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B22AD-F4DE-4883-9EBB-D11616E0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Pregled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funkcijske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sigurnosti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engl.</a:t>
            </a:r>
            <a:r>
              <a:rPr lang="en-US" sz="4000" dirty="0">
                <a:solidFill>
                  <a:schemeClr val="bg1"/>
                </a:solidFill>
              </a:rPr>
              <a:t> functional safety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SIL (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safety integrity level) – </a:t>
            </a:r>
            <a:r>
              <a:rPr lang="en-US" sz="2200" dirty="0" err="1">
                <a:solidFill>
                  <a:schemeClr val="bg1"/>
                </a:solidFill>
              </a:rPr>
              <a:t>diskretna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razina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određivanje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sigurnosnih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potreba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instrumentirane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funkcije</a:t>
            </a:r>
            <a:r>
              <a:rPr lang="en-US" sz="2200" dirty="0">
                <a:solidFill>
                  <a:schemeClr val="bg1"/>
                </a:solidFill>
              </a:rPr>
              <a:t> (SIF – 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safety instrumented function)</a:t>
            </a:r>
          </a:p>
          <a:p>
            <a:r>
              <a:rPr lang="en-US" sz="2200" dirty="0">
                <a:solidFill>
                  <a:schemeClr val="bg1"/>
                </a:solidFill>
              </a:rPr>
              <a:t>SIF – set </a:t>
            </a:r>
            <a:r>
              <a:rPr lang="en-US" sz="2200" dirty="0" err="1">
                <a:solidFill>
                  <a:schemeClr val="bg1"/>
                </a:solidFill>
              </a:rPr>
              <a:t>opreme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koja</a:t>
            </a:r>
            <a:r>
              <a:rPr lang="en-US" sz="2200" dirty="0">
                <a:solidFill>
                  <a:schemeClr val="bg1"/>
                </a:solidFill>
              </a:rPr>
              <a:t> se </a:t>
            </a:r>
            <a:r>
              <a:rPr lang="en-US" sz="2200" dirty="0" err="1">
                <a:solidFill>
                  <a:schemeClr val="bg1"/>
                </a:solidFill>
              </a:rPr>
              <a:t>koristi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implementiranje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automatske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funkcije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zaštitu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SIS (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safety instrumented system) – </a:t>
            </a:r>
            <a:r>
              <a:rPr lang="en-US" sz="2200" dirty="0" err="1">
                <a:solidFill>
                  <a:schemeClr val="bg1"/>
                </a:solidFill>
              </a:rPr>
              <a:t>jedna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više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instrumentiranih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skupa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obavljaju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čitav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A758-1767-458D-B460-27896EC9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7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Pregled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funkcijske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sigurnosti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en-US" sz="4000" dirty="0" err="1">
                <a:solidFill>
                  <a:schemeClr val="bg1"/>
                </a:solidFill>
              </a:rPr>
              <a:t>engl.</a:t>
            </a:r>
            <a:r>
              <a:rPr lang="en-US" sz="4000" dirty="0">
                <a:solidFill>
                  <a:schemeClr val="bg1"/>
                </a:solidFill>
              </a:rPr>
              <a:t> functional safety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A758-1767-458D-B460-27896EC9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RELATION BETWEEN SIS, SIF, SIL | Download Scientific Diagram">
            <a:extLst>
              <a:ext uri="{FF2B5EF4-FFF2-40B4-BE49-F238E27FC236}">
                <a16:creationId xmlns:a16="http://schemas.microsoft.com/office/drawing/2014/main" id="{90FD4F1F-C357-419E-B6AC-02A60ABB1E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03" y="2915247"/>
            <a:ext cx="2819794" cy="281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SIL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SIF &amp; 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95" y="2478024"/>
            <a:ext cx="6394978" cy="9509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SIL </a:t>
            </a:r>
            <a:r>
              <a:rPr lang="en-US" sz="2200" dirty="0" err="1">
                <a:solidFill>
                  <a:schemeClr val="bg1"/>
                </a:solidFill>
              </a:rPr>
              <a:t>govori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koliko</a:t>
            </a:r>
            <a:r>
              <a:rPr lang="en-US" sz="2200" dirty="0">
                <a:solidFill>
                  <a:schemeClr val="bg1"/>
                </a:solidFill>
              </a:rPr>
              <a:t> dobro SIF </a:t>
            </a:r>
            <a:r>
              <a:rPr lang="en-US" sz="2200" dirty="0" err="1">
                <a:solidFill>
                  <a:schemeClr val="bg1"/>
                </a:solidFill>
              </a:rPr>
              <a:t>radi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svoj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posao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some grass&#10;&#10;Description automatically generated">
            <a:extLst>
              <a:ext uri="{FF2B5EF4-FFF2-40B4-BE49-F238E27FC236}">
                <a16:creationId xmlns:a16="http://schemas.microsoft.com/office/drawing/2014/main" id="{128544DF-AC05-4387-A9E9-2E9F79779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57" y="3169678"/>
            <a:ext cx="6163886" cy="2897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DB4D-5E89-4318-8D88-3C7C607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SIL, </a:t>
            </a:r>
            <a:r>
              <a:rPr lang="en-US" sz="4000" dirty="0">
                <a:solidFill>
                  <a:schemeClr val="bg1"/>
                </a:solidFill>
              </a:rPr>
              <a:t>SIF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 </a:t>
            </a:r>
            <a:r>
              <a:rPr lang="en-US" sz="2200" dirty="0" err="1">
                <a:solidFill>
                  <a:schemeClr val="bg1"/>
                </a:solidFill>
              </a:rPr>
              <a:t>opreme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koja</a:t>
            </a:r>
            <a:r>
              <a:rPr lang="en-US" sz="2200" dirty="0">
                <a:solidFill>
                  <a:schemeClr val="bg1"/>
                </a:solidFill>
              </a:rPr>
              <a:t> se </a:t>
            </a:r>
            <a:r>
              <a:rPr lang="en-US" sz="2200" dirty="0" err="1">
                <a:solidFill>
                  <a:schemeClr val="bg1"/>
                </a:solidFill>
              </a:rPr>
              <a:t>koristi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implementiranje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automatske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funkcije</a:t>
            </a:r>
            <a:r>
              <a:rPr lang="en-US" sz="2200" dirty="0">
                <a:solidFill>
                  <a:schemeClr val="bg1"/>
                </a:solidFill>
              </a:rPr>
              <a:t> za </a:t>
            </a:r>
            <a:r>
              <a:rPr lang="en-US" sz="2200" dirty="0" err="1">
                <a:solidFill>
                  <a:schemeClr val="bg1"/>
                </a:solidFill>
              </a:rPr>
              <a:t>zaštitu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Štiti</a:t>
            </a:r>
            <a:r>
              <a:rPr lang="en-US" sz="2200" dirty="0">
                <a:solidFill>
                  <a:schemeClr val="bg1"/>
                </a:solidFill>
              </a:rPr>
              <a:t> od </a:t>
            </a:r>
            <a:r>
              <a:rPr lang="en-US" sz="2200" dirty="0" err="1">
                <a:solidFill>
                  <a:schemeClr val="bg1"/>
                </a:solidFill>
              </a:rPr>
              <a:t>samo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jedne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opasnosti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Dovodi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sustav</a:t>
            </a:r>
            <a:r>
              <a:rPr lang="en-US" sz="2200" dirty="0">
                <a:solidFill>
                  <a:schemeClr val="bg1"/>
                </a:solidFill>
              </a:rPr>
              <a:t> u </a:t>
            </a:r>
            <a:r>
              <a:rPr lang="en-US" sz="2200" dirty="0" err="1">
                <a:solidFill>
                  <a:schemeClr val="bg1"/>
                </a:solidFill>
              </a:rPr>
              <a:t>sigurno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stanje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Mjeri</a:t>
            </a:r>
            <a:r>
              <a:rPr lang="en-US" sz="2200" dirty="0">
                <a:solidFill>
                  <a:schemeClr val="bg1"/>
                </a:solidFill>
              </a:rPr>
              <a:t> se u tome </a:t>
            </a:r>
            <a:r>
              <a:rPr lang="en-US" sz="2200" dirty="0" err="1">
                <a:solidFill>
                  <a:schemeClr val="bg1"/>
                </a:solidFill>
              </a:rPr>
              <a:t>koliko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rizika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treba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maknuti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0596-4C26-4D53-B650-782A1BD6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SIL, SIF &amp; </a:t>
            </a:r>
            <a:r>
              <a:rPr lang="en-US" sz="4000" dirty="0">
                <a:solidFill>
                  <a:schemeClr val="bg1"/>
                </a:solidFill>
              </a:rPr>
              <a:t>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SIS (</a:t>
            </a:r>
            <a:r>
              <a:rPr lang="en-US" sz="2200" dirty="0" err="1">
                <a:solidFill>
                  <a:schemeClr val="bg1"/>
                </a:solidFill>
              </a:rPr>
              <a:t>engl.</a:t>
            </a:r>
            <a:r>
              <a:rPr lang="en-US" sz="2200" dirty="0">
                <a:solidFill>
                  <a:schemeClr val="bg1"/>
                </a:solidFill>
              </a:rPr>
              <a:t> safety instrumented system) – </a:t>
            </a:r>
            <a:r>
              <a:rPr lang="en-US" sz="2200" dirty="0" err="1">
                <a:solidFill>
                  <a:schemeClr val="bg1"/>
                </a:solidFill>
              </a:rPr>
              <a:t>jedna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ili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više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sigurnosno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instrumentiranih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skupa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obavljaju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čitav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posao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sigurnosti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Sastoji</a:t>
            </a:r>
            <a:r>
              <a:rPr lang="en-US" sz="2200" dirty="0">
                <a:solidFill>
                  <a:schemeClr val="bg1"/>
                </a:solidFill>
              </a:rPr>
              <a:t> se od </a:t>
            </a:r>
            <a:r>
              <a:rPr lang="en-US" sz="2200" dirty="0" err="1">
                <a:solidFill>
                  <a:schemeClr val="bg1"/>
                </a:solidFill>
              </a:rPr>
              <a:t>više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različitih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funkcija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koje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štite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različite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načine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AE65-514F-40A1-968A-E0BAD96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3364A-673E-4219-AEB2-1E83A737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</a:rPr>
              <a:t>Redundancija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procesora</a:t>
            </a:r>
            <a:r>
              <a:rPr lang="en-US" sz="4000" dirty="0">
                <a:solidFill>
                  <a:schemeClr val="bg1"/>
                </a:solidFill>
              </a:rPr>
              <a:t> – lock-step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FC49-A489-4242-B78D-9AE567EE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2527273"/>
            <a:ext cx="6096000" cy="3694176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</a:rPr>
              <a:t>Povećava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pouzdanost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sustava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dodavanjem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još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jednog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redundantnog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procesora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Redundanti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obavlja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iste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instrukcije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kao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originalni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procesor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Štiti</a:t>
            </a:r>
            <a:r>
              <a:rPr lang="en-US" sz="2200" dirty="0">
                <a:solidFill>
                  <a:schemeClr val="bg1"/>
                </a:solidFill>
              </a:rPr>
              <a:t> od </a:t>
            </a:r>
            <a:r>
              <a:rPr lang="en-US" sz="2200" dirty="0" err="1">
                <a:solidFill>
                  <a:schemeClr val="bg1"/>
                </a:solidFill>
              </a:rPr>
              <a:t>nepopravljivih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grešaka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kao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od </a:t>
            </a:r>
            <a:r>
              <a:rPr lang="en-US" sz="2200" dirty="0" err="1">
                <a:solidFill>
                  <a:schemeClr val="bg1"/>
                </a:solidFill>
              </a:rPr>
              <a:t>transijentnih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Engl. delayed lock-step, positional diversity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EBDA36-2FAC-4165-B64F-7CCFC2B4B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578" y="2745309"/>
            <a:ext cx="4251796" cy="295101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457D-3844-49AA-96ED-A101B284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58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2666</Words>
  <Application>Microsoft Office PowerPoint</Application>
  <PresentationFormat>Widescreen</PresentationFormat>
  <Paragraphs>242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AccentBoxVTI</vt:lpstr>
      <vt:lpstr>Programska i sklopovska arhitektura redundantnih ugradbenih računalnih sustava</vt:lpstr>
      <vt:lpstr>Sažetak</vt:lpstr>
      <vt:lpstr>Pregled funkcijske sigurnosti, engl. functional safety</vt:lpstr>
      <vt:lpstr>Pregled funkcijske sigurnosti, engl. functional safety</vt:lpstr>
      <vt:lpstr>Pregled funkcijske sigurnosti, engl. functional safety</vt:lpstr>
      <vt:lpstr>SIL, SIF &amp; SIS</vt:lpstr>
      <vt:lpstr>SIL, SIF &amp; SIS</vt:lpstr>
      <vt:lpstr>SIL, SIF &amp; SIS</vt:lpstr>
      <vt:lpstr>Redundancija procesora – lock-step</vt:lpstr>
      <vt:lpstr>ARM Cortex-R dodaci nad ARM Cortex-M u smislu funkcijske sigurnosti </vt:lpstr>
      <vt:lpstr>ARM Cortex-R  Lockstep</vt:lpstr>
      <vt:lpstr>ARM Cortex-R  RAM ispravljanje pogrešaka</vt:lpstr>
      <vt:lpstr>Razvijeni FreeRTOS redundancijski API </vt:lpstr>
      <vt:lpstr>Praćenje vremena izvođenja zadataka</vt:lpstr>
      <vt:lpstr>Repliciranje zadataka</vt:lpstr>
      <vt:lpstr>Razvijeni bootloader</vt:lpstr>
      <vt:lpstr>Razvijeni bootloader – dijagram stanja</vt:lpstr>
      <vt:lpstr>Razvijeni bootloader – flash memorija</vt:lpstr>
      <vt:lpstr>Demonstracija bootloader-a &amp; FreeRTOS redundacijskog API-a 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and Hardware Architecture for Redundant Embedded Systems</dc:title>
  <dc:creator>Dino Šarić</dc:creator>
  <cp:lastModifiedBy>Dino Šarić</cp:lastModifiedBy>
  <cp:revision>30</cp:revision>
  <dcterms:created xsi:type="dcterms:W3CDTF">2020-09-20T15:09:11Z</dcterms:created>
  <dcterms:modified xsi:type="dcterms:W3CDTF">2020-09-22T21:10:12Z</dcterms:modified>
</cp:coreProperties>
</file>